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dier" initials="D" lastIdx="1" clrIdx="0">
    <p:extLst>
      <p:ext uri="{19B8F6BF-5375-455C-9EA6-DF929625EA0E}">
        <p15:presenceInfo xmlns:p15="http://schemas.microsoft.com/office/powerpoint/2012/main" userId="Didi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100" d="100"/>
          <a:sy n="100" d="100"/>
        </p:scale>
        <p:origin x="1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7B04-BE31-4B1A-AB4A-9002D7D500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7EB64EAE-F797-4960-AEE3-C248D5E6ED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25171F26-E254-44B6-955D-AA5916A02688}"/>
              </a:ext>
            </a:extLst>
          </p:cNvPr>
          <p:cNvSpPr>
            <a:spLocks noGrp="1"/>
          </p:cNvSpPr>
          <p:nvPr>
            <p:ph type="dt" sz="half" idx="10"/>
          </p:nvPr>
        </p:nvSpPr>
        <p:spPr/>
        <p:txBody>
          <a:bodyPr/>
          <a:lstStyle/>
          <a:p>
            <a:fld id="{8D47DB39-4720-40BA-90A3-309D7C10AEAF}" type="datetimeFigureOut">
              <a:rPr lang="fr-FR" smtClean="0"/>
              <a:t>02/05/2024</a:t>
            </a:fld>
            <a:endParaRPr lang="fr-FR"/>
          </a:p>
        </p:txBody>
      </p:sp>
      <p:sp>
        <p:nvSpPr>
          <p:cNvPr id="5" name="Footer Placeholder 4">
            <a:extLst>
              <a:ext uri="{FF2B5EF4-FFF2-40B4-BE49-F238E27FC236}">
                <a16:creationId xmlns:a16="http://schemas.microsoft.com/office/drawing/2014/main" id="{8EC9C8C3-F799-4BB2-B74D-65A11A28DCC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EAE3AFF-6940-48DA-A75E-2C9E2A73AD75}"/>
              </a:ext>
            </a:extLst>
          </p:cNvPr>
          <p:cNvSpPr>
            <a:spLocks noGrp="1"/>
          </p:cNvSpPr>
          <p:nvPr>
            <p:ph type="sldNum" sz="quarter" idx="12"/>
          </p:nvPr>
        </p:nvSpPr>
        <p:spPr/>
        <p:txBody>
          <a:bodyPr/>
          <a:lstStyle/>
          <a:p>
            <a:fld id="{264E6738-8587-40A4-9231-88B0107F96CA}" type="slidenum">
              <a:rPr lang="fr-FR" smtClean="0"/>
              <a:t>‹#›</a:t>
            </a:fld>
            <a:endParaRPr lang="fr-FR"/>
          </a:p>
        </p:txBody>
      </p:sp>
    </p:spTree>
    <p:extLst>
      <p:ext uri="{BB962C8B-B14F-4D97-AF65-F5344CB8AC3E}">
        <p14:creationId xmlns:p14="http://schemas.microsoft.com/office/powerpoint/2010/main" val="2393552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3D51-7B20-4784-9DE7-60AE96C80444}"/>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2D8B191F-9E2F-4FF9-9C5A-812FD67958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7FB42A2-BC7A-4933-95DE-4F184E008D03}"/>
              </a:ext>
            </a:extLst>
          </p:cNvPr>
          <p:cNvSpPr>
            <a:spLocks noGrp="1"/>
          </p:cNvSpPr>
          <p:nvPr>
            <p:ph type="dt" sz="half" idx="10"/>
          </p:nvPr>
        </p:nvSpPr>
        <p:spPr/>
        <p:txBody>
          <a:bodyPr/>
          <a:lstStyle/>
          <a:p>
            <a:fld id="{8D47DB39-4720-40BA-90A3-309D7C10AEAF}" type="datetimeFigureOut">
              <a:rPr lang="fr-FR" smtClean="0"/>
              <a:t>02/05/2024</a:t>
            </a:fld>
            <a:endParaRPr lang="fr-FR"/>
          </a:p>
        </p:txBody>
      </p:sp>
      <p:sp>
        <p:nvSpPr>
          <p:cNvPr id="5" name="Footer Placeholder 4">
            <a:extLst>
              <a:ext uri="{FF2B5EF4-FFF2-40B4-BE49-F238E27FC236}">
                <a16:creationId xmlns:a16="http://schemas.microsoft.com/office/drawing/2014/main" id="{7FC72B62-21E8-4192-B6A4-BC2F62FAD4F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8F6E8D6-C7E7-4993-AEB1-11CF9A1A3C3C}"/>
              </a:ext>
            </a:extLst>
          </p:cNvPr>
          <p:cNvSpPr>
            <a:spLocks noGrp="1"/>
          </p:cNvSpPr>
          <p:nvPr>
            <p:ph type="sldNum" sz="quarter" idx="12"/>
          </p:nvPr>
        </p:nvSpPr>
        <p:spPr/>
        <p:txBody>
          <a:bodyPr/>
          <a:lstStyle/>
          <a:p>
            <a:fld id="{264E6738-8587-40A4-9231-88B0107F96CA}" type="slidenum">
              <a:rPr lang="fr-FR" smtClean="0"/>
              <a:t>‹#›</a:t>
            </a:fld>
            <a:endParaRPr lang="fr-FR"/>
          </a:p>
        </p:txBody>
      </p:sp>
    </p:spTree>
    <p:extLst>
      <p:ext uri="{BB962C8B-B14F-4D97-AF65-F5344CB8AC3E}">
        <p14:creationId xmlns:p14="http://schemas.microsoft.com/office/powerpoint/2010/main" val="1776369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5BF683-8A32-46F9-8FFE-F63B48D11F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9E8E1C5-16BB-40AF-A082-677C9398D6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AAC4390-E597-464D-BFF0-E0C7EEE4078A}"/>
              </a:ext>
            </a:extLst>
          </p:cNvPr>
          <p:cNvSpPr>
            <a:spLocks noGrp="1"/>
          </p:cNvSpPr>
          <p:nvPr>
            <p:ph type="dt" sz="half" idx="10"/>
          </p:nvPr>
        </p:nvSpPr>
        <p:spPr/>
        <p:txBody>
          <a:bodyPr/>
          <a:lstStyle/>
          <a:p>
            <a:fld id="{8D47DB39-4720-40BA-90A3-309D7C10AEAF}" type="datetimeFigureOut">
              <a:rPr lang="fr-FR" smtClean="0"/>
              <a:t>02/05/2024</a:t>
            </a:fld>
            <a:endParaRPr lang="fr-FR"/>
          </a:p>
        </p:txBody>
      </p:sp>
      <p:sp>
        <p:nvSpPr>
          <p:cNvPr id="5" name="Footer Placeholder 4">
            <a:extLst>
              <a:ext uri="{FF2B5EF4-FFF2-40B4-BE49-F238E27FC236}">
                <a16:creationId xmlns:a16="http://schemas.microsoft.com/office/drawing/2014/main" id="{908A5B35-8AC6-4563-B5C1-F943C1AEF32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8818F36-CA60-4305-8CD9-BBC36833AC1D}"/>
              </a:ext>
            </a:extLst>
          </p:cNvPr>
          <p:cNvSpPr>
            <a:spLocks noGrp="1"/>
          </p:cNvSpPr>
          <p:nvPr>
            <p:ph type="sldNum" sz="quarter" idx="12"/>
          </p:nvPr>
        </p:nvSpPr>
        <p:spPr/>
        <p:txBody>
          <a:bodyPr/>
          <a:lstStyle/>
          <a:p>
            <a:fld id="{264E6738-8587-40A4-9231-88B0107F96CA}" type="slidenum">
              <a:rPr lang="fr-FR" smtClean="0"/>
              <a:t>‹#›</a:t>
            </a:fld>
            <a:endParaRPr lang="fr-FR"/>
          </a:p>
        </p:txBody>
      </p:sp>
    </p:spTree>
    <p:extLst>
      <p:ext uri="{BB962C8B-B14F-4D97-AF65-F5344CB8AC3E}">
        <p14:creationId xmlns:p14="http://schemas.microsoft.com/office/powerpoint/2010/main" val="254546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264F-441D-4296-AE07-B936E5FDAF19}"/>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E31CDC2D-20C9-41FD-8E14-6997E603A4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0DDB339-CCFF-4D9D-9F98-89CEB8771039}"/>
              </a:ext>
            </a:extLst>
          </p:cNvPr>
          <p:cNvSpPr>
            <a:spLocks noGrp="1"/>
          </p:cNvSpPr>
          <p:nvPr>
            <p:ph type="dt" sz="half" idx="10"/>
          </p:nvPr>
        </p:nvSpPr>
        <p:spPr/>
        <p:txBody>
          <a:bodyPr/>
          <a:lstStyle/>
          <a:p>
            <a:fld id="{8D47DB39-4720-40BA-90A3-309D7C10AEAF}" type="datetimeFigureOut">
              <a:rPr lang="fr-FR" smtClean="0"/>
              <a:t>02/05/2024</a:t>
            </a:fld>
            <a:endParaRPr lang="fr-FR"/>
          </a:p>
        </p:txBody>
      </p:sp>
      <p:sp>
        <p:nvSpPr>
          <p:cNvPr id="5" name="Footer Placeholder 4">
            <a:extLst>
              <a:ext uri="{FF2B5EF4-FFF2-40B4-BE49-F238E27FC236}">
                <a16:creationId xmlns:a16="http://schemas.microsoft.com/office/drawing/2014/main" id="{51AF3BD4-A039-4D92-95A2-EE2D2A44522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00CCFBD-CF7D-4F10-9298-578609E475E3}"/>
              </a:ext>
            </a:extLst>
          </p:cNvPr>
          <p:cNvSpPr>
            <a:spLocks noGrp="1"/>
          </p:cNvSpPr>
          <p:nvPr>
            <p:ph type="sldNum" sz="quarter" idx="12"/>
          </p:nvPr>
        </p:nvSpPr>
        <p:spPr/>
        <p:txBody>
          <a:bodyPr/>
          <a:lstStyle/>
          <a:p>
            <a:fld id="{264E6738-8587-40A4-9231-88B0107F96CA}" type="slidenum">
              <a:rPr lang="fr-FR" smtClean="0"/>
              <a:t>‹#›</a:t>
            </a:fld>
            <a:endParaRPr lang="fr-FR"/>
          </a:p>
        </p:txBody>
      </p:sp>
    </p:spTree>
    <p:extLst>
      <p:ext uri="{BB962C8B-B14F-4D97-AF65-F5344CB8AC3E}">
        <p14:creationId xmlns:p14="http://schemas.microsoft.com/office/powerpoint/2010/main" val="3232643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9E71-4D90-40A5-A20C-65F299EF75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6AC1B0A0-7201-4CC6-B863-215CCB6B20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8651F2-96A8-410F-B3A3-1DA153EE8F76}"/>
              </a:ext>
            </a:extLst>
          </p:cNvPr>
          <p:cNvSpPr>
            <a:spLocks noGrp="1"/>
          </p:cNvSpPr>
          <p:nvPr>
            <p:ph type="dt" sz="half" idx="10"/>
          </p:nvPr>
        </p:nvSpPr>
        <p:spPr/>
        <p:txBody>
          <a:bodyPr/>
          <a:lstStyle/>
          <a:p>
            <a:fld id="{8D47DB39-4720-40BA-90A3-309D7C10AEAF}" type="datetimeFigureOut">
              <a:rPr lang="fr-FR" smtClean="0"/>
              <a:t>02/05/2024</a:t>
            </a:fld>
            <a:endParaRPr lang="fr-FR"/>
          </a:p>
        </p:txBody>
      </p:sp>
      <p:sp>
        <p:nvSpPr>
          <p:cNvPr id="5" name="Footer Placeholder 4">
            <a:extLst>
              <a:ext uri="{FF2B5EF4-FFF2-40B4-BE49-F238E27FC236}">
                <a16:creationId xmlns:a16="http://schemas.microsoft.com/office/drawing/2014/main" id="{6C118F22-EC7D-4500-8E90-311F00E3B24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5079740-0740-4BAF-993E-16A6C3CD4E8F}"/>
              </a:ext>
            </a:extLst>
          </p:cNvPr>
          <p:cNvSpPr>
            <a:spLocks noGrp="1"/>
          </p:cNvSpPr>
          <p:nvPr>
            <p:ph type="sldNum" sz="quarter" idx="12"/>
          </p:nvPr>
        </p:nvSpPr>
        <p:spPr/>
        <p:txBody>
          <a:bodyPr/>
          <a:lstStyle/>
          <a:p>
            <a:fld id="{264E6738-8587-40A4-9231-88B0107F96CA}" type="slidenum">
              <a:rPr lang="fr-FR" smtClean="0"/>
              <a:t>‹#›</a:t>
            </a:fld>
            <a:endParaRPr lang="fr-FR"/>
          </a:p>
        </p:txBody>
      </p:sp>
    </p:spTree>
    <p:extLst>
      <p:ext uri="{BB962C8B-B14F-4D97-AF65-F5344CB8AC3E}">
        <p14:creationId xmlns:p14="http://schemas.microsoft.com/office/powerpoint/2010/main" val="407055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C7BF-ABE0-4208-9235-044223DD8FDC}"/>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180BCFB2-7E48-4EC5-AFD2-A5ADA0AE5D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DC06B7AD-D57B-4607-B5A5-3812A2998D3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0DE1D8BA-DF23-4CEA-A29E-E0199DC22185}"/>
              </a:ext>
            </a:extLst>
          </p:cNvPr>
          <p:cNvSpPr>
            <a:spLocks noGrp="1"/>
          </p:cNvSpPr>
          <p:nvPr>
            <p:ph type="dt" sz="half" idx="10"/>
          </p:nvPr>
        </p:nvSpPr>
        <p:spPr/>
        <p:txBody>
          <a:bodyPr/>
          <a:lstStyle/>
          <a:p>
            <a:fld id="{8D47DB39-4720-40BA-90A3-309D7C10AEAF}" type="datetimeFigureOut">
              <a:rPr lang="fr-FR" smtClean="0"/>
              <a:t>02/05/2024</a:t>
            </a:fld>
            <a:endParaRPr lang="fr-FR"/>
          </a:p>
        </p:txBody>
      </p:sp>
      <p:sp>
        <p:nvSpPr>
          <p:cNvPr id="6" name="Footer Placeholder 5">
            <a:extLst>
              <a:ext uri="{FF2B5EF4-FFF2-40B4-BE49-F238E27FC236}">
                <a16:creationId xmlns:a16="http://schemas.microsoft.com/office/drawing/2014/main" id="{FF265EBA-4529-4346-A33D-0089E13EE83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02EB607-DCAB-45E3-9634-070EB80B001E}"/>
              </a:ext>
            </a:extLst>
          </p:cNvPr>
          <p:cNvSpPr>
            <a:spLocks noGrp="1"/>
          </p:cNvSpPr>
          <p:nvPr>
            <p:ph type="sldNum" sz="quarter" idx="12"/>
          </p:nvPr>
        </p:nvSpPr>
        <p:spPr/>
        <p:txBody>
          <a:bodyPr/>
          <a:lstStyle/>
          <a:p>
            <a:fld id="{264E6738-8587-40A4-9231-88B0107F96CA}" type="slidenum">
              <a:rPr lang="fr-FR" smtClean="0"/>
              <a:t>‹#›</a:t>
            </a:fld>
            <a:endParaRPr lang="fr-FR"/>
          </a:p>
        </p:txBody>
      </p:sp>
    </p:spTree>
    <p:extLst>
      <p:ext uri="{BB962C8B-B14F-4D97-AF65-F5344CB8AC3E}">
        <p14:creationId xmlns:p14="http://schemas.microsoft.com/office/powerpoint/2010/main" val="142801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20C1-430C-439D-A98F-785D896A4885}"/>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E1D65C39-A557-46C0-93BF-ECA68EE591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689F42-5687-432B-A43E-B2752614E7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E9D7580-FEAB-49B4-83C6-35A1624219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FD9767-210C-44DA-BE4F-B09812241C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89759FB0-E36C-4C5B-8F34-E0230B6F5830}"/>
              </a:ext>
            </a:extLst>
          </p:cNvPr>
          <p:cNvSpPr>
            <a:spLocks noGrp="1"/>
          </p:cNvSpPr>
          <p:nvPr>
            <p:ph type="dt" sz="half" idx="10"/>
          </p:nvPr>
        </p:nvSpPr>
        <p:spPr/>
        <p:txBody>
          <a:bodyPr/>
          <a:lstStyle/>
          <a:p>
            <a:fld id="{8D47DB39-4720-40BA-90A3-309D7C10AEAF}" type="datetimeFigureOut">
              <a:rPr lang="fr-FR" smtClean="0"/>
              <a:t>02/05/2024</a:t>
            </a:fld>
            <a:endParaRPr lang="fr-FR"/>
          </a:p>
        </p:txBody>
      </p:sp>
      <p:sp>
        <p:nvSpPr>
          <p:cNvPr id="8" name="Footer Placeholder 7">
            <a:extLst>
              <a:ext uri="{FF2B5EF4-FFF2-40B4-BE49-F238E27FC236}">
                <a16:creationId xmlns:a16="http://schemas.microsoft.com/office/drawing/2014/main" id="{15B0A5DB-6136-47E7-88F5-39A6CAAA5201}"/>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EF89EF6C-FCB9-4F4C-B612-601E7C25A6A5}"/>
              </a:ext>
            </a:extLst>
          </p:cNvPr>
          <p:cNvSpPr>
            <a:spLocks noGrp="1"/>
          </p:cNvSpPr>
          <p:nvPr>
            <p:ph type="sldNum" sz="quarter" idx="12"/>
          </p:nvPr>
        </p:nvSpPr>
        <p:spPr/>
        <p:txBody>
          <a:bodyPr/>
          <a:lstStyle/>
          <a:p>
            <a:fld id="{264E6738-8587-40A4-9231-88B0107F96CA}" type="slidenum">
              <a:rPr lang="fr-FR" smtClean="0"/>
              <a:t>‹#›</a:t>
            </a:fld>
            <a:endParaRPr lang="fr-FR"/>
          </a:p>
        </p:txBody>
      </p:sp>
    </p:spTree>
    <p:extLst>
      <p:ext uri="{BB962C8B-B14F-4D97-AF65-F5344CB8AC3E}">
        <p14:creationId xmlns:p14="http://schemas.microsoft.com/office/powerpoint/2010/main" val="388250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9ED2-2D08-4150-96B4-E7C137F9B115}"/>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4C45E786-7A14-4E9D-8547-2C908367F199}"/>
              </a:ext>
            </a:extLst>
          </p:cNvPr>
          <p:cNvSpPr>
            <a:spLocks noGrp="1"/>
          </p:cNvSpPr>
          <p:nvPr>
            <p:ph type="dt" sz="half" idx="10"/>
          </p:nvPr>
        </p:nvSpPr>
        <p:spPr/>
        <p:txBody>
          <a:bodyPr/>
          <a:lstStyle/>
          <a:p>
            <a:fld id="{8D47DB39-4720-40BA-90A3-309D7C10AEAF}" type="datetimeFigureOut">
              <a:rPr lang="fr-FR" smtClean="0"/>
              <a:t>02/05/2024</a:t>
            </a:fld>
            <a:endParaRPr lang="fr-FR"/>
          </a:p>
        </p:txBody>
      </p:sp>
      <p:sp>
        <p:nvSpPr>
          <p:cNvPr id="4" name="Footer Placeholder 3">
            <a:extLst>
              <a:ext uri="{FF2B5EF4-FFF2-40B4-BE49-F238E27FC236}">
                <a16:creationId xmlns:a16="http://schemas.microsoft.com/office/drawing/2014/main" id="{2DABD0EB-1285-4311-8F42-C37996B923D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35B88D2E-A21D-4197-9226-738194887B33}"/>
              </a:ext>
            </a:extLst>
          </p:cNvPr>
          <p:cNvSpPr>
            <a:spLocks noGrp="1"/>
          </p:cNvSpPr>
          <p:nvPr>
            <p:ph type="sldNum" sz="quarter" idx="12"/>
          </p:nvPr>
        </p:nvSpPr>
        <p:spPr/>
        <p:txBody>
          <a:bodyPr/>
          <a:lstStyle/>
          <a:p>
            <a:fld id="{264E6738-8587-40A4-9231-88B0107F96CA}" type="slidenum">
              <a:rPr lang="fr-FR" smtClean="0"/>
              <a:t>‹#›</a:t>
            </a:fld>
            <a:endParaRPr lang="fr-FR"/>
          </a:p>
        </p:txBody>
      </p:sp>
    </p:spTree>
    <p:extLst>
      <p:ext uri="{BB962C8B-B14F-4D97-AF65-F5344CB8AC3E}">
        <p14:creationId xmlns:p14="http://schemas.microsoft.com/office/powerpoint/2010/main" val="3224989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CAF4CA-4216-43CC-9549-FE0E09425D13}"/>
              </a:ext>
            </a:extLst>
          </p:cNvPr>
          <p:cNvSpPr>
            <a:spLocks noGrp="1"/>
          </p:cNvSpPr>
          <p:nvPr>
            <p:ph type="dt" sz="half" idx="10"/>
          </p:nvPr>
        </p:nvSpPr>
        <p:spPr/>
        <p:txBody>
          <a:bodyPr/>
          <a:lstStyle/>
          <a:p>
            <a:fld id="{8D47DB39-4720-40BA-90A3-309D7C10AEAF}" type="datetimeFigureOut">
              <a:rPr lang="fr-FR" smtClean="0"/>
              <a:t>02/05/2024</a:t>
            </a:fld>
            <a:endParaRPr lang="fr-FR"/>
          </a:p>
        </p:txBody>
      </p:sp>
      <p:sp>
        <p:nvSpPr>
          <p:cNvPr id="3" name="Footer Placeholder 2">
            <a:extLst>
              <a:ext uri="{FF2B5EF4-FFF2-40B4-BE49-F238E27FC236}">
                <a16:creationId xmlns:a16="http://schemas.microsoft.com/office/drawing/2014/main" id="{BE4115B7-BBC8-49B4-A2EB-681BE2638D48}"/>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3BED7B60-6BDC-4803-9E6A-D7A0571AC750}"/>
              </a:ext>
            </a:extLst>
          </p:cNvPr>
          <p:cNvSpPr>
            <a:spLocks noGrp="1"/>
          </p:cNvSpPr>
          <p:nvPr>
            <p:ph type="sldNum" sz="quarter" idx="12"/>
          </p:nvPr>
        </p:nvSpPr>
        <p:spPr/>
        <p:txBody>
          <a:bodyPr/>
          <a:lstStyle/>
          <a:p>
            <a:fld id="{264E6738-8587-40A4-9231-88B0107F96CA}" type="slidenum">
              <a:rPr lang="fr-FR" smtClean="0"/>
              <a:t>‹#›</a:t>
            </a:fld>
            <a:endParaRPr lang="fr-FR"/>
          </a:p>
        </p:txBody>
      </p:sp>
    </p:spTree>
    <p:extLst>
      <p:ext uri="{BB962C8B-B14F-4D97-AF65-F5344CB8AC3E}">
        <p14:creationId xmlns:p14="http://schemas.microsoft.com/office/powerpoint/2010/main" val="161862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9CF0-08B6-43CA-AB3E-06EFFD192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CBDAE1C8-F1AF-45A9-B8C2-D6B4BA0F4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606E628B-7A34-4D68-836E-CEECB54F24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03BE23-1C7F-4471-9326-3F4414CABCBA}"/>
              </a:ext>
            </a:extLst>
          </p:cNvPr>
          <p:cNvSpPr>
            <a:spLocks noGrp="1"/>
          </p:cNvSpPr>
          <p:nvPr>
            <p:ph type="dt" sz="half" idx="10"/>
          </p:nvPr>
        </p:nvSpPr>
        <p:spPr/>
        <p:txBody>
          <a:bodyPr/>
          <a:lstStyle/>
          <a:p>
            <a:fld id="{8D47DB39-4720-40BA-90A3-309D7C10AEAF}" type="datetimeFigureOut">
              <a:rPr lang="fr-FR" smtClean="0"/>
              <a:t>02/05/2024</a:t>
            </a:fld>
            <a:endParaRPr lang="fr-FR"/>
          </a:p>
        </p:txBody>
      </p:sp>
      <p:sp>
        <p:nvSpPr>
          <p:cNvPr id="6" name="Footer Placeholder 5">
            <a:extLst>
              <a:ext uri="{FF2B5EF4-FFF2-40B4-BE49-F238E27FC236}">
                <a16:creationId xmlns:a16="http://schemas.microsoft.com/office/drawing/2014/main" id="{02C94571-2423-4A2F-9AC3-269AB4E8C0A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2EAF1922-F9D6-4DE0-B4AA-F25AC20A055E}"/>
              </a:ext>
            </a:extLst>
          </p:cNvPr>
          <p:cNvSpPr>
            <a:spLocks noGrp="1"/>
          </p:cNvSpPr>
          <p:nvPr>
            <p:ph type="sldNum" sz="quarter" idx="12"/>
          </p:nvPr>
        </p:nvSpPr>
        <p:spPr/>
        <p:txBody>
          <a:bodyPr/>
          <a:lstStyle/>
          <a:p>
            <a:fld id="{264E6738-8587-40A4-9231-88B0107F96CA}" type="slidenum">
              <a:rPr lang="fr-FR" smtClean="0"/>
              <a:t>‹#›</a:t>
            </a:fld>
            <a:endParaRPr lang="fr-FR"/>
          </a:p>
        </p:txBody>
      </p:sp>
    </p:spTree>
    <p:extLst>
      <p:ext uri="{BB962C8B-B14F-4D97-AF65-F5344CB8AC3E}">
        <p14:creationId xmlns:p14="http://schemas.microsoft.com/office/powerpoint/2010/main" val="23103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8C15-06D8-4A2D-B121-9F79FDB24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060B4E21-BE16-4F50-BD99-20AAD947AD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DD72B5DB-A1C3-41E6-A4E7-333622FA6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0C89BA-EFF9-4D4C-A39F-1FB25CD9CE40}"/>
              </a:ext>
            </a:extLst>
          </p:cNvPr>
          <p:cNvSpPr>
            <a:spLocks noGrp="1"/>
          </p:cNvSpPr>
          <p:nvPr>
            <p:ph type="dt" sz="half" idx="10"/>
          </p:nvPr>
        </p:nvSpPr>
        <p:spPr/>
        <p:txBody>
          <a:bodyPr/>
          <a:lstStyle/>
          <a:p>
            <a:fld id="{8D47DB39-4720-40BA-90A3-309D7C10AEAF}" type="datetimeFigureOut">
              <a:rPr lang="fr-FR" smtClean="0"/>
              <a:t>02/05/2024</a:t>
            </a:fld>
            <a:endParaRPr lang="fr-FR"/>
          </a:p>
        </p:txBody>
      </p:sp>
      <p:sp>
        <p:nvSpPr>
          <p:cNvPr id="6" name="Footer Placeholder 5">
            <a:extLst>
              <a:ext uri="{FF2B5EF4-FFF2-40B4-BE49-F238E27FC236}">
                <a16:creationId xmlns:a16="http://schemas.microsoft.com/office/drawing/2014/main" id="{5180CA77-230E-41A7-96D5-32825FCABA7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8EB8D32-09DD-4BC9-A767-E0190B87ACF4}"/>
              </a:ext>
            </a:extLst>
          </p:cNvPr>
          <p:cNvSpPr>
            <a:spLocks noGrp="1"/>
          </p:cNvSpPr>
          <p:nvPr>
            <p:ph type="sldNum" sz="quarter" idx="12"/>
          </p:nvPr>
        </p:nvSpPr>
        <p:spPr/>
        <p:txBody>
          <a:bodyPr/>
          <a:lstStyle/>
          <a:p>
            <a:fld id="{264E6738-8587-40A4-9231-88B0107F96CA}" type="slidenum">
              <a:rPr lang="fr-FR" smtClean="0"/>
              <a:t>‹#›</a:t>
            </a:fld>
            <a:endParaRPr lang="fr-FR"/>
          </a:p>
        </p:txBody>
      </p:sp>
    </p:spTree>
    <p:extLst>
      <p:ext uri="{BB962C8B-B14F-4D97-AF65-F5344CB8AC3E}">
        <p14:creationId xmlns:p14="http://schemas.microsoft.com/office/powerpoint/2010/main" val="733428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AC7E8-FEFF-4A42-81D3-4BEC83A57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E920BE5B-7C48-47F7-B812-CB054B4D4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8BA9414-E40C-49B9-AF67-F17657A05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7DB39-4720-40BA-90A3-309D7C10AEAF}" type="datetimeFigureOut">
              <a:rPr lang="fr-FR" smtClean="0"/>
              <a:t>02/05/2024</a:t>
            </a:fld>
            <a:endParaRPr lang="fr-FR"/>
          </a:p>
        </p:txBody>
      </p:sp>
      <p:sp>
        <p:nvSpPr>
          <p:cNvPr id="5" name="Footer Placeholder 4">
            <a:extLst>
              <a:ext uri="{FF2B5EF4-FFF2-40B4-BE49-F238E27FC236}">
                <a16:creationId xmlns:a16="http://schemas.microsoft.com/office/drawing/2014/main" id="{D42435B7-B941-486C-8F2F-3A7F248A4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3F594D8E-73FC-41B7-A8F2-C87E552CC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E6738-8587-40A4-9231-88B0107F96CA}" type="slidenum">
              <a:rPr lang="fr-FR" smtClean="0"/>
              <a:t>‹#›</a:t>
            </a:fld>
            <a:endParaRPr lang="fr-FR"/>
          </a:p>
        </p:txBody>
      </p:sp>
    </p:spTree>
    <p:extLst>
      <p:ext uri="{BB962C8B-B14F-4D97-AF65-F5344CB8AC3E}">
        <p14:creationId xmlns:p14="http://schemas.microsoft.com/office/powerpoint/2010/main" val="4101607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ubchem.ncbi.nlm.nih.gov/compound/14331917"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ACB45AA1-4998-4DCA-834C-0AD90E9E1008}"/>
              </a:ext>
            </a:extLst>
          </p:cNvPr>
          <p:cNvSpPr txBox="1"/>
          <p:nvPr/>
        </p:nvSpPr>
        <p:spPr>
          <a:xfrm>
            <a:off x="3690626" y="1237051"/>
            <a:ext cx="1221988" cy="369332"/>
          </a:xfrm>
          <a:prstGeom prst="rect">
            <a:avLst/>
          </a:prstGeom>
          <a:noFill/>
        </p:spPr>
        <p:txBody>
          <a:bodyPr wrap="square" rtlCol="0">
            <a:spAutoFit/>
          </a:bodyPr>
          <a:lstStyle/>
          <a:p>
            <a:pPr algn="r"/>
            <a:r>
              <a:rPr lang="fr-FR" dirty="0"/>
              <a:t>ppm</a:t>
            </a:r>
          </a:p>
        </p:txBody>
      </p:sp>
      <p:sp>
        <p:nvSpPr>
          <p:cNvPr id="4" name="TextBox 3">
            <a:extLst>
              <a:ext uri="{FF2B5EF4-FFF2-40B4-BE49-F238E27FC236}">
                <a16:creationId xmlns:a16="http://schemas.microsoft.com/office/drawing/2014/main" id="{E3BB47DD-4893-49CF-8749-7C49C565F750}"/>
              </a:ext>
            </a:extLst>
          </p:cNvPr>
          <p:cNvSpPr txBox="1"/>
          <p:nvPr/>
        </p:nvSpPr>
        <p:spPr>
          <a:xfrm>
            <a:off x="-9564" y="-82180"/>
            <a:ext cx="3062185" cy="369332"/>
          </a:xfrm>
          <a:prstGeom prst="rect">
            <a:avLst/>
          </a:prstGeom>
          <a:noFill/>
        </p:spPr>
        <p:txBody>
          <a:bodyPr wrap="none" rtlCol="0">
            <a:spAutoFit/>
          </a:bodyPr>
          <a:lstStyle/>
          <a:p>
            <a:r>
              <a:rPr lang="fr-FR" i="1" dirty="0"/>
              <a:t>Page d’interrogation de la BDD</a:t>
            </a:r>
          </a:p>
        </p:txBody>
      </p:sp>
      <p:sp>
        <p:nvSpPr>
          <p:cNvPr id="6" name="TextBox 5">
            <a:extLst>
              <a:ext uri="{FF2B5EF4-FFF2-40B4-BE49-F238E27FC236}">
                <a16:creationId xmlns:a16="http://schemas.microsoft.com/office/drawing/2014/main" id="{74E76ADD-98C9-4624-AEC1-FB15745072DE}"/>
              </a:ext>
            </a:extLst>
          </p:cNvPr>
          <p:cNvSpPr txBox="1"/>
          <p:nvPr/>
        </p:nvSpPr>
        <p:spPr>
          <a:xfrm>
            <a:off x="425450" y="1730350"/>
            <a:ext cx="2582566" cy="369332"/>
          </a:xfrm>
          <a:prstGeom prst="rect">
            <a:avLst/>
          </a:prstGeom>
          <a:noFill/>
        </p:spPr>
        <p:txBody>
          <a:bodyPr wrap="none" rtlCol="0">
            <a:spAutoFit/>
          </a:bodyPr>
          <a:lstStyle/>
          <a:p>
            <a:r>
              <a:rPr lang="fr-FR" dirty="0"/>
              <a:t>Paste MS2 </a:t>
            </a:r>
            <a:r>
              <a:rPr lang="fr-FR" dirty="0" err="1"/>
              <a:t>spectrum</a:t>
            </a:r>
            <a:r>
              <a:rPr lang="fr-FR" dirty="0"/>
              <a:t> </a:t>
            </a:r>
            <a:r>
              <a:rPr lang="fr-FR" dirty="0" err="1"/>
              <a:t>here</a:t>
            </a:r>
            <a:endParaRPr lang="fr-FR" dirty="0"/>
          </a:p>
        </p:txBody>
      </p:sp>
      <p:sp>
        <p:nvSpPr>
          <p:cNvPr id="7" name="Rectangle 6">
            <a:extLst>
              <a:ext uri="{FF2B5EF4-FFF2-40B4-BE49-F238E27FC236}">
                <a16:creationId xmlns:a16="http://schemas.microsoft.com/office/drawing/2014/main" id="{9121D173-B7A5-4A8B-8AE4-96138A75E9FC}"/>
              </a:ext>
            </a:extLst>
          </p:cNvPr>
          <p:cNvSpPr/>
          <p:nvPr/>
        </p:nvSpPr>
        <p:spPr>
          <a:xfrm>
            <a:off x="527050" y="2099681"/>
            <a:ext cx="2960890" cy="44498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5EBC26CE-EAC3-45EE-9E78-316A4427AF0C}"/>
              </a:ext>
            </a:extLst>
          </p:cNvPr>
          <p:cNvSpPr txBox="1"/>
          <p:nvPr/>
        </p:nvSpPr>
        <p:spPr>
          <a:xfrm>
            <a:off x="4921441" y="2265866"/>
            <a:ext cx="1802866" cy="369332"/>
          </a:xfrm>
          <a:prstGeom prst="rect">
            <a:avLst/>
          </a:prstGeom>
          <a:noFill/>
        </p:spPr>
        <p:txBody>
          <a:bodyPr wrap="square" rtlCol="0">
            <a:spAutoFit/>
          </a:bodyPr>
          <a:lstStyle/>
          <a:p>
            <a:pPr algn="r"/>
            <a:r>
              <a:rPr lang="fr-FR" dirty="0" err="1"/>
              <a:t>Resolution</a:t>
            </a:r>
            <a:endParaRPr lang="fr-FR" dirty="0"/>
          </a:p>
        </p:txBody>
      </p:sp>
      <p:sp>
        <p:nvSpPr>
          <p:cNvPr id="9" name="Rectangle 8">
            <a:extLst>
              <a:ext uri="{FF2B5EF4-FFF2-40B4-BE49-F238E27FC236}">
                <a16:creationId xmlns:a16="http://schemas.microsoft.com/office/drawing/2014/main" id="{2A5DF591-C14D-472D-A878-0C8BB2C85030}"/>
              </a:ext>
            </a:extLst>
          </p:cNvPr>
          <p:cNvSpPr/>
          <p:nvPr/>
        </p:nvSpPr>
        <p:spPr>
          <a:xfrm>
            <a:off x="6724307" y="2265866"/>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2D524E2E-AF54-459A-9042-1BCED40813D7}"/>
              </a:ext>
            </a:extLst>
          </p:cNvPr>
          <p:cNvSpPr txBox="1"/>
          <p:nvPr/>
        </p:nvSpPr>
        <p:spPr>
          <a:xfrm>
            <a:off x="425450" y="789433"/>
            <a:ext cx="2535694" cy="369332"/>
          </a:xfrm>
          <a:prstGeom prst="rect">
            <a:avLst/>
          </a:prstGeom>
          <a:noFill/>
        </p:spPr>
        <p:txBody>
          <a:bodyPr wrap="none" rtlCol="0">
            <a:spAutoFit/>
          </a:bodyPr>
          <a:lstStyle/>
          <a:p>
            <a:r>
              <a:rPr lang="fr-FR" dirty="0" err="1">
                <a:solidFill>
                  <a:srgbClr val="000000"/>
                </a:solidFill>
              </a:rPr>
              <a:t>Precursor</a:t>
            </a:r>
            <a:r>
              <a:rPr lang="fr-FR" dirty="0">
                <a:solidFill>
                  <a:srgbClr val="000000"/>
                </a:solidFill>
              </a:rPr>
              <a:t> Ion Mass </a:t>
            </a:r>
            <a:r>
              <a:rPr lang="fr-FR" dirty="0"/>
              <a:t>(</a:t>
            </a:r>
            <a:r>
              <a:rPr lang="fr-FR" i="1" dirty="0"/>
              <a:t>m/z</a:t>
            </a:r>
            <a:r>
              <a:rPr lang="fr-FR" dirty="0"/>
              <a:t>)</a:t>
            </a:r>
          </a:p>
        </p:txBody>
      </p:sp>
      <p:sp>
        <p:nvSpPr>
          <p:cNvPr id="11" name="Rectangle 10">
            <a:extLst>
              <a:ext uri="{FF2B5EF4-FFF2-40B4-BE49-F238E27FC236}">
                <a16:creationId xmlns:a16="http://schemas.microsoft.com/office/drawing/2014/main" id="{988398F5-DDBB-4E4F-8383-6CD2BD255F40}"/>
              </a:ext>
            </a:extLst>
          </p:cNvPr>
          <p:cNvSpPr/>
          <p:nvPr/>
        </p:nvSpPr>
        <p:spPr>
          <a:xfrm>
            <a:off x="2961144" y="789433"/>
            <a:ext cx="18923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8884A3E9-5D09-4F0A-88C7-1073A51CC070}"/>
              </a:ext>
            </a:extLst>
          </p:cNvPr>
          <p:cNvSpPr txBox="1"/>
          <p:nvPr/>
        </p:nvSpPr>
        <p:spPr>
          <a:xfrm>
            <a:off x="4921441" y="2723066"/>
            <a:ext cx="1802866" cy="369332"/>
          </a:xfrm>
          <a:prstGeom prst="rect">
            <a:avLst/>
          </a:prstGeom>
          <a:noFill/>
        </p:spPr>
        <p:txBody>
          <a:bodyPr wrap="square" rtlCol="0">
            <a:spAutoFit/>
          </a:bodyPr>
          <a:lstStyle/>
          <a:p>
            <a:pPr algn="r"/>
            <a:r>
              <a:rPr lang="fr-FR" dirty="0" err="1"/>
              <a:t>Cosine</a:t>
            </a:r>
            <a:endParaRPr lang="fr-FR" dirty="0"/>
          </a:p>
        </p:txBody>
      </p:sp>
      <p:sp>
        <p:nvSpPr>
          <p:cNvPr id="13" name="Rectangle 12">
            <a:extLst>
              <a:ext uri="{FF2B5EF4-FFF2-40B4-BE49-F238E27FC236}">
                <a16:creationId xmlns:a16="http://schemas.microsoft.com/office/drawing/2014/main" id="{FF9F51C1-6415-4BED-A718-1DD8584FB29A}"/>
              </a:ext>
            </a:extLst>
          </p:cNvPr>
          <p:cNvSpPr/>
          <p:nvPr/>
        </p:nvSpPr>
        <p:spPr>
          <a:xfrm>
            <a:off x="6724307" y="2723066"/>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7D5DDE4B-0D42-48E1-9008-F3FF0AA6B52B}"/>
              </a:ext>
            </a:extLst>
          </p:cNvPr>
          <p:cNvSpPr txBox="1"/>
          <p:nvPr/>
        </p:nvSpPr>
        <p:spPr>
          <a:xfrm>
            <a:off x="4921441" y="3180266"/>
            <a:ext cx="1802866" cy="369332"/>
          </a:xfrm>
          <a:prstGeom prst="rect">
            <a:avLst/>
          </a:prstGeom>
          <a:noFill/>
        </p:spPr>
        <p:txBody>
          <a:bodyPr wrap="square" rtlCol="0">
            <a:spAutoFit/>
          </a:bodyPr>
          <a:lstStyle/>
          <a:p>
            <a:pPr algn="r"/>
            <a:r>
              <a:rPr lang="fr-FR" dirty="0"/>
              <a:t>Networking </a:t>
            </a:r>
            <a:r>
              <a:rPr lang="fr-FR" dirty="0" err="1"/>
              <a:t>tool</a:t>
            </a:r>
            <a:endParaRPr lang="fr-FR" dirty="0"/>
          </a:p>
        </p:txBody>
      </p:sp>
      <p:sp>
        <p:nvSpPr>
          <p:cNvPr id="15" name="Rectangle 14">
            <a:extLst>
              <a:ext uri="{FF2B5EF4-FFF2-40B4-BE49-F238E27FC236}">
                <a16:creationId xmlns:a16="http://schemas.microsoft.com/office/drawing/2014/main" id="{A1D77469-030D-4892-B7A4-0A8DE651FAFE}"/>
              </a:ext>
            </a:extLst>
          </p:cNvPr>
          <p:cNvSpPr/>
          <p:nvPr/>
        </p:nvSpPr>
        <p:spPr>
          <a:xfrm>
            <a:off x="6724307" y="3180266"/>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extBox 15">
            <a:extLst>
              <a:ext uri="{FF2B5EF4-FFF2-40B4-BE49-F238E27FC236}">
                <a16:creationId xmlns:a16="http://schemas.microsoft.com/office/drawing/2014/main" id="{E2D4FE89-DB86-4223-94E5-836B20DF62A0}"/>
              </a:ext>
            </a:extLst>
          </p:cNvPr>
          <p:cNvSpPr txBox="1"/>
          <p:nvPr/>
        </p:nvSpPr>
        <p:spPr>
          <a:xfrm>
            <a:off x="4921441" y="1808666"/>
            <a:ext cx="1802866" cy="369332"/>
          </a:xfrm>
          <a:prstGeom prst="rect">
            <a:avLst/>
          </a:prstGeom>
          <a:noFill/>
        </p:spPr>
        <p:txBody>
          <a:bodyPr wrap="square" rtlCol="0">
            <a:spAutoFit/>
          </a:bodyPr>
          <a:lstStyle/>
          <a:p>
            <a:pPr algn="r"/>
            <a:r>
              <a:rPr lang="fr-FR" dirty="0"/>
              <a:t>Mode</a:t>
            </a:r>
          </a:p>
        </p:txBody>
      </p:sp>
      <p:sp>
        <p:nvSpPr>
          <p:cNvPr id="17" name="Rectangle 16">
            <a:extLst>
              <a:ext uri="{FF2B5EF4-FFF2-40B4-BE49-F238E27FC236}">
                <a16:creationId xmlns:a16="http://schemas.microsoft.com/office/drawing/2014/main" id="{2C762544-2569-4B85-A84B-1562A364362C}"/>
              </a:ext>
            </a:extLst>
          </p:cNvPr>
          <p:cNvSpPr/>
          <p:nvPr/>
        </p:nvSpPr>
        <p:spPr>
          <a:xfrm>
            <a:off x="6724307" y="1808666"/>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extBox 17">
            <a:extLst>
              <a:ext uri="{FF2B5EF4-FFF2-40B4-BE49-F238E27FC236}">
                <a16:creationId xmlns:a16="http://schemas.microsoft.com/office/drawing/2014/main" id="{CDF5BA51-F659-474C-9F5C-35E4CFE3E3E8}"/>
              </a:ext>
            </a:extLst>
          </p:cNvPr>
          <p:cNvSpPr txBox="1"/>
          <p:nvPr/>
        </p:nvSpPr>
        <p:spPr>
          <a:xfrm>
            <a:off x="8384669" y="3140549"/>
            <a:ext cx="3580471" cy="60016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Ici c’est un menu déroulant avec à priori 3 options : </a:t>
            </a:r>
            <a:r>
              <a:rPr lang="fr-FR" sz="1100" dirty="0" err="1"/>
              <a:t>Molecular</a:t>
            </a:r>
            <a:r>
              <a:rPr lang="fr-FR" sz="1100" dirty="0"/>
              <a:t> Network, t-SNE et UMAP si ça marche (afficher </a:t>
            </a:r>
            <a:r>
              <a:rPr lang="fr-FR" sz="1100" dirty="0" err="1"/>
              <a:t>Molecular</a:t>
            </a:r>
            <a:r>
              <a:rPr lang="fr-FR" sz="1100" dirty="0"/>
              <a:t> Network par défaut)</a:t>
            </a:r>
          </a:p>
        </p:txBody>
      </p:sp>
      <p:sp>
        <p:nvSpPr>
          <p:cNvPr id="19" name="TextBox 18">
            <a:extLst>
              <a:ext uri="{FF2B5EF4-FFF2-40B4-BE49-F238E27FC236}">
                <a16:creationId xmlns:a16="http://schemas.microsoft.com/office/drawing/2014/main" id="{D01A6746-ABF4-45AB-BEA5-046C93D8D5F0}"/>
              </a:ext>
            </a:extLst>
          </p:cNvPr>
          <p:cNvSpPr txBox="1"/>
          <p:nvPr/>
        </p:nvSpPr>
        <p:spPr>
          <a:xfrm>
            <a:off x="8384669" y="2723066"/>
            <a:ext cx="3580471" cy="43088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Valeur numérique entre 0 et 1 (mettre 0.7 par défaut, mais modifiable)</a:t>
            </a:r>
          </a:p>
        </p:txBody>
      </p:sp>
      <p:sp>
        <p:nvSpPr>
          <p:cNvPr id="20" name="TextBox 19">
            <a:extLst>
              <a:ext uri="{FF2B5EF4-FFF2-40B4-BE49-F238E27FC236}">
                <a16:creationId xmlns:a16="http://schemas.microsoft.com/office/drawing/2014/main" id="{2E5D246D-ABE4-4CFB-87D0-6E207B27C4BB}"/>
              </a:ext>
            </a:extLst>
          </p:cNvPr>
          <p:cNvSpPr txBox="1"/>
          <p:nvPr/>
        </p:nvSpPr>
        <p:spPr>
          <a:xfrm>
            <a:off x="8384669" y="2319727"/>
            <a:ext cx="3580471" cy="43088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Souvent 5-10 ppm, valeur numérique libre (mettre 10  par défaut, modifiable)</a:t>
            </a:r>
          </a:p>
        </p:txBody>
      </p:sp>
      <p:sp>
        <p:nvSpPr>
          <p:cNvPr id="21" name="TextBox 20">
            <a:extLst>
              <a:ext uri="{FF2B5EF4-FFF2-40B4-BE49-F238E27FC236}">
                <a16:creationId xmlns:a16="http://schemas.microsoft.com/office/drawing/2014/main" id="{B5A8A742-026A-4FF2-ADD0-397761320F05}"/>
              </a:ext>
            </a:extLst>
          </p:cNvPr>
          <p:cNvSpPr txBox="1"/>
          <p:nvPr/>
        </p:nvSpPr>
        <p:spPr>
          <a:xfrm>
            <a:off x="8373844" y="1876184"/>
            <a:ext cx="3580471" cy="43088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Menu déroulant : Positive, </a:t>
            </a:r>
            <a:r>
              <a:rPr lang="fr-FR" sz="1100" dirty="0" err="1"/>
              <a:t>Negative</a:t>
            </a:r>
            <a:r>
              <a:rPr lang="fr-FR" sz="1100" dirty="0"/>
              <a:t> (afficher Positive par défaut)</a:t>
            </a:r>
          </a:p>
        </p:txBody>
      </p:sp>
      <p:sp>
        <p:nvSpPr>
          <p:cNvPr id="22" name="TextBox 21">
            <a:extLst>
              <a:ext uri="{FF2B5EF4-FFF2-40B4-BE49-F238E27FC236}">
                <a16:creationId xmlns:a16="http://schemas.microsoft.com/office/drawing/2014/main" id="{3AE036A1-D6A0-4C20-AE8F-0A59832846BC}"/>
              </a:ext>
            </a:extLst>
          </p:cNvPr>
          <p:cNvSpPr txBox="1"/>
          <p:nvPr/>
        </p:nvSpPr>
        <p:spPr>
          <a:xfrm>
            <a:off x="193288" y="1228068"/>
            <a:ext cx="3114907" cy="369332"/>
          </a:xfrm>
          <a:prstGeom prst="rect">
            <a:avLst/>
          </a:prstGeom>
          <a:noFill/>
        </p:spPr>
        <p:txBody>
          <a:bodyPr wrap="square" rtlCol="0">
            <a:spAutoFit/>
          </a:bodyPr>
          <a:lstStyle/>
          <a:p>
            <a:pPr algn="r"/>
            <a:r>
              <a:rPr lang="fr-FR" dirty="0" err="1">
                <a:solidFill>
                  <a:srgbClr val="000000"/>
                </a:solidFill>
              </a:rPr>
              <a:t>Precursor</a:t>
            </a:r>
            <a:r>
              <a:rPr lang="fr-FR" dirty="0">
                <a:solidFill>
                  <a:srgbClr val="000000"/>
                </a:solidFill>
              </a:rPr>
              <a:t> Ion Mass </a:t>
            </a:r>
            <a:r>
              <a:rPr lang="fr-FR" dirty="0" err="1">
                <a:solidFill>
                  <a:srgbClr val="000000"/>
                </a:solidFill>
              </a:rPr>
              <a:t>Tolerance</a:t>
            </a:r>
            <a:endParaRPr lang="fr-FR" dirty="0"/>
          </a:p>
        </p:txBody>
      </p:sp>
      <p:sp>
        <p:nvSpPr>
          <p:cNvPr id="23" name="Rectangle 22">
            <a:extLst>
              <a:ext uri="{FF2B5EF4-FFF2-40B4-BE49-F238E27FC236}">
                <a16:creationId xmlns:a16="http://schemas.microsoft.com/office/drawing/2014/main" id="{9E14196D-B53F-4573-80E9-B953E6986E2F}"/>
              </a:ext>
            </a:extLst>
          </p:cNvPr>
          <p:cNvSpPr/>
          <p:nvPr/>
        </p:nvSpPr>
        <p:spPr>
          <a:xfrm>
            <a:off x="3308195" y="1228068"/>
            <a:ext cx="1545249"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TextBox 26">
            <a:extLst>
              <a:ext uri="{FF2B5EF4-FFF2-40B4-BE49-F238E27FC236}">
                <a16:creationId xmlns:a16="http://schemas.microsoft.com/office/drawing/2014/main" id="{0266361E-414C-4AF0-A7D8-544D19262BBB}"/>
              </a:ext>
            </a:extLst>
          </p:cNvPr>
          <p:cNvSpPr txBox="1"/>
          <p:nvPr/>
        </p:nvSpPr>
        <p:spPr>
          <a:xfrm>
            <a:off x="4971783" y="1280995"/>
            <a:ext cx="3580471" cy="43088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Souvent 5 ppm, valeur numérique libre (inscrire 5 par défaut, modifiable)</a:t>
            </a:r>
          </a:p>
        </p:txBody>
      </p:sp>
      <p:sp>
        <p:nvSpPr>
          <p:cNvPr id="28" name="TextBox 27">
            <a:extLst>
              <a:ext uri="{FF2B5EF4-FFF2-40B4-BE49-F238E27FC236}">
                <a16:creationId xmlns:a16="http://schemas.microsoft.com/office/drawing/2014/main" id="{F1FED7CF-675C-4FE8-BAF3-725ABA5CA170}"/>
              </a:ext>
            </a:extLst>
          </p:cNvPr>
          <p:cNvSpPr txBox="1"/>
          <p:nvPr/>
        </p:nvSpPr>
        <p:spPr>
          <a:xfrm>
            <a:off x="4971782" y="864495"/>
            <a:ext cx="3807945"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Valeur numérique libre, 4 décimales (par exemple, 642.3427)</a:t>
            </a:r>
          </a:p>
        </p:txBody>
      </p:sp>
      <p:sp>
        <p:nvSpPr>
          <p:cNvPr id="29" name="TextBox 28">
            <a:extLst>
              <a:ext uri="{FF2B5EF4-FFF2-40B4-BE49-F238E27FC236}">
                <a16:creationId xmlns:a16="http://schemas.microsoft.com/office/drawing/2014/main" id="{FB7BD9C4-5446-4453-A272-4F77D17FA010}"/>
              </a:ext>
            </a:extLst>
          </p:cNvPr>
          <p:cNvSpPr txBox="1"/>
          <p:nvPr/>
        </p:nvSpPr>
        <p:spPr>
          <a:xfrm>
            <a:off x="3356398" y="3630703"/>
            <a:ext cx="3367909" cy="369332"/>
          </a:xfrm>
          <a:prstGeom prst="rect">
            <a:avLst/>
          </a:prstGeom>
          <a:noFill/>
        </p:spPr>
        <p:txBody>
          <a:bodyPr wrap="square" rtlCol="0">
            <a:spAutoFit/>
          </a:bodyPr>
          <a:lstStyle/>
          <a:p>
            <a:pPr algn="r"/>
            <a:r>
              <a:rPr lang="fr-FR" dirty="0"/>
              <a:t>Minimum </a:t>
            </a:r>
            <a:r>
              <a:rPr lang="fr-FR" dirty="0" err="1"/>
              <a:t>matched</a:t>
            </a:r>
            <a:r>
              <a:rPr lang="fr-FR" dirty="0"/>
              <a:t> fragment ions</a:t>
            </a:r>
          </a:p>
        </p:txBody>
      </p:sp>
      <p:sp>
        <p:nvSpPr>
          <p:cNvPr id="30" name="Rectangle 29">
            <a:extLst>
              <a:ext uri="{FF2B5EF4-FFF2-40B4-BE49-F238E27FC236}">
                <a16:creationId xmlns:a16="http://schemas.microsoft.com/office/drawing/2014/main" id="{8FDAA267-9935-4C12-94E8-448AA1EF6E06}"/>
              </a:ext>
            </a:extLst>
          </p:cNvPr>
          <p:cNvSpPr/>
          <p:nvPr/>
        </p:nvSpPr>
        <p:spPr>
          <a:xfrm>
            <a:off x="6724307" y="3630703"/>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TextBox 31">
            <a:extLst>
              <a:ext uri="{FF2B5EF4-FFF2-40B4-BE49-F238E27FC236}">
                <a16:creationId xmlns:a16="http://schemas.microsoft.com/office/drawing/2014/main" id="{9B53349A-4C0B-47C9-8E7F-D15B3D12FFF9}"/>
              </a:ext>
            </a:extLst>
          </p:cNvPr>
          <p:cNvSpPr txBox="1"/>
          <p:nvPr/>
        </p:nvSpPr>
        <p:spPr>
          <a:xfrm>
            <a:off x="8384669" y="3683602"/>
            <a:ext cx="3684549" cy="43088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Valeur numérique libre, nombre entier uniquement (souvent entre 4 et 8, inscrire 6 par défaut mais modifiable)</a:t>
            </a:r>
          </a:p>
        </p:txBody>
      </p:sp>
      <p:sp>
        <p:nvSpPr>
          <p:cNvPr id="33" name="TextBox 32">
            <a:extLst>
              <a:ext uri="{FF2B5EF4-FFF2-40B4-BE49-F238E27FC236}">
                <a16:creationId xmlns:a16="http://schemas.microsoft.com/office/drawing/2014/main" id="{108F519C-7F56-4D08-B5BD-FA430DE93D71}"/>
              </a:ext>
            </a:extLst>
          </p:cNvPr>
          <p:cNvSpPr txBox="1"/>
          <p:nvPr/>
        </p:nvSpPr>
        <p:spPr>
          <a:xfrm>
            <a:off x="3356398" y="4078321"/>
            <a:ext cx="3367909" cy="369332"/>
          </a:xfrm>
          <a:prstGeom prst="rect">
            <a:avLst/>
          </a:prstGeom>
          <a:noFill/>
        </p:spPr>
        <p:txBody>
          <a:bodyPr wrap="square" rtlCol="0">
            <a:spAutoFit/>
          </a:bodyPr>
          <a:lstStyle/>
          <a:p>
            <a:pPr algn="r"/>
            <a:r>
              <a:rPr lang="en-US"/>
              <a:t>Max. number of neighbors</a:t>
            </a:r>
          </a:p>
        </p:txBody>
      </p:sp>
      <p:sp>
        <p:nvSpPr>
          <p:cNvPr id="34" name="Rectangle 33">
            <a:extLst>
              <a:ext uri="{FF2B5EF4-FFF2-40B4-BE49-F238E27FC236}">
                <a16:creationId xmlns:a16="http://schemas.microsoft.com/office/drawing/2014/main" id="{FA556EE8-9A15-4740-B44F-5FD23384BC65}"/>
              </a:ext>
            </a:extLst>
          </p:cNvPr>
          <p:cNvSpPr/>
          <p:nvPr/>
        </p:nvSpPr>
        <p:spPr>
          <a:xfrm>
            <a:off x="6724307" y="4078321"/>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TextBox 34">
            <a:extLst>
              <a:ext uri="{FF2B5EF4-FFF2-40B4-BE49-F238E27FC236}">
                <a16:creationId xmlns:a16="http://schemas.microsoft.com/office/drawing/2014/main" id="{1A61DFC5-155C-473F-9410-5A571D85E2C9}"/>
              </a:ext>
            </a:extLst>
          </p:cNvPr>
          <p:cNvSpPr txBox="1"/>
          <p:nvPr/>
        </p:nvSpPr>
        <p:spPr>
          <a:xfrm>
            <a:off x="8384669" y="4132182"/>
            <a:ext cx="3684549" cy="43088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Valeur numérique libre, souvent 10, nombre entier (mettre 10 dans la case mais faire en sorte que ce soit modifiable)</a:t>
            </a:r>
          </a:p>
        </p:txBody>
      </p:sp>
      <p:sp>
        <p:nvSpPr>
          <p:cNvPr id="36" name="TextBox 35">
            <a:extLst>
              <a:ext uri="{FF2B5EF4-FFF2-40B4-BE49-F238E27FC236}">
                <a16:creationId xmlns:a16="http://schemas.microsoft.com/office/drawing/2014/main" id="{99C53C08-5C36-4392-915A-769FD9D2643B}"/>
              </a:ext>
            </a:extLst>
          </p:cNvPr>
          <p:cNvSpPr txBox="1"/>
          <p:nvPr/>
        </p:nvSpPr>
        <p:spPr>
          <a:xfrm>
            <a:off x="3356398" y="4970949"/>
            <a:ext cx="3367909" cy="369332"/>
          </a:xfrm>
          <a:prstGeom prst="rect">
            <a:avLst/>
          </a:prstGeom>
          <a:noFill/>
        </p:spPr>
        <p:txBody>
          <a:bodyPr wrap="square" rtlCol="0">
            <a:spAutoFit/>
          </a:bodyPr>
          <a:lstStyle/>
          <a:p>
            <a:pPr algn="r"/>
            <a:r>
              <a:rPr lang="fr-FR" dirty="0" err="1"/>
              <a:t>Filter</a:t>
            </a:r>
            <a:r>
              <a:rPr lang="fr-FR" dirty="0"/>
              <a:t> </a:t>
            </a:r>
            <a:r>
              <a:rPr lang="fr-FR" dirty="0" err="1"/>
              <a:t>Precursor</a:t>
            </a:r>
            <a:r>
              <a:rPr lang="fr-FR" dirty="0"/>
              <a:t> </a:t>
            </a:r>
            <a:r>
              <a:rPr lang="fr-FR" dirty="0" err="1"/>
              <a:t>Window</a:t>
            </a:r>
            <a:endParaRPr lang="fr-FR" dirty="0"/>
          </a:p>
        </p:txBody>
      </p:sp>
      <p:sp>
        <p:nvSpPr>
          <p:cNvPr id="37" name="Rectangle 36">
            <a:extLst>
              <a:ext uri="{FF2B5EF4-FFF2-40B4-BE49-F238E27FC236}">
                <a16:creationId xmlns:a16="http://schemas.microsoft.com/office/drawing/2014/main" id="{AE495CBB-3B05-4BBF-9146-036C7C16A32A}"/>
              </a:ext>
            </a:extLst>
          </p:cNvPr>
          <p:cNvSpPr/>
          <p:nvPr/>
        </p:nvSpPr>
        <p:spPr>
          <a:xfrm>
            <a:off x="6757761" y="5024810"/>
            <a:ext cx="237652" cy="2616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TextBox 37">
            <a:extLst>
              <a:ext uri="{FF2B5EF4-FFF2-40B4-BE49-F238E27FC236}">
                <a16:creationId xmlns:a16="http://schemas.microsoft.com/office/drawing/2014/main" id="{410CDCCF-88B6-456D-A1D3-C3A45A27B601}"/>
              </a:ext>
            </a:extLst>
          </p:cNvPr>
          <p:cNvSpPr txBox="1"/>
          <p:nvPr/>
        </p:nvSpPr>
        <p:spPr>
          <a:xfrm>
            <a:off x="3356398" y="5396055"/>
            <a:ext cx="3367909" cy="369332"/>
          </a:xfrm>
          <a:prstGeom prst="rect">
            <a:avLst/>
          </a:prstGeom>
          <a:noFill/>
        </p:spPr>
        <p:txBody>
          <a:bodyPr wrap="square" rtlCol="0">
            <a:spAutoFit/>
          </a:bodyPr>
          <a:lstStyle/>
          <a:p>
            <a:pPr algn="r"/>
            <a:r>
              <a:rPr lang="fr-FR" dirty="0" err="1"/>
              <a:t>Filter</a:t>
            </a:r>
            <a:r>
              <a:rPr lang="fr-FR" dirty="0"/>
              <a:t> </a:t>
            </a:r>
            <a:r>
              <a:rPr lang="fr-FR" dirty="0" err="1"/>
              <a:t>peaks</a:t>
            </a:r>
            <a:r>
              <a:rPr lang="fr-FR" dirty="0"/>
              <a:t> in 50Da </a:t>
            </a:r>
            <a:r>
              <a:rPr lang="fr-FR" dirty="0" err="1"/>
              <a:t>Window</a:t>
            </a:r>
            <a:endParaRPr lang="fr-FR" dirty="0"/>
          </a:p>
        </p:txBody>
      </p:sp>
      <p:sp>
        <p:nvSpPr>
          <p:cNvPr id="42" name="TextBox 41">
            <a:extLst>
              <a:ext uri="{FF2B5EF4-FFF2-40B4-BE49-F238E27FC236}">
                <a16:creationId xmlns:a16="http://schemas.microsoft.com/office/drawing/2014/main" id="{8E327566-AD20-4763-816B-E35B965EF14C}"/>
              </a:ext>
            </a:extLst>
          </p:cNvPr>
          <p:cNvSpPr txBox="1"/>
          <p:nvPr/>
        </p:nvSpPr>
        <p:spPr>
          <a:xfrm>
            <a:off x="7150601" y="5449916"/>
            <a:ext cx="3684549"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Case à cocher si oui</a:t>
            </a:r>
          </a:p>
        </p:txBody>
      </p:sp>
      <p:sp>
        <p:nvSpPr>
          <p:cNvPr id="43" name="TextBox 42">
            <a:extLst>
              <a:ext uri="{FF2B5EF4-FFF2-40B4-BE49-F238E27FC236}">
                <a16:creationId xmlns:a16="http://schemas.microsoft.com/office/drawing/2014/main" id="{CA551513-807D-443F-8518-D1AE25F51BC1}"/>
              </a:ext>
            </a:extLst>
          </p:cNvPr>
          <p:cNvSpPr txBox="1"/>
          <p:nvPr/>
        </p:nvSpPr>
        <p:spPr>
          <a:xfrm>
            <a:off x="7150601" y="5017687"/>
            <a:ext cx="3684549" cy="43088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Case à cocher si oui (cocher la case par défaut mais laisser la possibilité de décocher)</a:t>
            </a:r>
          </a:p>
        </p:txBody>
      </p:sp>
      <p:sp>
        <p:nvSpPr>
          <p:cNvPr id="44" name="Rectangle 43">
            <a:extLst>
              <a:ext uri="{FF2B5EF4-FFF2-40B4-BE49-F238E27FC236}">
                <a16:creationId xmlns:a16="http://schemas.microsoft.com/office/drawing/2014/main" id="{1CF719E4-32FB-40BC-9EFD-F825B33B86AB}"/>
              </a:ext>
            </a:extLst>
          </p:cNvPr>
          <p:cNvSpPr/>
          <p:nvPr/>
        </p:nvSpPr>
        <p:spPr>
          <a:xfrm>
            <a:off x="6757761" y="5449916"/>
            <a:ext cx="237652" cy="2616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Search Button PNG Image File">
            <a:extLst>
              <a:ext uri="{FF2B5EF4-FFF2-40B4-BE49-F238E27FC236}">
                <a16:creationId xmlns:a16="http://schemas.microsoft.com/office/drawing/2014/main" id="{77B10C89-FBA5-4FDE-A168-1F21A35601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60" t="38864" r="3732" b="38863"/>
          <a:stretch/>
        </p:blipFill>
        <p:spPr bwMode="auto">
          <a:xfrm>
            <a:off x="6840929" y="6328988"/>
            <a:ext cx="1323039" cy="319571"/>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7C6AC05D-0013-4927-A12A-5F1AF658F7AA}"/>
              </a:ext>
            </a:extLst>
          </p:cNvPr>
          <p:cNvSpPr txBox="1"/>
          <p:nvPr/>
        </p:nvSpPr>
        <p:spPr>
          <a:xfrm>
            <a:off x="3356398" y="4531982"/>
            <a:ext cx="3367909" cy="369332"/>
          </a:xfrm>
          <a:prstGeom prst="rect">
            <a:avLst/>
          </a:prstGeom>
          <a:noFill/>
        </p:spPr>
        <p:txBody>
          <a:bodyPr wrap="square" rtlCol="0">
            <a:spAutoFit/>
          </a:bodyPr>
          <a:lstStyle/>
          <a:p>
            <a:pPr algn="r"/>
            <a:r>
              <a:rPr lang="fr-FR" dirty="0" err="1"/>
              <a:t>Filter</a:t>
            </a:r>
            <a:r>
              <a:rPr lang="fr-FR" dirty="0"/>
              <a:t> </a:t>
            </a:r>
            <a:r>
              <a:rPr lang="fr-FR" dirty="0" err="1"/>
              <a:t>peaks</a:t>
            </a:r>
            <a:r>
              <a:rPr lang="fr-FR" dirty="0"/>
              <a:t> </a:t>
            </a:r>
            <a:r>
              <a:rPr lang="fr-FR" dirty="0" err="1"/>
              <a:t>below</a:t>
            </a:r>
            <a:endParaRPr lang="fr-FR" dirty="0"/>
          </a:p>
        </p:txBody>
      </p:sp>
      <p:sp>
        <p:nvSpPr>
          <p:cNvPr id="47" name="Rectangle 46">
            <a:extLst>
              <a:ext uri="{FF2B5EF4-FFF2-40B4-BE49-F238E27FC236}">
                <a16:creationId xmlns:a16="http://schemas.microsoft.com/office/drawing/2014/main" id="{657EFBAB-95EC-444C-852A-7B229F36D70D}"/>
              </a:ext>
            </a:extLst>
          </p:cNvPr>
          <p:cNvSpPr/>
          <p:nvPr/>
        </p:nvSpPr>
        <p:spPr>
          <a:xfrm>
            <a:off x="6724307" y="4531982"/>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TextBox 47">
            <a:extLst>
              <a:ext uri="{FF2B5EF4-FFF2-40B4-BE49-F238E27FC236}">
                <a16:creationId xmlns:a16="http://schemas.microsoft.com/office/drawing/2014/main" id="{AF4077DD-35FD-401E-9A95-6A2E1B351BCE}"/>
              </a:ext>
            </a:extLst>
          </p:cNvPr>
          <p:cNvSpPr txBox="1"/>
          <p:nvPr/>
        </p:nvSpPr>
        <p:spPr>
          <a:xfrm>
            <a:off x="8384669" y="4592725"/>
            <a:ext cx="3684549" cy="43088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Valeur numérique libre, souvent 0 (mettre 0 dans la case mais faire en sorte que ce soit modifiable)</a:t>
            </a:r>
          </a:p>
        </p:txBody>
      </p:sp>
      <p:sp>
        <p:nvSpPr>
          <p:cNvPr id="49" name="TextBox 48">
            <a:extLst>
              <a:ext uri="{FF2B5EF4-FFF2-40B4-BE49-F238E27FC236}">
                <a16:creationId xmlns:a16="http://schemas.microsoft.com/office/drawing/2014/main" id="{CC834288-A865-45B4-BFB0-E9C5C9AA0C2E}"/>
              </a:ext>
            </a:extLst>
          </p:cNvPr>
          <p:cNvSpPr txBox="1"/>
          <p:nvPr/>
        </p:nvSpPr>
        <p:spPr>
          <a:xfrm>
            <a:off x="7058603" y="4531982"/>
            <a:ext cx="1221988" cy="369332"/>
          </a:xfrm>
          <a:prstGeom prst="rect">
            <a:avLst/>
          </a:prstGeom>
          <a:noFill/>
        </p:spPr>
        <p:txBody>
          <a:bodyPr wrap="square" rtlCol="0">
            <a:spAutoFit/>
          </a:bodyPr>
          <a:lstStyle/>
          <a:p>
            <a:pPr algn="r"/>
            <a:r>
              <a:rPr lang="fr-FR" dirty="0"/>
              <a:t>%</a:t>
            </a:r>
          </a:p>
        </p:txBody>
      </p:sp>
      <p:sp>
        <p:nvSpPr>
          <p:cNvPr id="50" name="TextBox 49">
            <a:extLst>
              <a:ext uri="{FF2B5EF4-FFF2-40B4-BE49-F238E27FC236}">
                <a16:creationId xmlns:a16="http://schemas.microsoft.com/office/drawing/2014/main" id="{D35A5523-9A6B-4203-8568-D8F4432395CD}"/>
              </a:ext>
            </a:extLst>
          </p:cNvPr>
          <p:cNvSpPr txBox="1"/>
          <p:nvPr/>
        </p:nvSpPr>
        <p:spPr>
          <a:xfrm>
            <a:off x="7058603" y="2271642"/>
            <a:ext cx="1221988" cy="369332"/>
          </a:xfrm>
          <a:prstGeom prst="rect">
            <a:avLst/>
          </a:prstGeom>
          <a:noFill/>
        </p:spPr>
        <p:txBody>
          <a:bodyPr wrap="square" rtlCol="0">
            <a:spAutoFit/>
          </a:bodyPr>
          <a:lstStyle/>
          <a:p>
            <a:pPr algn="r"/>
            <a:r>
              <a:rPr lang="fr-FR" dirty="0"/>
              <a:t>ppm</a:t>
            </a:r>
          </a:p>
        </p:txBody>
      </p:sp>
      <p:sp>
        <p:nvSpPr>
          <p:cNvPr id="45" name="Isosceles Triangle 44">
            <a:extLst>
              <a:ext uri="{FF2B5EF4-FFF2-40B4-BE49-F238E27FC236}">
                <a16:creationId xmlns:a16="http://schemas.microsoft.com/office/drawing/2014/main" id="{FEE10AE0-8BA2-47C3-B96D-18235CA1F0C7}"/>
              </a:ext>
            </a:extLst>
          </p:cNvPr>
          <p:cNvSpPr/>
          <p:nvPr/>
        </p:nvSpPr>
        <p:spPr>
          <a:xfrm rot="10800000" flipH="1">
            <a:off x="8108840" y="1870408"/>
            <a:ext cx="95596" cy="11146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Isosceles Triangle 51">
            <a:extLst>
              <a:ext uri="{FF2B5EF4-FFF2-40B4-BE49-F238E27FC236}">
                <a16:creationId xmlns:a16="http://schemas.microsoft.com/office/drawing/2014/main" id="{61AA9FFD-6843-4B6A-A509-2337EE9D953A}"/>
              </a:ext>
            </a:extLst>
          </p:cNvPr>
          <p:cNvSpPr/>
          <p:nvPr/>
        </p:nvSpPr>
        <p:spPr>
          <a:xfrm rot="10800000" flipH="1">
            <a:off x="8108840" y="3238803"/>
            <a:ext cx="95596" cy="11146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TextBox 50">
            <a:extLst>
              <a:ext uri="{FF2B5EF4-FFF2-40B4-BE49-F238E27FC236}">
                <a16:creationId xmlns:a16="http://schemas.microsoft.com/office/drawing/2014/main" id="{D5E8AEA5-CB72-4FA7-AF6C-4D761666063D}"/>
              </a:ext>
            </a:extLst>
          </p:cNvPr>
          <p:cNvSpPr txBox="1"/>
          <p:nvPr/>
        </p:nvSpPr>
        <p:spPr>
          <a:xfrm>
            <a:off x="425450" y="287152"/>
            <a:ext cx="7463710" cy="369332"/>
          </a:xfrm>
          <a:prstGeom prst="rect">
            <a:avLst/>
          </a:prstGeom>
          <a:noFill/>
        </p:spPr>
        <p:txBody>
          <a:bodyPr wrap="none" rtlCol="0">
            <a:spAutoFit/>
          </a:bodyPr>
          <a:lstStyle/>
          <a:p>
            <a:r>
              <a:rPr lang="fr-FR" b="1" dirty="0" err="1"/>
              <a:t>AnnotatOOB</a:t>
            </a:r>
            <a:r>
              <a:rPr lang="fr-FR" b="1" dirty="0"/>
              <a:t>: </a:t>
            </a:r>
            <a:r>
              <a:rPr lang="fr-FR" b="1" dirty="0" err="1"/>
              <a:t>Annotating</a:t>
            </a:r>
            <a:r>
              <a:rPr lang="fr-FR" b="1" dirty="0"/>
              <a:t> </a:t>
            </a:r>
            <a:r>
              <a:rPr lang="fr-FR" b="1" dirty="0" err="1"/>
              <a:t>known</a:t>
            </a:r>
            <a:r>
              <a:rPr lang="fr-FR" b="1" dirty="0"/>
              <a:t> and </a:t>
            </a:r>
            <a:r>
              <a:rPr lang="fr-FR" b="1" dirty="0" err="1"/>
              <a:t>unknown</a:t>
            </a:r>
            <a:r>
              <a:rPr lang="fr-FR" b="1" dirty="0"/>
              <a:t> compounds in </a:t>
            </a:r>
            <a:r>
              <a:rPr lang="fr-FR" b="1" dirty="0" err="1"/>
              <a:t>metabolomics</a:t>
            </a:r>
            <a:endParaRPr lang="fr-FR" b="1" dirty="0"/>
          </a:p>
        </p:txBody>
      </p:sp>
      <p:sp>
        <p:nvSpPr>
          <p:cNvPr id="58" name="TextBox 57">
            <a:extLst>
              <a:ext uri="{FF2B5EF4-FFF2-40B4-BE49-F238E27FC236}">
                <a16:creationId xmlns:a16="http://schemas.microsoft.com/office/drawing/2014/main" id="{3B8D949D-5274-49CB-A6A6-5114BB23C982}"/>
              </a:ext>
            </a:extLst>
          </p:cNvPr>
          <p:cNvSpPr txBox="1"/>
          <p:nvPr/>
        </p:nvSpPr>
        <p:spPr>
          <a:xfrm>
            <a:off x="3356398" y="5788102"/>
            <a:ext cx="3367909" cy="369332"/>
          </a:xfrm>
          <a:prstGeom prst="rect">
            <a:avLst/>
          </a:prstGeom>
          <a:noFill/>
        </p:spPr>
        <p:txBody>
          <a:bodyPr wrap="square" rtlCol="0">
            <a:spAutoFit/>
          </a:bodyPr>
          <a:lstStyle/>
          <a:p>
            <a:pPr algn="r"/>
            <a:r>
              <a:rPr lang="fr-FR" dirty="0" err="1"/>
              <a:t>Database</a:t>
            </a:r>
            <a:endParaRPr lang="fr-FR" dirty="0"/>
          </a:p>
        </p:txBody>
      </p:sp>
      <p:sp>
        <p:nvSpPr>
          <p:cNvPr id="59" name="Rectangle 58">
            <a:extLst>
              <a:ext uri="{FF2B5EF4-FFF2-40B4-BE49-F238E27FC236}">
                <a16:creationId xmlns:a16="http://schemas.microsoft.com/office/drawing/2014/main" id="{E32C25A8-2D35-4180-A039-99A1280A2D98}"/>
              </a:ext>
            </a:extLst>
          </p:cNvPr>
          <p:cNvSpPr/>
          <p:nvPr/>
        </p:nvSpPr>
        <p:spPr>
          <a:xfrm>
            <a:off x="6724307" y="5788102"/>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Isosceles Triangle 59">
            <a:extLst>
              <a:ext uri="{FF2B5EF4-FFF2-40B4-BE49-F238E27FC236}">
                <a16:creationId xmlns:a16="http://schemas.microsoft.com/office/drawing/2014/main" id="{83306D36-6308-48F2-A896-3785D6E638DF}"/>
              </a:ext>
            </a:extLst>
          </p:cNvPr>
          <p:cNvSpPr/>
          <p:nvPr/>
        </p:nvSpPr>
        <p:spPr>
          <a:xfrm rot="10800000" flipH="1">
            <a:off x="8108840" y="5860008"/>
            <a:ext cx="95596" cy="11146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TextBox 60">
            <a:extLst>
              <a:ext uri="{FF2B5EF4-FFF2-40B4-BE49-F238E27FC236}">
                <a16:creationId xmlns:a16="http://schemas.microsoft.com/office/drawing/2014/main" id="{2B487A38-6B4C-401F-884A-821B9E6019C9}"/>
              </a:ext>
            </a:extLst>
          </p:cNvPr>
          <p:cNvSpPr txBox="1"/>
          <p:nvPr/>
        </p:nvSpPr>
        <p:spPr>
          <a:xfrm>
            <a:off x="8384669" y="5765387"/>
            <a:ext cx="3580471" cy="1107996"/>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Ici c’est un menu déroulant avec le choix de la BDD à utiliser pour l’alignement (GNPS-date, </a:t>
            </a:r>
            <a:r>
              <a:rPr lang="fr-FR" sz="1100" dirty="0" err="1"/>
              <a:t>FragHUB</a:t>
            </a:r>
            <a:r>
              <a:rPr lang="fr-FR" sz="1100" dirty="0"/>
              <a:t>-POS-date, </a:t>
            </a:r>
            <a:r>
              <a:rPr lang="fr-FR" sz="1100" dirty="0" err="1"/>
              <a:t>FragHUB</a:t>
            </a:r>
            <a:r>
              <a:rPr lang="fr-FR" sz="1100" dirty="0"/>
              <a:t>-NEG-date, plus nos bases internes qui ne s’afficheraient que pour les utilisateurs du LBBM). NB, je ne sais pas si on peut séparer la base GNPS en POS et NEG, ou si ce que j’ai récupéré est déjà séparé.</a:t>
            </a:r>
          </a:p>
        </p:txBody>
      </p:sp>
      <p:sp>
        <p:nvSpPr>
          <p:cNvPr id="62" name="TextBox 61">
            <a:extLst>
              <a:ext uri="{FF2B5EF4-FFF2-40B4-BE49-F238E27FC236}">
                <a16:creationId xmlns:a16="http://schemas.microsoft.com/office/drawing/2014/main" id="{EAC93451-081A-40E6-AE67-7E10C82D6DFB}"/>
              </a:ext>
            </a:extLst>
          </p:cNvPr>
          <p:cNvSpPr txBox="1"/>
          <p:nvPr/>
        </p:nvSpPr>
        <p:spPr>
          <a:xfrm>
            <a:off x="682841" y="3309826"/>
            <a:ext cx="2422309" cy="43088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Attention aux tabulations fantômes (à gérer si possible)</a:t>
            </a:r>
          </a:p>
        </p:txBody>
      </p:sp>
    </p:spTree>
    <p:extLst>
      <p:ext uri="{BB962C8B-B14F-4D97-AF65-F5344CB8AC3E}">
        <p14:creationId xmlns:p14="http://schemas.microsoft.com/office/powerpoint/2010/main" val="2928055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4F174DE-BA57-4E9D-B8DD-1FB16DB75A01}"/>
              </a:ext>
            </a:extLst>
          </p:cNvPr>
          <p:cNvPicPr>
            <a:picLocks noChangeAspect="1"/>
          </p:cNvPicPr>
          <p:nvPr/>
        </p:nvPicPr>
        <p:blipFill>
          <a:blip r:embed="rId2"/>
          <a:stretch>
            <a:fillRect/>
          </a:stretch>
        </p:blipFill>
        <p:spPr>
          <a:xfrm>
            <a:off x="402077" y="851897"/>
            <a:ext cx="6624599" cy="5609434"/>
          </a:xfrm>
          <a:prstGeom prst="rect">
            <a:avLst/>
          </a:prstGeom>
        </p:spPr>
      </p:pic>
      <p:sp>
        <p:nvSpPr>
          <p:cNvPr id="4" name="TextBox 3">
            <a:extLst>
              <a:ext uri="{FF2B5EF4-FFF2-40B4-BE49-F238E27FC236}">
                <a16:creationId xmlns:a16="http://schemas.microsoft.com/office/drawing/2014/main" id="{E3BB47DD-4893-49CF-8749-7C49C565F750}"/>
              </a:ext>
            </a:extLst>
          </p:cNvPr>
          <p:cNvSpPr txBox="1"/>
          <p:nvPr/>
        </p:nvSpPr>
        <p:spPr>
          <a:xfrm>
            <a:off x="-67682" y="0"/>
            <a:ext cx="4335739" cy="369332"/>
          </a:xfrm>
          <a:prstGeom prst="rect">
            <a:avLst/>
          </a:prstGeom>
          <a:noFill/>
        </p:spPr>
        <p:txBody>
          <a:bodyPr wrap="none" rtlCol="0">
            <a:spAutoFit/>
          </a:bodyPr>
          <a:lstStyle/>
          <a:p>
            <a:r>
              <a:rPr lang="fr-FR" i="1" dirty="0"/>
              <a:t>Page de résultat de l’interrogation de la BDD</a:t>
            </a:r>
          </a:p>
        </p:txBody>
      </p:sp>
      <p:sp>
        <p:nvSpPr>
          <p:cNvPr id="3" name="Rectangle 2">
            <a:extLst>
              <a:ext uri="{FF2B5EF4-FFF2-40B4-BE49-F238E27FC236}">
                <a16:creationId xmlns:a16="http://schemas.microsoft.com/office/drawing/2014/main" id="{C004881B-1A89-4185-A647-D41B76FED424}"/>
              </a:ext>
            </a:extLst>
          </p:cNvPr>
          <p:cNvSpPr/>
          <p:nvPr/>
        </p:nvSpPr>
        <p:spPr>
          <a:xfrm>
            <a:off x="304025" y="798705"/>
            <a:ext cx="6624599" cy="58176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Box 1">
            <a:extLst>
              <a:ext uri="{FF2B5EF4-FFF2-40B4-BE49-F238E27FC236}">
                <a16:creationId xmlns:a16="http://schemas.microsoft.com/office/drawing/2014/main" id="{562F3BCF-104E-48D7-AD14-8F690B91B721}"/>
              </a:ext>
            </a:extLst>
          </p:cNvPr>
          <p:cNvSpPr txBox="1"/>
          <p:nvPr/>
        </p:nvSpPr>
        <p:spPr>
          <a:xfrm>
            <a:off x="289789" y="747844"/>
            <a:ext cx="1737655" cy="369332"/>
          </a:xfrm>
          <a:prstGeom prst="rect">
            <a:avLst/>
          </a:prstGeom>
          <a:noFill/>
        </p:spPr>
        <p:txBody>
          <a:bodyPr wrap="none" rtlCol="0">
            <a:spAutoFit/>
          </a:bodyPr>
          <a:lstStyle/>
          <a:p>
            <a:r>
              <a:rPr lang="fr-FR" dirty="0" err="1"/>
              <a:t>Alignment</a:t>
            </a:r>
            <a:r>
              <a:rPr lang="fr-FR" dirty="0"/>
              <a:t> </a:t>
            </a:r>
            <a:r>
              <a:rPr lang="fr-FR" dirty="0" err="1"/>
              <a:t>result</a:t>
            </a:r>
            <a:endParaRPr lang="fr-FR" dirty="0"/>
          </a:p>
        </p:txBody>
      </p:sp>
      <p:sp>
        <p:nvSpPr>
          <p:cNvPr id="5" name="TextBox 4">
            <a:extLst>
              <a:ext uri="{FF2B5EF4-FFF2-40B4-BE49-F238E27FC236}">
                <a16:creationId xmlns:a16="http://schemas.microsoft.com/office/drawing/2014/main" id="{E48EB5D0-B110-4A7F-8680-FBF4A19B8599}"/>
              </a:ext>
            </a:extLst>
          </p:cNvPr>
          <p:cNvSpPr txBox="1"/>
          <p:nvPr/>
        </p:nvSpPr>
        <p:spPr>
          <a:xfrm>
            <a:off x="600999" y="1102587"/>
            <a:ext cx="3580471" cy="178510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Fenêtre zoomable dans laquelle se trouve le réseau, avec notre composé mystère marqué en bleu (n’importe quelle couleur bien visible) et tous les autres en gris. Quand on clique sur un point, le mettre en jaune et afficher les infos correspondantes sur le côté. Le réseau peut être grand, surtout quand on utilisera les bases publiques et les méthodes de cartographie comme t-SNE ou UMAP.</a:t>
            </a:r>
          </a:p>
          <a:p>
            <a:endParaRPr lang="fr-FR" sz="1100" dirty="0"/>
          </a:p>
          <a:p>
            <a:r>
              <a:rPr lang="fr-FR" sz="1100" dirty="0"/>
              <a:t>Contrairement à ce qui est là, il faudrait afficher la parent mass sur chaque nœud.</a:t>
            </a:r>
          </a:p>
        </p:txBody>
      </p:sp>
      <p:sp>
        <p:nvSpPr>
          <p:cNvPr id="6" name="TextBox 5">
            <a:extLst>
              <a:ext uri="{FF2B5EF4-FFF2-40B4-BE49-F238E27FC236}">
                <a16:creationId xmlns:a16="http://schemas.microsoft.com/office/drawing/2014/main" id="{D681FD36-2171-4F6A-BA22-3960689523FD}"/>
              </a:ext>
            </a:extLst>
          </p:cNvPr>
          <p:cNvSpPr txBox="1"/>
          <p:nvPr/>
        </p:nvSpPr>
        <p:spPr>
          <a:xfrm>
            <a:off x="7788274" y="69250"/>
            <a:ext cx="3580471" cy="43088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C’est dans ces cases-là qu’il faudrait mettre les informations si elles sont disponibles</a:t>
            </a:r>
          </a:p>
        </p:txBody>
      </p:sp>
      <p:sp>
        <p:nvSpPr>
          <p:cNvPr id="7" name="Rectangle 6">
            <a:extLst>
              <a:ext uri="{FF2B5EF4-FFF2-40B4-BE49-F238E27FC236}">
                <a16:creationId xmlns:a16="http://schemas.microsoft.com/office/drawing/2014/main" id="{6DABF13C-F053-4A8A-A2F9-3835E2BA1CCE}"/>
              </a:ext>
            </a:extLst>
          </p:cNvPr>
          <p:cNvSpPr/>
          <p:nvPr/>
        </p:nvSpPr>
        <p:spPr>
          <a:xfrm>
            <a:off x="7040137" y="798706"/>
            <a:ext cx="5040351" cy="34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4C48E033-A53B-407E-976A-4235AC954EA9}"/>
              </a:ext>
            </a:extLst>
          </p:cNvPr>
          <p:cNvSpPr txBox="1"/>
          <p:nvPr/>
        </p:nvSpPr>
        <p:spPr>
          <a:xfrm>
            <a:off x="7171240" y="840977"/>
            <a:ext cx="3580471"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Nom</a:t>
            </a:r>
          </a:p>
        </p:txBody>
      </p:sp>
      <p:sp>
        <p:nvSpPr>
          <p:cNvPr id="9" name="Rectangle 8">
            <a:extLst>
              <a:ext uri="{FF2B5EF4-FFF2-40B4-BE49-F238E27FC236}">
                <a16:creationId xmlns:a16="http://schemas.microsoft.com/office/drawing/2014/main" id="{3F674848-A68D-4FFE-9212-413119C74433}"/>
              </a:ext>
            </a:extLst>
          </p:cNvPr>
          <p:cNvSpPr/>
          <p:nvPr/>
        </p:nvSpPr>
        <p:spPr>
          <a:xfrm>
            <a:off x="7040137" y="1187130"/>
            <a:ext cx="5040351" cy="34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83DDEF35-16FC-4CA0-91B4-B77F57E5B2FE}"/>
              </a:ext>
            </a:extLst>
          </p:cNvPr>
          <p:cNvSpPr txBox="1"/>
          <p:nvPr/>
        </p:nvSpPr>
        <p:spPr>
          <a:xfrm>
            <a:off x="9682084" y="1220197"/>
            <a:ext cx="2328334"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Numéro </a:t>
            </a:r>
            <a:r>
              <a:rPr lang="fr-FR" sz="1100" dirty="0" err="1"/>
              <a:t>PubChem</a:t>
            </a:r>
            <a:r>
              <a:rPr lang="fr-FR" sz="1100" dirty="0"/>
              <a:t> sous forme de lien</a:t>
            </a:r>
          </a:p>
        </p:txBody>
      </p:sp>
      <p:sp>
        <p:nvSpPr>
          <p:cNvPr id="11" name="Rectangle 10">
            <a:extLst>
              <a:ext uri="{FF2B5EF4-FFF2-40B4-BE49-F238E27FC236}">
                <a16:creationId xmlns:a16="http://schemas.microsoft.com/office/drawing/2014/main" id="{4EAEEE10-CE75-4634-B0AE-B2493C11E696}"/>
              </a:ext>
            </a:extLst>
          </p:cNvPr>
          <p:cNvSpPr/>
          <p:nvPr/>
        </p:nvSpPr>
        <p:spPr>
          <a:xfrm>
            <a:off x="7040137" y="1575069"/>
            <a:ext cx="5040351" cy="3461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CBD41371-2990-4531-89D1-0BB34A678131}"/>
              </a:ext>
            </a:extLst>
          </p:cNvPr>
          <p:cNvSpPr txBox="1"/>
          <p:nvPr/>
        </p:nvSpPr>
        <p:spPr>
          <a:xfrm>
            <a:off x="7171240" y="1617340"/>
            <a:ext cx="3580471"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Formule brute (à partir du SMILES ?)</a:t>
            </a:r>
          </a:p>
        </p:txBody>
      </p:sp>
      <p:sp>
        <p:nvSpPr>
          <p:cNvPr id="13" name="Rectangle 12">
            <a:extLst>
              <a:ext uri="{FF2B5EF4-FFF2-40B4-BE49-F238E27FC236}">
                <a16:creationId xmlns:a16="http://schemas.microsoft.com/office/drawing/2014/main" id="{5FFB9EAC-D0F7-400D-A928-B2944623DBD0}"/>
              </a:ext>
            </a:extLst>
          </p:cNvPr>
          <p:cNvSpPr/>
          <p:nvPr/>
        </p:nvSpPr>
        <p:spPr>
          <a:xfrm>
            <a:off x="7040137" y="1966220"/>
            <a:ext cx="5040351" cy="17434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65C2267E-32CC-462B-9E04-65BA6E553228}"/>
              </a:ext>
            </a:extLst>
          </p:cNvPr>
          <p:cNvSpPr txBox="1"/>
          <p:nvPr/>
        </p:nvSpPr>
        <p:spPr>
          <a:xfrm>
            <a:off x="7171240" y="2308715"/>
            <a:ext cx="3580471"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Structure (à partir du SMILES). Idéalement image zoomable.</a:t>
            </a:r>
          </a:p>
        </p:txBody>
      </p:sp>
      <p:sp>
        <p:nvSpPr>
          <p:cNvPr id="15" name="Rectangle 14">
            <a:extLst>
              <a:ext uri="{FF2B5EF4-FFF2-40B4-BE49-F238E27FC236}">
                <a16:creationId xmlns:a16="http://schemas.microsoft.com/office/drawing/2014/main" id="{1A87E217-EF1A-44E2-854D-0E89A51AD460}"/>
              </a:ext>
            </a:extLst>
          </p:cNvPr>
          <p:cNvSpPr/>
          <p:nvPr/>
        </p:nvSpPr>
        <p:spPr>
          <a:xfrm>
            <a:off x="7040137" y="3754637"/>
            <a:ext cx="5040351" cy="2861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Arrow: Down 16">
            <a:extLst>
              <a:ext uri="{FF2B5EF4-FFF2-40B4-BE49-F238E27FC236}">
                <a16:creationId xmlns:a16="http://schemas.microsoft.com/office/drawing/2014/main" id="{7571C39F-FFC9-49CA-AC26-99C7E52CAE10}"/>
              </a:ext>
            </a:extLst>
          </p:cNvPr>
          <p:cNvSpPr/>
          <p:nvPr/>
        </p:nvSpPr>
        <p:spPr>
          <a:xfrm>
            <a:off x="9441366" y="500137"/>
            <a:ext cx="141249" cy="24078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7A2DD295-4BF5-45B5-9EF9-BF3681CE499A}"/>
              </a:ext>
            </a:extLst>
          </p:cNvPr>
          <p:cNvSpPr/>
          <p:nvPr/>
        </p:nvSpPr>
        <p:spPr>
          <a:xfrm>
            <a:off x="7040137" y="1187776"/>
            <a:ext cx="1128835" cy="369332"/>
          </a:xfrm>
          <a:prstGeom prst="rect">
            <a:avLst/>
          </a:prstGeom>
        </p:spPr>
        <p:txBody>
          <a:bodyPr wrap="none">
            <a:spAutoFit/>
          </a:bodyPr>
          <a:lstStyle/>
          <a:p>
            <a:r>
              <a:rPr lang="fr-FR" dirty="0" err="1"/>
              <a:t>Pubchem</a:t>
            </a:r>
            <a:r>
              <a:rPr lang="fr-FR" dirty="0"/>
              <a:t>:</a:t>
            </a:r>
          </a:p>
        </p:txBody>
      </p:sp>
      <p:sp>
        <p:nvSpPr>
          <p:cNvPr id="19" name="Rectangle 18">
            <a:extLst>
              <a:ext uri="{FF2B5EF4-FFF2-40B4-BE49-F238E27FC236}">
                <a16:creationId xmlns:a16="http://schemas.microsoft.com/office/drawing/2014/main" id="{51061E38-59C2-4DE3-8EFB-579AD1D679C4}"/>
              </a:ext>
            </a:extLst>
          </p:cNvPr>
          <p:cNvSpPr/>
          <p:nvPr/>
        </p:nvSpPr>
        <p:spPr>
          <a:xfrm>
            <a:off x="8144946" y="1187776"/>
            <a:ext cx="1120820" cy="369332"/>
          </a:xfrm>
          <a:prstGeom prst="rect">
            <a:avLst/>
          </a:prstGeom>
        </p:spPr>
        <p:txBody>
          <a:bodyPr wrap="none">
            <a:spAutoFit/>
          </a:bodyPr>
          <a:lstStyle/>
          <a:p>
            <a:r>
              <a:rPr lang="fr-FR" dirty="0">
                <a:hlinkClick r:id="rId3"/>
              </a:rPr>
              <a:t>14331917</a:t>
            </a:r>
            <a:endParaRPr lang="fr-FR" dirty="0"/>
          </a:p>
        </p:txBody>
      </p:sp>
      <p:pic>
        <p:nvPicPr>
          <p:cNvPr id="2050" name="Picture 2" descr="Mirror plots for the candidate MS2 spectrum against Flumanezil (left) and Fenamiphos (right). The upper panel represents the candidate MS2 spectrum, the lower the target MS2 spectrum. Matching peaks are indicated with a dot.">
            <a:extLst>
              <a:ext uri="{FF2B5EF4-FFF2-40B4-BE49-F238E27FC236}">
                <a16:creationId xmlns:a16="http://schemas.microsoft.com/office/drawing/2014/main" id="{9F5078D2-A078-4523-A7D1-D6B9BB8A19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824" t="12456" r="2509" b="3291"/>
          <a:stretch/>
        </p:blipFill>
        <p:spPr bwMode="auto">
          <a:xfrm>
            <a:off x="7902912" y="3754637"/>
            <a:ext cx="3177229" cy="280790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D9D7B1E-A1B7-4184-AC06-DD9EF651A9FB}"/>
              </a:ext>
            </a:extLst>
          </p:cNvPr>
          <p:cNvSpPr txBox="1"/>
          <p:nvPr/>
        </p:nvSpPr>
        <p:spPr>
          <a:xfrm>
            <a:off x="11153027" y="4313931"/>
            <a:ext cx="3580471" cy="144655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Comparaison entre le spectre MS2 inconnu (en bas) et celui du point sur lequel on a cliqué (en bas). Zoomable au lasso si possible, pour qu’on puisse voir les différences. L’image que j’ai collé ici vient d’un package gratuit dans </a:t>
            </a:r>
            <a:r>
              <a:rPr lang="fr-FR" sz="1100" dirty="0" err="1"/>
              <a:t>xcms</a:t>
            </a:r>
            <a:r>
              <a:rPr lang="fr-FR" sz="1100" dirty="0"/>
              <a:t> (https://sneumann.github.io/xcms/articles/xcms-lcms-ms.html), mais d’autres outils le font (y compris GNPS et </a:t>
            </a:r>
            <a:r>
              <a:rPr lang="fr-FR" sz="1100" dirty="0" err="1"/>
              <a:t>Metgem</a:t>
            </a:r>
            <a:r>
              <a:rPr lang="fr-FR" sz="1100" dirty="0"/>
              <a:t>, mais celui-là est sympa parce qu’il pointe les ions en commun dans les deux analyses)</a:t>
            </a:r>
          </a:p>
        </p:txBody>
      </p:sp>
      <p:sp>
        <p:nvSpPr>
          <p:cNvPr id="22" name="TextBox 21">
            <a:extLst>
              <a:ext uri="{FF2B5EF4-FFF2-40B4-BE49-F238E27FC236}">
                <a16:creationId xmlns:a16="http://schemas.microsoft.com/office/drawing/2014/main" id="{072C8371-201C-4357-88C1-3D62684D29DA}"/>
              </a:ext>
            </a:extLst>
          </p:cNvPr>
          <p:cNvSpPr txBox="1"/>
          <p:nvPr/>
        </p:nvSpPr>
        <p:spPr>
          <a:xfrm>
            <a:off x="425450" y="287152"/>
            <a:ext cx="7463710" cy="369332"/>
          </a:xfrm>
          <a:prstGeom prst="rect">
            <a:avLst/>
          </a:prstGeom>
          <a:noFill/>
        </p:spPr>
        <p:txBody>
          <a:bodyPr wrap="none" rtlCol="0">
            <a:spAutoFit/>
          </a:bodyPr>
          <a:lstStyle/>
          <a:p>
            <a:r>
              <a:rPr lang="fr-FR" b="1" dirty="0" err="1"/>
              <a:t>AnnotatOOB</a:t>
            </a:r>
            <a:r>
              <a:rPr lang="fr-FR" b="1" dirty="0"/>
              <a:t>: </a:t>
            </a:r>
            <a:r>
              <a:rPr lang="fr-FR" b="1" dirty="0" err="1"/>
              <a:t>Annotating</a:t>
            </a:r>
            <a:r>
              <a:rPr lang="fr-FR" b="1" dirty="0"/>
              <a:t> </a:t>
            </a:r>
            <a:r>
              <a:rPr lang="fr-FR" b="1" dirty="0" err="1"/>
              <a:t>known</a:t>
            </a:r>
            <a:r>
              <a:rPr lang="fr-FR" b="1" dirty="0"/>
              <a:t> and </a:t>
            </a:r>
            <a:r>
              <a:rPr lang="fr-FR" b="1" dirty="0" err="1"/>
              <a:t>unknown</a:t>
            </a:r>
            <a:r>
              <a:rPr lang="fr-FR" b="1" dirty="0"/>
              <a:t> compounds in </a:t>
            </a:r>
            <a:r>
              <a:rPr lang="fr-FR" b="1" dirty="0" err="1"/>
              <a:t>metabolomics</a:t>
            </a:r>
            <a:endParaRPr lang="fr-FR" b="1" dirty="0"/>
          </a:p>
        </p:txBody>
      </p:sp>
    </p:spTree>
    <p:extLst>
      <p:ext uri="{BB962C8B-B14F-4D97-AF65-F5344CB8AC3E}">
        <p14:creationId xmlns:p14="http://schemas.microsoft.com/office/powerpoint/2010/main" val="89520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BB47DD-4893-49CF-8749-7C49C565F750}"/>
              </a:ext>
            </a:extLst>
          </p:cNvPr>
          <p:cNvSpPr txBox="1"/>
          <p:nvPr/>
        </p:nvSpPr>
        <p:spPr>
          <a:xfrm>
            <a:off x="0" y="-98121"/>
            <a:ext cx="3337580" cy="369332"/>
          </a:xfrm>
          <a:prstGeom prst="rect">
            <a:avLst/>
          </a:prstGeom>
          <a:noFill/>
        </p:spPr>
        <p:txBody>
          <a:bodyPr wrap="none" rtlCol="0">
            <a:spAutoFit/>
          </a:bodyPr>
          <a:lstStyle/>
          <a:p>
            <a:r>
              <a:rPr lang="fr-FR" i="1" dirty="0"/>
              <a:t>Page d’implémentation de la BDD</a:t>
            </a:r>
          </a:p>
        </p:txBody>
      </p:sp>
      <p:sp>
        <p:nvSpPr>
          <p:cNvPr id="3" name="TextBox 2">
            <a:extLst>
              <a:ext uri="{FF2B5EF4-FFF2-40B4-BE49-F238E27FC236}">
                <a16:creationId xmlns:a16="http://schemas.microsoft.com/office/drawing/2014/main" id="{0A0FC6D1-F3B7-46C9-B36D-BEA8B038E4AC}"/>
              </a:ext>
            </a:extLst>
          </p:cNvPr>
          <p:cNvSpPr txBox="1"/>
          <p:nvPr/>
        </p:nvSpPr>
        <p:spPr>
          <a:xfrm>
            <a:off x="425450" y="1556108"/>
            <a:ext cx="2582566" cy="369332"/>
          </a:xfrm>
          <a:prstGeom prst="rect">
            <a:avLst/>
          </a:prstGeom>
          <a:noFill/>
        </p:spPr>
        <p:txBody>
          <a:bodyPr wrap="none" rtlCol="0">
            <a:spAutoFit/>
          </a:bodyPr>
          <a:lstStyle/>
          <a:p>
            <a:r>
              <a:rPr lang="fr-FR" dirty="0"/>
              <a:t>Paste MS2 </a:t>
            </a:r>
            <a:r>
              <a:rPr lang="fr-FR" dirty="0" err="1"/>
              <a:t>spectrum</a:t>
            </a:r>
            <a:r>
              <a:rPr lang="fr-FR" dirty="0"/>
              <a:t> </a:t>
            </a:r>
            <a:r>
              <a:rPr lang="fr-FR" dirty="0" err="1"/>
              <a:t>here</a:t>
            </a:r>
            <a:endParaRPr lang="fr-FR" dirty="0"/>
          </a:p>
        </p:txBody>
      </p:sp>
      <p:sp>
        <p:nvSpPr>
          <p:cNvPr id="5" name="Rectangle 4">
            <a:extLst>
              <a:ext uri="{FF2B5EF4-FFF2-40B4-BE49-F238E27FC236}">
                <a16:creationId xmlns:a16="http://schemas.microsoft.com/office/drawing/2014/main" id="{788255F7-F931-41BE-A0DA-1A4D93A18497}"/>
              </a:ext>
            </a:extLst>
          </p:cNvPr>
          <p:cNvSpPr/>
          <p:nvPr/>
        </p:nvSpPr>
        <p:spPr>
          <a:xfrm>
            <a:off x="527050" y="1887384"/>
            <a:ext cx="2960890" cy="48810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9F248D21-D96E-444B-B370-EFDCEC383BD4}"/>
              </a:ext>
            </a:extLst>
          </p:cNvPr>
          <p:cNvSpPr txBox="1"/>
          <p:nvPr/>
        </p:nvSpPr>
        <p:spPr>
          <a:xfrm>
            <a:off x="425450" y="773434"/>
            <a:ext cx="2535694" cy="369332"/>
          </a:xfrm>
          <a:prstGeom prst="rect">
            <a:avLst/>
          </a:prstGeom>
          <a:noFill/>
        </p:spPr>
        <p:txBody>
          <a:bodyPr wrap="none" rtlCol="0">
            <a:spAutoFit/>
          </a:bodyPr>
          <a:lstStyle/>
          <a:p>
            <a:r>
              <a:rPr lang="fr-FR" dirty="0" err="1">
                <a:solidFill>
                  <a:srgbClr val="000000"/>
                </a:solidFill>
              </a:rPr>
              <a:t>Precursor</a:t>
            </a:r>
            <a:r>
              <a:rPr lang="fr-FR" dirty="0">
                <a:solidFill>
                  <a:srgbClr val="000000"/>
                </a:solidFill>
              </a:rPr>
              <a:t> Ion Mass </a:t>
            </a:r>
            <a:r>
              <a:rPr lang="fr-FR" dirty="0"/>
              <a:t>(</a:t>
            </a:r>
            <a:r>
              <a:rPr lang="fr-FR" i="1" dirty="0"/>
              <a:t>m/z</a:t>
            </a:r>
            <a:r>
              <a:rPr lang="fr-FR" dirty="0"/>
              <a:t>)</a:t>
            </a:r>
          </a:p>
        </p:txBody>
      </p:sp>
      <p:sp>
        <p:nvSpPr>
          <p:cNvPr id="7" name="Rectangle 6">
            <a:extLst>
              <a:ext uri="{FF2B5EF4-FFF2-40B4-BE49-F238E27FC236}">
                <a16:creationId xmlns:a16="http://schemas.microsoft.com/office/drawing/2014/main" id="{5EA98F22-BF04-4F63-8435-36AD104F302E}"/>
              </a:ext>
            </a:extLst>
          </p:cNvPr>
          <p:cNvSpPr/>
          <p:nvPr/>
        </p:nvSpPr>
        <p:spPr>
          <a:xfrm>
            <a:off x="2961144" y="773434"/>
            <a:ext cx="18923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B60E890F-2862-4BD7-BA90-C10AB2C7401C}"/>
              </a:ext>
            </a:extLst>
          </p:cNvPr>
          <p:cNvSpPr txBox="1"/>
          <p:nvPr/>
        </p:nvSpPr>
        <p:spPr>
          <a:xfrm>
            <a:off x="3708726" y="2108880"/>
            <a:ext cx="1802866" cy="369332"/>
          </a:xfrm>
          <a:prstGeom prst="rect">
            <a:avLst/>
          </a:prstGeom>
          <a:noFill/>
        </p:spPr>
        <p:txBody>
          <a:bodyPr wrap="square" rtlCol="0">
            <a:spAutoFit/>
          </a:bodyPr>
          <a:lstStyle/>
          <a:p>
            <a:pPr algn="r"/>
            <a:r>
              <a:rPr lang="fr-FR" dirty="0" err="1"/>
              <a:t>Ionization</a:t>
            </a:r>
            <a:r>
              <a:rPr lang="fr-FR" dirty="0"/>
              <a:t> mode</a:t>
            </a:r>
          </a:p>
        </p:txBody>
      </p:sp>
      <p:sp>
        <p:nvSpPr>
          <p:cNvPr id="9" name="Rectangle 8">
            <a:extLst>
              <a:ext uri="{FF2B5EF4-FFF2-40B4-BE49-F238E27FC236}">
                <a16:creationId xmlns:a16="http://schemas.microsoft.com/office/drawing/2014/main" id="{E2A7044E-62FA-4416-BE40-D861C03A0F1F}"/>
              </a:ext>
            </a:extLst>
          </p:cNvPr>
          <p:cNvSpPr/>
          <p:nvPr/>
        </p:nvSpPr>
        <p:spPr>
          <a:xfrm>
            <a:off x="5511592" y="2108880"/>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Isosceles Triangle 9">
            <a:extLst>
              <a:ext uri="{FF2B5EF4-FFF2-40B4-BE49-F238E27FC236}">
                <a16:creationId xmlns:a16="http://schemas.microsoft.com/office/drawing/2014/main" id="{1603A84B-0F31-48CC-B711-543D611B9CB0}"/>
              </a:ext>
            </a:extLst>
          </p:cNvPr>
          <p:cNvSpPr/>
          <p:nvPr/>
        </p:nvSpPr>
        <p:spPr>
          <a:xfrm rot="10800000" flipH="1">
            <a:off x="6896125" y="2170622"/>
            <a:ext cx="95596" cy="11146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77F377B8-AFDB-4525-A410-8F165F621C12}"/>
              </a:ext>
            </a:extLst>
          </p:cNvPr>
          <p:cNvSpPr txBox="1"/>
          <p:nvPr/>
        </p:nvSpPr>
        <p:spPr>
          <a:xfrm>
            <a:off x="2143683" y="6399136"/>
            <a:ext cx="3367909" cy="369332"/>
          </a:xfrm>
          <a:prstGeom prst="rect">
            <a:avLst/>
          </a:prstGeom>
          <a:noFill/>
        </p:spPr>
        <p:txBody>
          <a:bodyPr wrap="square" rtlCol="0">
            <a:spAutoFit/>
          </a:bodyPr>
          <a:lstStyle/>
          <a:p>
            <a:pPr algn="r"/>
            <a:r>
              <a:rPr lang="fr-FR" dirty="0" err="1"/>
              <a:t>Database</a:t>
            </a:r>
            <a:endParaRPr lang="fr-FR" dirty="0"/>
          </a:p>
        </p:txBody>
      </p:sp>
      <p:sp>
        <p:nvSpPr>
          <p:cNvPr id="12" name="Rectangle 11">
            <a:extLst>
              <a:ext uri="{FF2B5EF4-FFF2-40B4-BE49-F238E27FC236}">
                <a16:creationId xmlns:a16="http://schemas.microsoft.com/office/drawing/2014/main" id="{0616773A-691F-481E-982C-AD3FE8CBEAB8}"/>
              </a:ext>
            </a:extLst>
          </p:cNvPr>
          <p:cNvSpPr/>
          <p:nvPr/>
        </p:nvSpPr>
        <p:spPr>
          <a:xfrm>
            <a:off x="5511592" y="6399136"/>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Isosceles Triangle 12">
            <a:extLst>
              <a:ext uri="{FF2B5EF4-FFF2-40B4-BE49-F238E27FC236}">
                <a16:creationId xmlns:a16="http://schemas.microsoft.com/office/drawing/2014/main" id="{471627B5-655A-4797-B5BA-EA066F6F7CB8}"/>
              </a:ext>
            </a:extLst>
          </p:cNvPr>
          <p:cNvSpPr/>
          <p:nvPr/>
        </p:nvSpPr>
        <p:spPr>
          <a:xfrm rot="10800000" flipH="1">
            <a:off x="6896125" y="6471042"/>
            <a:ext cx="95596" cy="11146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5FCF9ED9-9986-4FA6-89BE-68E3D06E0D36}"/>
              </a:ext>
            </a:extLst>
          </p:cNvPr>
          <p:cNvSpPr txBox="1"/>
          <p:nvPr/>
        </p:nvSpPr>
        <p:spPr>
          <a:xfrm>
            <a:off x="7171954" y="6376421"/>
            <a:ext cx="3580471"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Menu déroulant pour la BDD qu’on veut implémenter</a:t>
            </a:r>
          </a:p>
        </p:txBody>
      </p:sp>
      <p:sp>
        <p:nvSpPr>
          <p:cNvPr id="15" name="TextBox 14">
            <a:extLst>
              <a:ext uri="{FF2B5EF4-FFF2-40B4-BE49-F238E27FC236}">
                <a16:creationId xmlns:a16="http://schemas.microsoft.com/office/drawing/2014/main" id="{93B81E85-CD2F-4FEB-9062-A09A71E74E9C}"/>
              </a:ext>
            </a:extLst>
          </p:cNvPr>
          <p:cNvSpPr txBox="1"/>
          <p:nvPr/>
        </p:nvSpPr>
        <p:spPr>
          <a:xfrm>
            <a:off x="7164585" y="2078102"/>
            <a:ext cx="5020046" cy="43088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Menu déroulant pour le mode d’ionisation (ESI+, ESI-, FAB+, FAB-, MALDI+, MALDI-, EI+, EI-… il y en a d’autres mais il faudrait qu’on puisse en rajouter plus tard).</a:t>
            </a:r>
          </a:p>
        </p:txBody>
      </p:sp>
      <p:sp>
        <p:nvSpPr>
          <p:cNvPr id="18" name="TextBox 17">
            <a:extLst>
              <a:ext uri="{FF2B5EF4-FFF2-40B4-BE49-F238E27FC236}">
                <a16:creationId xmlns:a16="http://schemas.microsoft.com/office/drawing/2014/main" id="{F8A78F70-8C68-4B73-8968-98B655FB665F}"/>
              </a:ext>
            </a:extLst>
          </p:cNvPr>
          <p:cNvSpPr txBox="1"/>
          <p:nvPr/>
        </p:nvSpPr>
        <p:spPr>
          <a:xfrm>
            <a:off x="682841" y="3618343"/>
            <a:ext cx="2422309" cy="43088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Attention aux tabulations fantômes (à gérer si possible)</a:t>
            </a:r>
          </a:p>
        </p:txBody>
      </p:sp>
      <p:sp>
        <p:nvSpPr>
          <p:cNvPr id="21" name="TextBox 20">
            <a:extLst>
              <a:ext uri="{FF2B5EF4-FFF2-40B4-BE49-F238E27FC236}">
                <a16:creationId xmlns:a16="http://schemas.microsoft.com/office/drawing/2014/main" id="{F08E60B6-7FC1-42F2-89F1-B2F7FCA17F1F}"/>
              </a:ext>
            </a:extLst>
          </p:cNvPr>
          <p:cNvSpPr txBox="1"/>
          <p:nvPr/>
        </p:nvSpPr>
        <p:spPr>
          <a:xfrm>
            <a:off x="3708726" y="2539954"/>
            <a:ext cx="1802866" cy="369332"/>
          </a:xfrm>
          <a:prstGeom prst="rect">
            <a:avLst/>
          </a:prstGeom>
          <a:noFill/>
        </p:spPr>
        <p:txBody>
          <a:bodyPr wrap="square" rtlCol="0">
            <a:spAutoFit/>
          </a:bodyPr>
          <a:lstStyle/>
          <a:p>
            <a:pPr algn="r"/>
            <a:r>
              <a:rPr lang="fr-FR" dirty="0"/>
              <a:t>Charge</a:t>
            </a:r>
          </a:p>
        </p:txBody>
      </p:sp>
      <p:sp>
        <p:nvSpPr>
          <p:cNvPr id="22" name="Rectangle 21">
            <a:extLst>
              <a:ext uri="{FF2B5EF4-FFF2-40B4-BE49-F238E27FC236}">
                <a16:creationId xmlns:a16="http://schemas.microsoft.com/office/drawing/2014/main" id="{E7609C29-83BF-4361-86AF-F936805FC52C}"/>
              </a:ext>
            </a:extLst>
          </p:cNvPr>
          <p:cNvSpPr/>
          <p:nvPr/>
        </p:nvSpPr>
        <p:spPr>
          <a:xfrm>
            <a:off x="5511592" y="2539954"/>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Isosceles Triangle 22">
            <a:extLst>
              <a:ext uri="{FF2B5EF4-FFF2-40B4-BE49-F238E27FC236}">
                <a16:creationId xmlns:a16="http://schemas.microsoft.com/office/drawing/2014/main" id="{16F60119-BD14-49A5-BE10-AED5C325C4D0}"/>
              </a:ext>
            </a:extLst>
          </p:cNvPr>
          <p:cNvSpPr/>
          <p:nvPr/>
        </p:nvSpPr>
        <p:spPr>
          <a:xfrm rot="10800000" flipH="1">
            <a:off x="6896125" y="2601696"/>
            <a:ext cx="95596" cy="11146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extBox 23">
            <a:extLst>
              <a:ext uri="{FF2B5EF4-FFF2-40B4-BE49-F238E27FC236}">
                <a16:creationId xmlns:a16="http://schemas.microsoft.com/office/drawing/2014/main" id="{E2EEDC27-956C-41CE-980E-6D78AD4E062B}"/>
              </a:ext>
            </a:extLst>
          </p:cNvPr>
          <p:cNvSpPr txBox="1"/>
          <p:nvPr/>
        </p:nvSpPr>
        <p:spPr>
          <a:xfrm>
            <a:off x="7171954" y="2593815"/>
            <a:ext cx="5020046"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Menu déroulant 1+, 2+, 3+, 4+, 1-, 2-, 3-, 4-</a:t>
            </a:r>
          </a:p>
        </p:txBody>
      </p:sp>
      <p:sp>
        <p:nvSpPr>
          <p:cNvPr id="25" name="TextBox 24">
            <a:extLst>
              <a:ext uri="{FF2B5EF4-FFF2-40B4-BE49-F238E27FC236}">
                <a16:creationId xmlns:a16="http://schemas.microsoft.com/office/drawing/2014/main" id="{05C9C6AF-6546-44B7-89E1-2EE842D65AFC}"/>
              </a:ext>
            </a:extLst>
          </p:cNvPr>
          <p:cNvSpPr txBox="1"/>
          <p:nvPr/>
        </p:nvSpPr>
        <p:spPr>
          <a:xfrm>
            <a:off x="3708726" y="2964784"/>
            <a:ext cx="1802866" cy="369332"/>
          </a:xfrm>
          <a:prstGeom prst="rect">
            <a:avLst/>
          </a:prstGeom>
          <a:noFill/>
        </p:spPr>
        <p:txBody>
          <a:bodyPr wrap="square" rtlCol="0">
            <a:spAutoFit/>
          </a:bodyPr>
          <a:lstStyle/>
          <a:p>
            <a:pPr algn="r"/>
            <a:r>
              <a:rPr lang="fr-FR" dirty="0"/>
              <a:t>MS </a:t>
            </a:r>
            <a:r>
              <a:rPr lang="fr-FR" dirty="0" err="1"/>
              <a:t>Level</a:t>
            </a:r>
            <a:endParaRPr lang="fr-FR" dirty="0"/>
          </a:p>
        </p:txBody>
      </p:sp>
      <p:sp>
        <p:nvSpPr>
          <p:cNvPr id="26" name="Rectangle 25">
            <a:extLst>
              <a:ext uri="{FF2B5EF4-FFF2-40B4-BE49-F238E27FC236}">
                <a16:creationId xmlns:a16="http://schemas.microsoft.com/office/drawing/2014/main" id="{47969DC5-8699-412E-8E22-2D92C2C3A63A}"/>
              </a:ext>
            </a:extLst>
          </p:cNvPr>
          <p:cNvSpPr/>
          <p:nvPr/>
        </p:nvSpPr>
        <p:spPr>
          <a:xfrm>
            <a:off x="5511592" y="2964784"/>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Isosceles Triangle 26">
            <a:extLst>
              <a:ext uri="{FF2B5EF4-FFF2-40B4-BE49-F238E27FC236}">
                <a16:creationId xmlns:a16="http://schemas.microsoft.com/office/drawing/2014/main" id="{A5563EDC-3307-42D3-A19C-5F3088F5C2F0}"/>
              </a:ext>
            </a:extLst>
          </p:cNvPr>
          <p:cNvSpPr/>
          <p:nvPr/>
        </p:nvSpPr>
        <p:spPr>
          <a:xfrm rot="10800000" flipH="1">
            <a:off x="6896125" y="3026526"/>
            <a:ext cx="95596" cy="11146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3BB4E9D5-782E-4A9C-BACB-05FBCB4136B9}"/>
              </a:ext>
            </a:extLst>
          </p:cNvPr>
          <p:cNvSpPr txBox="1"/>
          <p:nvPr/>
        </p:nvSpPr>
        <p:spPr>
          <a:xfrm>
            <a:off x="7171954" y="3006405"/>
            <a:ext cx="5020046"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Menu déroulant 1, 2, 3, n</a:t>
            </a:r>
          </a:p>
        </p:txBody>
      </p:sp>
      <p:sp>
        <p:nvSpPr>
          <p:cNvPr id="29" name="TextBox 28">
            <a:extLst>
              <a:ext uri="{FF2B5EF4-FFF2-40B4-BE49-F238E27FC236}">
                <a16:creationId xmlns:a16="http://schemas.microsoft.com/office/drawing/2014/main" id="{9245739F-13AC-41DF-843D-BDDFE16A8C6D}"/>
              </a:ext>
            </a:extLst>
          </p:cNvPr>
          <p:cNvSpPr txBox="1"/>
          <p:nvPr/>
        </p:nvSpPr>
        <p:spPr>
          <a:xfrm>
            <a:off x="3487940" y="3394387"/>
            <a:ext cx="2023652" cy="369332"/>
          </a:xfrm>
          <a:prstGeom prst="rect">
            <a:avLst/>
          </a:prstGeom>
          <a:noFill/>
        </p:spPr>
        <p:txBody>
          <a:bodyPr wrap="square" rtlCol="0">
            <a:spAutoFit/>
          </a:bodyPr>
          <a:lstStyle/>
          <a:p>
            <a:pPr algn="r"/>
            <a:r>
              <a:rPr lang="fr-FR" dirty="0"/>
              <a:t>Source instrument</a:t>
            </a:r>
          </a:p>
        </p:txBody>
      </p:sp>
      <p:sp>
        <p:nvSpPr>
          <p:cNvPr id="30" name="Rectangle 29">
            <a:extLst>
              <a:ext uri="{FF2B5EF4-FFF2-40B4-BE49-F238E27FC236}">
                <a16:creationId xmlns:a16="http://schemas.microsoft.com/office/drawing/2014/main" id="{48B930B7-CCA3-4079-B5CD-47D72EE2CFF4}"/>
              </a:ext>
            </a:extLst>
          </p:cNvPr>
          <p:cNvSpPr/>
          <p:nvPr/>
        </p:nvSpPr>
        <p:spPr>
          <a:xfrm>
            <a:off x="5511592" y="3394387"/>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TextBox 30">
            <a:extLst>
              <a:ext uri="{FF2B5EF4-FFF2-40B4-BE49-F238E27FC236}">
                <a16:creationId xmlns:a16="http://schemas.microsoft.com/office/drawing/2014/main" id="{969FAD1F-9CCE-46CC-AF85-95ADDBFC1717}"/>
              </a:ext>
            </a:extLst>
          </p:cNvPr>
          <p:cNvSpPr txBox="1"/>
          <p:nvPr/>
        </p:nvSpPr>
        <p:spPr>
          <a:xfrm>
            <a:off x="7171954" y="3436008"/>
            <a:ext cx="5020046"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Ecriture libre</a:t>
            </a:r>
          </a:p>
        </p:txBody>
      </p:sp>
      <p:sp>
        <p:nvSpPr>
          <p:cNvPr id="32" name="TextBox 31">
            <a:extLst>
              <a:ext uri="{FF2B5EF4-FFF2-40B4-BE49-F238E27FC236}">
                <a16:creationId xmlns:a16="http://schemas.microsoft.com/office/drawing/2014/main" id="{DF84C708-F20D-42F8-86EB-F3A88D6A5552}"/>
              </a:ext>
            </a:extLst>
          </p:cNvPr>
          <p:cNvSpPr txBox="1"/>
          <p:nvPr/>
        </p:nvSpPr>
        <p:spPr>
          <a:xfrm>
            <a:off x="3487940" y="3819217"/>
            <a:ext cx="2023652" cy="369332"/>
          </a:xfrm>
          <a:prstGeom prst="rect">
            <a:avLst/>
          </a:prstGeom>
          <a:noFill/>
        </p:spPr>
        <p:txBody>
          <a:bodyPr wrap="square" rtlCol="0">
            <a:spAutoFit/>
          </a:bodyPr>
          <a:lstStyle/>
          <a:p>
            <a:pPr algn="r"/>
            <a:r>
              <a:rPr lang="fr-FR" dirty="0" err="1"/>
              <a:t>Precursor</a:t>
            </a:r>
            <a:r>
              <a:rPr lang="fr-FR" dirty="0"/>
              <a:t> ion type</a:t>
            </a:r>
          </a:p>
        </p:txBody>
      </p:sp>
      <p:sp>
        <p:nvSpPr>
          <p:cNvPr id="33" name="Rectangle 32">
            <a:extLst>
              <a:ext uri="{FF2B5EF4-FFF2-40B4-BE49-F238E27FC236}">
                <a16:creationId xmlns:a16="http://schemas.microsoft.com/office/drawing/2014/main" id="{A9A14C86-1D61-4382-A84C-3B128FAE346F}"/>
              </a:ext>
            </a:extLst>
          </p:cNvPr>
          <p:cNvSpPr/>
          <p:nvPr/>
        </p:nvSpPr>
        <p:spPr>
          <a:xfrm>
            <a:off x="5511592" y="3819217"/>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Isosceles Triangle 33">
            <a:extLst>
              <a:ext uri="{FF2B5EF4-FFF2-40B4-BE49-F238E27FC236}">
                <a16:creationId xmlns:a16="http://schemas.microsoft.com/office/drawing/2014/main" id="{99E3F51C-6050-4DAF-A7A0-AEFBD02889B3}"/>
              </a:ext>
            </a:extLst>
          </p:cNvPr>
          <p:cNvSpPr/>
          <p:nvPr/>
        </p:nvSpPr>
        <p:spPr>
          <a:xfrm rot="10800000" flipH="1">
            <a:off x="6896125" y="3853167"/>
            <a:ext cx="95596" cy="11146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TextBox 34">
            <a:extLst>
              <a:ext uri="{FF2B5EF4-FFF2-40B4-BE49-F238E27FC236}">
                <a16:creationId xmlns:a16="http://schemas.microsoft.com/office/drawing/2014/main" id="{0F1DC302-D958-496D-A06B-BD0748C26938}"/>
              </a:ext>
            </a:extLst>
          </p:cNvPr>
          <p:cNvSpPr txBox="1"/>
          <p:nvPr/>
        </p:nvSpPr>
        <p:spPr>
          <a:xfrm>
            <a:off x="7171954" y="3847385"/>
            <a:ext cx="5020046" cy="1107996"/>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Menu déroulant </a:t>
            </a:r>
            <a:r>
              <a:rPr lang="pt-BR" sz="1100" dirty="0"/>
              <a:t>[M+H]+1; [M-H]-1; [M+Na]+1; [M+NH4]+1; [2M+ACN+H]+1; [2M+ACN+Na]+1; [2M+FA-H]-1; [2M+H]+1; [2M+K]+1; [2M+Na]+1; [2M+NH4]+1; [2M-H]-1; [2M-H+HAc]-1; [M+2H]+2; [M+3H]+3; [M+ACN+2H]+2; [M+ACN+H]+1; [M+ACN+Na]+1; [M+Cl]-1; [M+DMSO+H]+1; [M+FA-H]-1; [M+H+K]+2; [M+H+MeOH]+1; [M+H+Na]+2; [M+H+NH4]+2; [M+H-H2O]+1; [M+H-NH3]+1; [M+K]+1; [M-2H]-2; [M-2H+K]-1; [M-H+HAc]-1; [M-H+TFA]-1; [M-H-H2O]-1</a:t>
            </a:r>
            <a:endParaRPr lang="fr-FR" sz="1100" dirty="0"/>
          </a:p>
        </p:txBody>
      </p:sp>
      <p:sp>
        <p:nvSpPr>
          <p:cNvPr id="36" name="TextBox 35">
            <a:extLst>
              <a:ext uri="{FF2B5EF4-FFF2-40B4-BE49-F238E27FC236}">
                <a16:creationId xmlns:a16="http://schemas.microsoft.com/office/drawing/2014/main" id="{BAC1BB14-353F-4DEA-B34C-BEECD7CB6C20}"/>
              </a:ext>
            </a:extLst>
          </p:cNvPr>
          <p:cNvSpPr txBox="1"/>
          <p:nvPr/>
        </p:nvSpPr>
        <p:spPr>
          <a:xfrm>
            <a:off x="3487940" y="4260455"/>
            <a:ext cx="2023652" cy="369332"/>
          </a:xfrm>
          <a:prstGeom prst="rect">
            <a:avLst/>
          </a:prstGeom>
          <a:noFill/>
        </p:spPr>
        <p:txBody>
          <a:bodyPr wrap="square" rtlCol="0">
            <a:spAutoFit/>
          </a:bodyPr>
          <a:lstStyle/>
          <a:p>
            <a:pPr algn="r"/>
            <a:r>
              <a:rPr lang="fr-FR" dirty="0" err="1"/>
              <a:t>Cmpd</a:t>
            </a:r>
            <a:r>
              <a:rPr lang="fr-FR" dirty="0"/>
              <a:t>. </a:t>
            </a:r>
            <a:r>
              <a:rPr lang="fr-FR" dirty="0" err="1"/>
              <a:t>name</a:t>
            </a:r>
            <a:endParaRPr lang="fr-FR" dirty="0"/>
          </a:p>
        </p:txBody>
      </p:sp>
      <p:sp>
        <p:nvSpPr>
          <p:cNvPr id="37" name="Rectangle 36">
            <a:extLst>
              <a:ext uri="{FF2B5EF4-FFF2-40B4-BE49-F238E27FC236}">
                <a16:creationId xmlns:a16="http://schemas.microsoft.com/office/drawing/2014/main" id="{1AC01873-70EA-4D97-9B4A-0533EA06434C}"/>
              </a:ext>
            </a:extLst>
          </p:cNvPr>
          <p:cNvSpPr/>
          <p:nvPr/>
        </p:nvSpPr>
        <p:spPr>
          <a:xfrm>
            <a:off x="5511592" y="4260455"/>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TextBox 37">
            <a:extLst>
              <a:ext uri="{FF2B5EF4-FFF2-40B4-BE49-F238E27FC236}">
                <a16:creationId xmlns:a16="http://schemas.microsoft.com/office/drawing/2014/main" id="{1302E9F1-46CE-4FBE-92C8-BCFEB6D77083}"/>
              </a:ext>
            </a:extLst>
          </p:cNvPr>
          <p:cNvSpPr txBox="1"/>
          <p:nvPr/>
        </p:nvSpPr>
        <p:spPr>
          <a:xfrm>
            <a:off x="5615670" y="4313531"/>
            <a:ext cx="1280454"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Ecriture libre</a:t>
            </a:r>
          </a:p>
        </p:txBody>
      </p:sp>
      <p:sp>
        <p:nvSpPr>
          <p:cNvPr id="39" name="TextBox 38">
            <a:extLst>
              <a:ext uri="{FF2B5EF4-FFF2-40B4-BE49-F238E27FC236}">
                <a16:creationId xmlns:a16="http://schemas.microsoft.com/office/drawing/2014/main" id="{3EB84517-EF68-466E-92B7-C49658366EE5}"/>
              </a:ext>
            </a:extLst>
          </p:cNvPr>
          <p:cNvSpPr txBox="1"/>
          <p:nvPr/>
        </p:nvSpPr>
        <p:spPr>
          <a:xfrm>
            <a:off x="3487940" y="4680557"/>
            <a:ext cx="2023652" cy="369332"/>
          </a:xfrm>
          <a:prstGeom prst="rect">
            <a:avLst/>
          </a:prstGeom>
          <a:noFill/>
        </p:spPr>
        <p:txBody>
          <a:bodyPr wrap="square" rtlCol="0">
            <a:spAutoFit/>
          </a:bodyPr>
          <a:lstStyle/>
          <a:p>
            <a:pPr algn="r"/>
            <a:r>
              <a:rPr lang="fr-FR" dirty="0"/>
              <a:t>PI</a:t>
            </a:r>
          </a:p>
        </p:txBody>
      </p:sp>
      <p:sp>
        <p:nvSpPr>
          <p:cNvPr id="40" name="Rectangle 39">
            <a:extLst>
              <a:ext uri="{FF2B5EF4-FFF2-40B4-BE49-F238E27FC236}">
                <a16:creationId xmlns:a16="http://schemas.microsoft.com/office/drawing/2014/main" id="{A28818AB-DC09-43C8-AEF5-8B3AE28BE4CA}"/>
              </a:ext>
            </a:extLst>
          </p:cNvPr>
          <p:cNvSpPr/>
          <p:nvPr/>
        </p:nvSpPr>
        <p:spPr>
          <a:xfrm>
            <a:off x="5511592" y="4680557"/>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extBox 40">
            <a:extLst>
              <a:ext uri="{FF2B5EF4-FFF2-40B4-BE49-F238E27FC236}">
                <a16:creationId xmlns:a16="http://schemas.microsoft.com/office/drawing/2014/main" id="{B161B800-B7F5-46F2-9DFD-D641D9975430}"/>
              </a:ext>
            </a:extLst>
          </p:cNvPr>
          <p:cNvSpPr txBox="1"/>
          <p:nvPr/>
        </p:nvSpPr>
        <p:spPr>
          <a:xfrm>
            <a:off x="5615670" y="4733633"/>
            <a:ext cx="1280454"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Ecriture libre</a:t>
            </a:r>
          </a:p>
        </p:txBody>
      </p:sp>
      <p:sp>
        <p:nvSpPr>
          <p:cNvPr id="42" name="TextBox 41">
            <a:extLst>
              <a:ext uri="{FF2B5EF4-FFF2-40B4-BE49-F238E27FC236}">
                <a16:creationId xmlns:a16="http://schemas.microsoft.com/office/drawing/2014/main" id="{6102D571-688A-47F8-9BE9-909AF1154C2B}"/>
              </a:ext>
            </a:extLst>
          </p:cNvPr>
          <p:cNvSpPr txBox="1"/>
          <p:nvPr/>
        </p:nvSpPr>
        <p:spPr>
          <a:xfrm>
            <a:off x="3487940" y="5103099"/>
            <a:ext cx="2023652" cy="369332"/>
          </a:xfrm>
          <a:prstGeom prst="rect">
            <a:avLst/>
          </a:prstGeom>
          <a:noFill/>
        </p:spPr>
        <p:txBody>
          <a:bodyPr wrap="square" rtlCol="0">
            <a:spAutoFit/>
          </a:bodyPr>
          <a:lstStyle/>
          <a:p>
            <a:pPr algn="r"/>
            <a:r>
              <a:rPr lang="fr-FR" dirty="0"/>
              <a:t>Data collector</a:t>
            </a:r>
          </a:p>
        </p:txBody>
      </p:sp>
      <p:sp>
        <p:nvSpPr>
          <p:cNvPr id="43" name="Rectangle 42">
            <a:extLst>
              <a:ext uri="{FF2B5EF4-FFF2-40B4-BE49-F238E27FC236}">
                <a16:creationId xmlns:a16="http://schemas.microsoft.com/office/drawing/2014/main" id="{D5BAC9CD-E332-4D25-8560-643D8C4903BB}"/>
              </a:ext>
            </a:extLst>
          </p:cNvPr>
          <p:cNvSpPr/>
          <p:nvPr/>
        </p:nvSpPr>
        <p:spPr>
          <a:xfrm>
            <a:off x="5511592" y="5103099"/>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TextBox 43">
            <a:extLst>
              <a:ext uri="{FF2B5EF4-FFF2-40B4-BE49-F238E27FC236}">
                <a16:creationId xmlns:a16="http://schemas.microsoft.com/office/drawing/2014/main" id="{E68D0814-0334-45A1-B74F-B12D7650DF32}"/>
              </a:ext>
            </a:extLst>
          </p:cNvPr>
          <p:cNvSpPr txBox="1"/>
          <p:nvPr/>
        </p:nvSpPr>
        <p:spPr>
          <a:xfrm>
            <a:off x="5615670" y="5156175"/>
            <a:ext cx="1280454"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Ecriture libre</a:t>
            </a:r>
          </a:p>
        </p:txBody>
      </p:sp>
      <p:sp>
        <p:nvSpPr>
          <p:cNvPr id="45" name="TextBox 44">
            <a:extLst>
              <a:ext uri="{FF2B5EF4-FFF2-40B4-BE49-F238E27FC236}">
                <a16:creationId xmlns:a16="http://schemas.microsoft.com/office/drawing/2014/main" id="{A146CDEF-3A39-4D6E-9C58-C9A4CFA54ED7}"/>
              </a:ext>
            </a:extLst>
          </p:cNvPr>
          <p:cNvSpPr txBox="1"/>
          <p:nvPr/>
        </p:nvSpPr>
        <p:spPr>
          <a:xfrm>
            <a:off x="3487940" y="5529264"/>
            <a:ext cx="2023652" cy="369332"/>
          </a:xfrm>
          <a:prstGeom prst="rect">
            <a:avLst/>
          </a:prstGeom>
          <a:noFill/>
        </p:spPr>
        <p:txBody>
          <a:bodyPr wrap="square" rtlCol="0">
            <a:spAutoFit/>
          </a:bodyPr>
          <a:lstStyle/>
          <a:p>
            <a:pPr algn="r"/>
            <a:r>
              <a:rPr lang="fr-FR" dirty="0" err="1"/>
              <a:t>Taxonomy</a:t>
            </a:r>
            <a:endParaRPr lang="fr-FR" dirty="0"/>
          </a:p>
        </p:txBody>
      </p:sp>
      <p:sp>
        <p:nvSpPr>
          <p:cNvPr id="46" name="Rectangle 45">
            <a:extLst>
              <a:ext uri="{FF2B5EF4-FFF2-40B4-BE49-F238E27FC236}">
                <a16:creationId xmlns:a16="http://schemas.microsoft.com/office/drawing/2014/main" id="{FE5D3E1E-31BB-4707-84D2-2AE233A0EB89}"/>
              </a:ext>
            </a:extLst>
          </p:cNvPr>
          <p:cNvSpPr/>
          <p:nvPr/>
        </p:nvSpPr>
        <p:spPr>
          <a:xfrm>
            <a:off x="5511592" y="5529264"/>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TextBox 46">
            <a:extLst>
              <a:ext uri="{FF2B5EF4-FFF2-40B4-BE49-F238E27FC236}">
                <a16:creationId xmlns:a16="http://schemas.microsoft.com/office/drawing/2014/main" id="{0BC430DA-2DEF-45BB-A720-A756F816DF73}"/>
              </a:ext>
            </a:extLst>
          </p:cNvPr>
          <p:cNvSpPr txBox="1"/>
          <p:nvPr/>
        </p:nvSpPr>
        <p:spPr>
          <a:xfrm>
            <a:off x="5615670" y="5582340"/>
            <a:ext cx="1280454"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Ecriture libre</a:t>
            </a:r>
          </a:p>
        </p:txBody>
      </p:sp>
      <p:sp>
        <p:nvSpPr>
          <p:cNvPr id="48" name="TextBox 47">
            <a:extLst>
              <a:ext uri="{FF2B5EF4-FFF2-40B4-BE49-F238E27FC236}">
                <a16:creationId xmlns:a16="http://schemas.microsoft.com/office/drawing/2014/main" id="{E8A5B0EF-B1EC-4F89-9B67-2CDD917982F8}"/>
              </a:ext>
            </a:extLst>
          </p:cNvPr>
          <p:cNvSpPr txBox="1"/>
          <p:nvPr/>
        </p:nvSpPr>
        <p:spPr>
          <a:xfrm>
            <a:off x="3487940" y="5953765"/>
            <a:ext cx="2023652" cy="369332"/>
          </a:xfrm>
          <a:prstGeom prst="rect">
            <a:avLst/>
          </a:prstGeom>
          <a:noFill/>
        </p:spPr>
        <p:txBody>
          <a:bodyPr wrap="square" rtlCol="0">
            <a:spAutoFit/>
          </a:bodyPr>
          <a:lstStyle/>
          <a:p>
            <a:pPr algn="r"/>
            <a:r>
              <a:rPr lang="fr-FR" dirty="0" err="1"/>
              <a:t>Smiles</a:t>
            </a:r>
            <a:endParaRPr lang="fr-FR" dirty="0"/>
          </a:p>
        </p:txBody>
      </p:sp>
      <p:sp>
        <p:nvSpPr>
          <p:cNvPr id="49" name="Rectangle 48">
            <a:extLst>
              <a:ext uri="{FF2B5EF4-FFF2-40B4-BE49-F238E27FC236}">
                <a16:creationId xmlns:a16="http://schemas.microsoft.com/office/drawing/2014/main" id="{EE750A52-5F26-45A3-97AA-80DC172C5437}"/>
              </a:ext>
            </a:extLst>
          </p:cNvPr>
          <p:cNvSpPr/>
          <p:nvPr/>
        </p:nvSpPr>
        <p:spPr>
          <a:xfrm>
            <a:off x="5511592" y="5953765"/>
            <a:ext cx="15562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TextBox 49">
            <a:extLst>
              <a:ext uri="{FF2B5EF4-FFF2-40B4-BE49-F238E27FC236}">
                <a16:creationId xmlns:a16="http://schemas.microsoft.com/office/drawing/2014/main" id="{B5DB12A9-478C-49AA-BF8B-5C7A84E07122}"/>
              </a:ext>
            </a:extLst>
          </p:cNvPr>
          <p:cNvSpPr txBox="1"/>
          <p:nvPr/>
        </p:nvSpPr>
        <p:spPr>
          <a:xfrm>
            <a:off x="5615670" y="6006841"/>
            <a:ext cx="1280454" cy="2616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fr-FR" sz="1100" dirty="0"/>
              <a:t>Ecriture libre</a:t>
            </a:r>
          </a:p>
        </p:txBody>
      </p:sp>
      <p:sp>
        <p:nvSpPr>
          <p:cNvPr id="54" name="TextBox 53">
            <a:extLst>
              <a:ext uri="{FF2B5EF4-FFF2-40B4-BE49-F238E27FC236}">
                <a16:creationId xmlns:a16="http://schemas.microsoft.com/office/drawing/2014/main" id="{8D8FF122-3959-406C-8192-AE08220FB1CD}"/>
              </a:ext>
            </a:extLst>
          </p:cNvPr>
          <p:cNvSpPr txBox="1"/>
          <p:nvPr/>
        </p:nvSpPr>
        <p:spPr>
          <a:xfrm>
            <a:off x="425450" y="1191838"/>
            <a:ext cx="2535694" cy="369332"/>
          </a:xfrm>
          <a:prstGeom prst="rect">
            <a:avLst/>
          </a:prstGeom>
          <a:noFill/>
        </p:spPr>
        <p:txBody>
          <a:bodyPr wrap="square" rtlCol="0">
            <a:spAutoFit/>
          </a:bodyPr>
          <a:lstStyle/>
          <a:p>
            <a:pPr algn="r"/>
            <a:r>
              <a:rPr lang="fr-FR" dirty="0" err="1">
                <a:solidFill>
                  <a:srgbClr val="000000"/>
                </a:solidFill>
              </a:rPr>
              <a:t>Molecular</a:t>
            </a:r>
            <a:r>
              <a:rPr lang="fr-FR" dirty="0">
                <a:solidFill>
                  <a:srgbClr val="000000"/>
                </a:solidFill>
              </a:rPr>
              <a:t> formula</a:t>
            </a:r>
            <a:endParaRPr lang="fr-FR" dirty="0"/>
          </a:p>
        </p:txBody>
      </p:sp>
      <p:sp>
        <p:nvSpPr>
          <p:cNvPr id="55" name="Rectangle 54">
            <a:extLst>
              <a:ext uri="{FF2B5EF4-FFF2-40B4-BE49-F238E27FC236}">
                <a16:creationId xmlns:a16="http://schemas.microsoft.com/office/drawing/2014/main" id="{79906592-C26B-48A0-9DB2-8C279C2EA61A}"/>
              </a:ext>
            </a:extLst>
          </p:cNvPr>
          <p:cNvSpPr/>
          <p:nvPr/>
        </p:nvSpPr>
        <p:spPr>
          <a:xfrm>
            <a:off x="2961144" y="1191838"/>
            <a:ext cx="18923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TextBox 55">
            <a:extLst>
              <a:ext uri="{FF2B5EF4-FFF2-40B4-BE49-F238E27FC236}">
                <a16:creationId xmlns:a16="http://schemas.microsoft.com/office/drawing/2014/main" id="{9AE2A09F-1173-4BB0-AABF-1B5780AB1250}"/>
              </a:ext>
            </a:extLst>
          </p:cNvPr>
          <p:cNvSpPr txBox="1"/>
          <p:nvPr/>
        </p:nvSpPr>
        <p:spPr>
          <a:xfrm>
            <a:off x="4959350" y="1191838"/>
            <a:ext cx="2535694" cy="369332"/>
          </a:xfrm>
          <a:prstGeom prst="rect">
            <a:avLst/>
          </a:prstGeom>
          <a:noFill/>
        </p:spPr>
        <p:txBody>
          <a:bodyPr wrap="square" rtlCol="0">
            <a:spAutoFit/>
          </a:bodyPr>
          <a:lstStyle/>
          <a:p>
            <a:pPr algn="r"/>
            <a:r>
              <a:rPr lang="fr-FR" dirty="0" err="1">
                <a:solidFill>
                  <a:srgbClr val="000000"/>
                </a:solidFill>
              </a:rPr>
              <a:t>PubChem</a:t>
            </a:r>
            <a:r>
              <a:rPr lang="fr-FR" dirty="0">
                <a:solidFill>
                  <a:srgbClr val="000000"/>
                </a:solidFill>
              </a:rPr>
              <a:t> </a:t>
            </a:r>
            <a:r>
              <a:rPr lang="fr-FR" dirty="0" err="1">
                <a:solidFill>
                  <a:srgbClr val="000000"/>
                </a:solidFill>
              </a:rPr>
              <a:t>number</a:t>
            </a:r>
            <a:endParaRPr lang="fr-FR" dirty="0"/>
          </a:p>
        </p:txBody>
      </p:sp>
      <p:sp>
        <p:nvSpPr>
          <p:cNvPr id="57" name="Rectangle 56">
            <a:extLst>
              <a:ext uri="{FF2B5EF4-FFF2-40B4-BE49-F238E27FC236}">
                <a16:creationId xmlns:a16="http://schemas.microsoft.com/office/drawing/2014/main" id="{71CFE5F7-CEAF-400F-BA75-B1B86D0DCAD5}"/>
              </a:ext>
            </a:extLst>
          </p:cNvPr>
          <p:cNvSpPr/>
          <p:nvPr/>
        </p:nvSpPr>
        <p:spPr>
          <a:xfrm>
            <a:off x="7495044" y="1191838"/>
            <a:ext cx="18923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TextBox 58">
            <a:extLst>
              <a:ext uri="{FF2B5EF4-FFF2-40B4-BE49-F238E27FC236}">
                <a16:creationId xmlns:a16="http://schemas.microsoft.com/office/drawing/2014/main" id="{9722B6E9-60C2-41EE-8615-954559ED30FF}"/>
              </a:ext>
            </a:extLst>
          </p:cNvPr>
          <p:cNvSpPr txBox="1"/>
          <p:nvPr/>
        </p:nvSpPr>
        <p:spPr>
          <a:xfrm>
            <a:off x="425450" y="287152"/>
            <a:ext cx="5774017" cy="369332"/>
          </a:xfrm>
          <a:prstGeom prst="rect">
            <a:avLst/>
          </a:prstGeom>
          <a:noFill/>
        </p:spPr>
        <p:txBody>
          <a:bodyPr wrap="none" rtlCol="0">
            <a:spAutoFit/>
          </a:bodyPr>
          <a:lstStyle/>
          <a:p>
            <a:r>
              <a:rPr lang="fr-FR" b="1" dirty="0" err="1"/>
              <a:t>AnnotatOOB</a:t>
            </a:r>
            <a:r>
              <a:rPr lang="fr-FR" b="1" dirty="0"/>
              <a:t>: </a:t>
            </a:r>
            <a:r>
              <a:rPr lang="fr-FR" b="1" dirty="0" err="1"/>
              <a:t>Implement</a:t>
            </a:r>
            <a:r>
              <a:rPr lang="fr-FR" b="1" dirty="0"/>
              <a:t> </a:t>
            </a:r>
            <a:r>
              <a:rPr lang="fr-FR" b="1" dirty="0" err="1"/>
              <a:t>databases</a:t>
            </a:r>
            <a:r>
              <a:rPr lang="fr-FR" b="1" dirty="0"/>
              <a:t> </a:t>
            </a:r>
            <a:r>
              <a:rPr lang="fr-FR" b="1" dirty="0" err="1"/>
              <a:t>with</a:t>
            </a:r>
            <a:r>
              <a:rPr lang="fr-FR" b="1" dirty="0"/>
              <a:t> a new compound</a:t>
            </a:r>
          </a:p>
        </p:txBody>
      </p:sp>
    </p:spTree>
    <p:extLst>
      <p:ext uri="{BB962C8B-B14F-4D97-AF65-F5344CB8AC3E}">
        <p14:creationId xmlns:p14="http://schemas.microsoft.com/office/powerpoint/2010/main" val="3747138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947</Words>
  <Application>Microsoft Office PowerPoint</Application>
  <PresentationFormat>Widescreen</PresentationFormat>
  <Paragraphs>74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Didier</dc:creator>
  <cp:lastModifiedBy>Didier</cp:lastModifiedBy>
  <cp:revision>22</cp:revision>
  <dcterms:created xsi:type="dcterms:W3CDTF">2024-05-02T09:29:16Z</dcterms:created>
  <dcterms:modified xsi:type="dcterms:W3CDTF">2024-05-02T14:14:14Z</dcterms:modified>
</cp:coreProperties>
</file>