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6"/>
  </p:normalViewPr>
  <p:slideViewPr>
    <p:cSldViewPr snapToGrid="0" snapToObjects="1">
      <p:cViewPr varScale="1">
        <p:scale>
          <a:sx n="76" d="100"/>
          <a:sy n="76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025-71B6-0C47-9EB5-90722559351E}" type="datetimeFigureOut">
              <a:rPr lang="sr-Latn-RS" smtClean="0"/>
              <a:t>5.2.21.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E6653BB-E4E6-494D-AA93-7F40EAABA3B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3692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025-71B6-0C47-9EB5-90722559351E}" type="datetimeFigureOut">
              <a:rPr lang="sr-Latn-RS" smtClean="0"/>
              <a:t>5.2.21.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E6653BB-E4E6-494D-AA93-7F40EAABA3B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623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025-71B6-0C47-9EB5-90722559351E}" type="datetimeFigureOut">
              <a:rPr lang="sr-Latn-RS" smtClean="0"/>
              <a:t>5.2.21.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E6653BB-E4E6-494D-AA93-7F40EAABA3B5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3454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025-71B6-0C47-9EB5-90722559351E}" type="datetimeFigureOut">
              <a:rPr lang="sr-Latn-RS" smtClean="0"/>
              <a:t>5.2.21.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6653BB-E4E6-494D-AA93-7F40EAABA3B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55730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025-71B6-0C47-9EB5-90722559351E}" type="datetimeFigureOut">
              <a:rPr lang="sr-Latn-RS" smtClean="0"/>
              <a:t>5.2.21.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6653BB-E4E6-494D-AA93-7F40EAABA3B5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8010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025-71B6-0C47-9EB5-90722559351E}" type="datetimeFigureOut">
              <a:rPr lang="sr-Latn-RS" smtClean="0"/>
              <a:t>5.2.21.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6653BB-E4E6-494D-AA93-7F40EAABA3B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01670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025-71B6-0C47-9EB5-90722559351E}" type="datetimeFigureOut">
              <a:rPr lang="sr-Latn-RS" smtClean="0"/>
              <a:t>5.2.21.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53BB-E4E6-494D-AA93-7F40EAABA3B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90197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025-71B6-0C47-9EB5-90722559351E}" type="datetimeFigureOut">
              <a:rPr lang="sr-Latn-RS" smtClean="0"/>
              <a:t>5.2.21.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53BB-E4E6-494D-AA93-7F40EAABA3B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0271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025-71B6-0C47-9EB5-90722559351E}" type="datetimeFigureOut">
              <a:rPr lang="sr-Latn-RS" smtClean="0"/>
              <a:t>5.2.21.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53BB-E4E6-494D-AA93-7F40EAABA3B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2628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025-71B6-0C47-9EB5-90722559351E}" type="datetimeFigureOut">
              <a:rPr lang="sr-Latn-RS" smtClean="0"/>
              <a:t>5.2.21.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E6653BB-E4E6-494D-AA93-7F40EAABA3B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6048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025-71B6-0C47-9EB5-90722559351E}" type="datetimeFigureOut">
              <a:rPr lang="sr-Latn-RS" smtClean="0"/>
              <a:t>5.2.21.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E6653BB-E4E6-494D-AA93-7F40EAABA3B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488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025-71B6-0C47-9EB5-90722559351E}" type="datetimeFigureOut">
              <a:rPr lang="sr-Latn-RS" smtClean="0"/>
              <a:t>5.2.21.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E6653BB-E4E6-494D-AA93-7F40EAABA3B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9083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025-71B6-0C47-9EB5-90722559351E}" type="datetimeFigureOut">
              <a:rPr lang="sr-Latn-RS" smtClean="0"/>
              <a:t>5.2.21.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53BB-E4E6-494D-AA93-7F40EAABA3B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7688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025-71B6-0C47-9EB5-90722559351E}" type="datetimeFigureOut">
              <a:rPr lang="sr-Latn-RS" smtClean="0"/>
              <a:t>5.2.21.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53BB-E4E6-494D-AA93-7F40EAABA3B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753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025-71B6-0C47-9EB5-90722559351E}" type="datetimeFigureOut">
              <a:rPr lang="sr-Latn-RS" smtClean="0"/>
              <a:t>5.2.21.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53BB-E4E6-494D-AA93-7F40EAABA3B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7706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025-71B6-0C47-9EB5-90722559351E}" type="datetimeFigureOut">
              <a:rPr lang="sr-Latn-RS" smtClean="0"/>
              <a:t>5.2.21.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6653BB-E4E6-494D-AA93-7F40EAABA3B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9591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0D025-71B6-0C47-9EB5-90722559351E}" type="datetimeFigureOut">
              <a:rPr lang="sr-Latn-RS" smtClean="0"/>
              <a:t>5.2.21.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E6653BB-E4E6-494D-AA93-7F40EAABA3B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2081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jpe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3B0D7-D2B4-6F49-9FDD-65D72B8CDF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Handwritten number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208A2-E215-6240-B80F-EBD0EB4088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Fran Borčić (UNISI Erasmus 2020/2021) – Neural Network course project</a:t>
            </a:r>
          </a:p>
        </p:txBody>
      </p:sp>
    </p:spTree>
    <p:extLst>
      <p:ext uri="{BB962C8B-B14F-4D97-AF65-F5344CB8AC3E}">
        <p14:creationId xmlns:p14="http://schemas.microsoft.com/office/powerpoint/2010/main" val="200585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1F364-0E88-C94A-80BF-2ED3A1A85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Approach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8227-43C2-CA4B-8999-07CF26424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err="1"/>
              <a:t>assumption</a:t>
            </a:r>
            <a:r>
              <a:rPr lang="sr-Latn-RS" dirty="0"/>
              <a:t> – input is </a:t>
            </a:r>
            <a:r>
              <a:rPr lang="sr-Latn-RS" dirty="0" err="1"/>
              <a:t>an</a:t>
            </a:r>
            <a:r>
              <a:rPr lang="sr-Latn-RS" dirty="0"/>
              <a:t> </a:t>
            </a:r>
            <a:r>
              <a:rPr lang="sr-Latn-RS" dirty="0" err="1"/>
              <a:t>image</a:t>
            </a:r>
            <a:r>
              <a:rPr lang="sr-Latn-RS" dirty="0"/>
              <a:t> </a:t>
            </a:r>
            <a:r>
              <a:rPr lang="sr-Latn-RS" dirty="0" err="1"/>
              <a:t>of</a:t>
            </a:r>
            <a:r>
              <a:rPr lang="sr-Latn-RS" dirty="0"/>
              <a:t> a single </a:t>
            </a:r>
            <a:r>
              <a:rPr lang="sr-Latn-RS" dirty="0" err="1"/>
              <a:t>N-digit</a:t>
            </a:r>
            <a:r>
              <a:rPr lang="sr-Latn-RS" dirty="0"/>
              <a:t> </a:t>
            </a:r>
            <a:r>
              <a:rPr lang="sr-Latn-RS" dirty="0" err="1"/>
              <a:t>handwritten</a:t>
            </a:r>
            <a:r>
              <a:rPr lang="sr-Latn-RS" dirty="0"/>
              <a:t> </a:t>
            </a:r>
            <a:r>
              <a:rPr lang="sr-Latn-RS" dirty="0" err="1"/>
              <a:t>number</a:t>
            </a:r>
            <a:r>
              <a:rPr lang="sr-Latn-RS" dirty="0"/>
              <a:t> on a </a:t>
            </a:r>
            <a:r>
              <a:rPr lang="sr-Latn-RS" dirty="0" err="1"/>
              <a:t>white</a:t>
            </a:r>
            <a:r>
              <a:rPr lang="sr-Latn-RS" dirty="0"/>
              <a:t> </a:t>
            </a:r>
            <a:r>
              <a:rPr lang="sr-Latn-RS" dirty="0" err="1"/>
              <a:t>piece</a:t>
            </a:r>
            <a:r>
              <a:rPr lang="sr-Latn-RS" dirty="0"/>
              <a:t> </a:t>
            </a:r>
            <a:r>
              <a:rPr lang="sr-Latn-RS" dirty="0" err="1"/>
              <a:t>of</a:t>
            </a:r>
            <a:r>
              <a:rPr lang="sr-Latn-RS" dirty="0"/>
              <a:t> </a:t>
            </a:r>
            <a:r>
              <a:rPr lang="sr-Latn-RS" dirty="0" err="1"/>
              <a:t>paper</a:t>
            </a:r>
            <a:endParaRPr lang="sr-Latn-RS" dirty="0"/>
          </a:p>
          <a:p>
            <a:r>
              <a:rPr lang="sr-Latn-RS" dirty="0" err="1"/>
              <a:t>first</a:t>
            </a:r>
            <a:r>
              <a:rPr lang="sr-Latn-RS" dirty="0"/>
              <a:t> </a:t>
            </a:r>
            <a:r>
              <a:rPr lang="sr-Latn-RS" dirty="0" err="1"/>
              <a:t>step</a:t>
            </a:r>
            <a:r>
              <a:rPr lang="sr-Latn-RS" dirty="0"/>
              <a:t> – </a:t>
            </a:r>
            <a:r>
              <a:rPr lang="sr-Latn-RS" dirty="0" err="1"/>
              <a:t>preprocess</a:t>
            </a:r>
            <a:r>
              <a:rPr lang="sr-Latn-RS" dirty="0"/>
              <a:t> </a:t>
            </a:r>
            <a:r>
              <a:rPr lang="sr-Latn-RS" dirty="0" err="1"/>
              <a:t>the</a:t>
            </a:r>
            <a:r>
              <a:rPr lang="sr-Latn-RS" dirty="0"/>
              <a:t> </a:t>
            </a:r>
            <a:r>
              <a:rPr lang="sr-Latn-RS" dirty="0" err="1"/>
              <a:t>image</a:t>
            </a:r>
            <a:r>
              <a:rPr lang="sr-Latn-RS" dirty="0"/>
              <a:t> to </a:t>
            </a:r>
            <a:r>
              <a:rPr lang="sr-Latn-RS" dirty="0" err="1"/>
              <a:t>isolate</a:t>
            </a:r>
            <a:r>
              <a:rPr lang="sr-Latn-RS" dirty="0"/>
              <a:t> </a:t>
            </a:r>
            <a:r>
              <a:rPr lang="sr-Latn-RS" dirty="0" err="1"/>
              <a:t>the</a:t>
            </a:r>
            <a:r>
              <a:rPr lang="sr-Latn-RS" dirty="0"/>
              <a:t> </a:t>
            </a:r>
            <a:r>
              <a:rPr lang="sr-Latn-RS" dirty="0" err="1"/>
              <a:t>individual</a:t>
            </a:r>
            <a:r>
              <a:rPr lang="sr-Latn-RS" dirty="0"/>
              <a:t> </a:t>
            </a:r>
            <a:r>
              <a:rPr lang="sr-Latn-RS" dirty="0" err="1"/>
              <a:t>digits</a:t>
            </a:r>
            <a:r>
              <a:rPr lang="sr-Latn-RS" dirty="0"/>
              <a:t> in </a:t>
            </a:r>
            <a:r>
              <a:rPr lang="sr-Latn-RS" dirty="0" err="1"/>
              <a:t>the</a:t>
            </a:r>
            <a:r>
              <a:rPr lang="sr-Latn-RS" dirty="0"/>
              <a:t> </a:t>
            </a:r>
            <a:r>
              <a:rPr lang="sr-Latn-RS" dirty="0" err="1"/>
              <a:t>right</a:t>
            </a:r>
            <a:r>
              <a:rPr lang="sr-Latn-RS" dirty="0"/>
              <a:t> </a:t>
            </a:r>
            <a:r>
              <a:rPr lang="sr-Latn-RS" dirty="0" err="1"/>
              <a:t>order</a:t>
            </a:r>
            <a:endParaRPr lang="sr-Latn-RS" dirty="0"/>
          </a:p>
          <a:p>
            <a:r>
              <a:rPr lang="sr-Latn-RS" dirty="0" err="1"/>
              <a:t>second</a:t>
            </a:r>
            <a:r>
              <a:rPr lang="sr-Latn-RS" dirty="0"/>
              <a:t> </a:t>
            </a:r>
            <a:r>
              <a:rPr lang="sr-Latn-RS" dirty="0" err="1"/>
              <a:t>step</a:t>
            </a:r>
            <a:r>
              <a:rPr lang="sr-Latn-RS" dirty="0"/>
              <a:t> – </a:t>
            </a:r>
            <a:r>
              <a:rPr lang="sr-Latn-RS" dirty="0" err="1"/>
              <a:t>classify</a:t>
            </a:r>
            <a:r>
              <a:rPr lang="sr-Latn-RS" dirty="0"/>
              <a:t> </a:t>
            </a:r>
            <a:r>
              <a:rPr lang="sr-Latn-RS" dirty="0" err="1"/>
              <a:t>the</a:t>
            </a:r>
            <a:r>
              <a:rPr lang="sr-Latn-RS" dirty="0"/>
              <a:t> </a:t>
            </a:r>
            <a:r>
              <a:rPr lang="sr-Latn-RS" dirty="0" err="1"/>
              <a:t>isolated</a:t>
            </a:r>
            <a:r>
              <a:rPr lang="sr-Latn-RS" dirty="0"/>
              <a:t> </a:t>
            </a:r>
            <a:r>
              <a:rPr lang="sr-Latn-RS" dirty="0" err="1"/>
              <a:t>digits</a:t>
            </a:r>
            <a:r>
              <a:rPr lang="sr-Latn-RS" dirty="0"/>
              <a:t> </a:t>
            </a:r>
            <a:r>
              <a:rPr lang="sr-Latn-RS" dirty="0" err="1"/>
              <a:t>using</a:t>
            </a:r>
            <a:r>
              <a:rPr lang="sr-Latn-RS" dirty="0"/>
              <a:t> a </a:t>
            </a:r>
            <a:r>
              <a:rPr lang="sr-Latn-RS" dirty="0" err="1"/>
              <a:t>convolutional</a:t>
            </a:r>
            <a:r>
              <a:rPr lang="sr-Latn-RS" dirty="0"/>
              <a:t> </a:t>
            </a:r>
            <a:r>
              <a:rPr lang="sr-Latn-RS" dirty="0" err="1"/>
              <a:t>neural</a:t>
            </a:r>
            <a:r>
              <a:rPr lang="sr-Latn-RS" dirty="0"/>
              <a:t> </a:t>
            </a:r>
            <a:r>
              <a:rPr lang="sr-Latn-RS" dirty="0" err="1"/>
              <a:t>network</a:t>
            </a:r>
            <a:r>
              <a:rPr lang="sr-Latn-RS" dirty="0"/>
              <a:t> </a:t>
            </a:r>
            <a:r>
              <a:rPr lang="sr-Latn-RS" dirty="0" err="1"/>
              <a:t>previously</a:t>
            </a:r>
            <a:r>
              <a:rPr lang="sr-Latn-RS" dirty="0"/>
              <a:t> </a:t>
            </a:r>
            <a:r>
              <a:rPr lang="sr-Latn-RS" dirty="0" err="1"/>
              <a:t>trained</a:t>
            </a:r>
            <a:r>
              <a:rPr lang="sr-Latn-RS" dirty="0"/>
              <a:t> on </a:t>
            </a:r>
            <a:r>
              <a:rPr lang="sr-Latn-RS" dirty="0" err="1"/>
              <a:t>the</a:t>
            </a:r>
            <a:r>
              <a:rPr lang="sr-Latn-RS" dirty="0"/>
              <a:t> MNIST </a:t>
            </a:r>
            <a:r>
              <a:rPr lang="sr-Latn-RS" dirty="0" err="1"/>
              <a:t>dataset</a:t>
            </a:r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B854D-ACB5-974F-A156-B705AD20A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287" y="4455890"/>
            <a:ext cx="4127500" cy="177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8547B6-3204-6248-A6A8-9D30C9290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114" y="4775802"/>
            <a:ext cx="177800" cy="177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5B829D-B542-9242-B867-4D2F29566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607" y="4775802"/>
            <a:ext cx="177800" cy="177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671E62-30CE-0A43-AB15-113250387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0100" y="4775802"/>
            <a:ext cx="177800" cy="177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D8332A-0EA2-C74F-976B-C6539784A8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1593" y="4775802"/>
            <a:ext cx="177800" cy="177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FA7439-E3B7-7D42-94FB-5E58E19BA9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3086" y="4775802"/>
            <a:ext cx="177800" cy="177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7D0B21B-2EFC-6E4F-8C99-E109FFE7AE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84579" y="4775802"/>
            <a:ext cx="177800" cy="177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50A1C34-ED9E-9548-9627-376DAB2991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06072" y="4775802"/>
            <a:ext cx="177800" cy="177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848BE6-6D79-2549-890B-5EFF733281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27567" y="4775802"/>
            <a:ext cx="177800" cy="1778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4621A4-0FF1-CF42-AAC1-5AAD8838ABF5}"/>
              </a:ext>
            </a:extLst>
          </p:cNvPr>
          <p:cNvCxnSpPr/>
          <p:nvPr/>
        </p:nvCxnSpPr>
        <p:spPr>
          <a:xfrm flipV="1">
            <a:off x="6482687" y="4953602"/>
            <a:ext cx="736979" cy="39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C3AAA2-EB40-E446-996C-3E8DCC5EFC5A}"/>
              </a:ext>
            </a:extLst>
          </p:cNvPr>
          <p:cNvCxnSpPr>
            <a:cxnSpLocks/>
          </p:cNvCxnSpPr>
          <p:nvPr/>
        </p:nvCxnSpPr>
        <p:spPr>
          <a:xfrm>
            <a:off x="8631967" y="5132764"/>
            <a:ext cx="0" cy="61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9A4D71D-9032-E342-A8D1-22148068C329}"/>
              </a:ext>
            </a:extLst>
          </p:cNvPr>
          <p:cNvSpPr txBox="1"/>
          <p:nvPr/>
        </p:nvSpPr>
        <p:spPr>
          <a:xfrm>
            <a:off x="8026673" y="586455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36498432</a:t>
            </a:r>
          </a:p>
        </p:txBody>
      </p:sp>
    </p:spTree>
    <p:extLst>
      <p:ext uri="{BB962C8B-B14F-4D97-AF65-F5344CB8AC3E}">
        <p14:creationId xmlns:p14="http://schemas.microsoft.com/office/powerpoint/2010/main" val="396239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725A9-071F-9F41-8830-866D3114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Preprocessing</a:t>
            </a:r>
            <a:r>
              <a:rPr lang="sr-Latn-RS" dirty="0"/>
              <a:t> </a:t>
            </a:r>
            <a:r>
              <a:rPr lang="sr-Latn-RS" dirty="0" err="1"/>
              <a:t>steps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1D13E-CFF7-2349-82ED-672834923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conversion to grayscale</a:t>
            </a:r>
          </a:p>
          <a:p>
            <a:r>
              <a:rPr lang="en-US" dirty="0"/>
              <a:t>thresholding – conversion to binary bitmap</a:t>
            </a:r>
          </a:p>
          <a:p>
            <a:r>
              <a:rPr lang="en-US" dirty="0"/>
              <a:t>removing unnecessary vertical whitespace</a:t>
            </a:r>
          </a:p>
          <a:p>
            <a:r>
              <a:rPr lang="en-US" dirty="0"/>
              <a:t>finding features as connected components by flood-fill</a:t>
            </a:r>
          </a:p>
          <a:p>
            <a:r>
              <a:rPr lang="en-US" dirty="0"/>
              <a:t>removing features that are too small</a:t>
            </a:r>
          </a:p>
          <a:p>
            <a:r>
              <a:rPr lang="en-US" dirty="0"/>
              <a:t>joining overlapping features</a:t>
            </a:r>
          </a:p>
          <a:p>
            <a:r>
              <a:rPr lang="en-US" dirty="0"/>
              <a:t>extracting features, scaling and antialiasing</a:t>
            </a:r>
          </a:p>
        </p:txBody>
      </p:sp>
    </p:spTree>
    <p:extLst>
      <p:ext uri="{BB962C8B-B14F-4D97-AF65-F5344CB8AC3E}">
        <p14:creationId xmlns:p14="http://schemas.microsoft.com/office/powerpoint/2010/main" val="4501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7EE8-E1FC-2D40-BBBA-7FCF0D622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Thresholding</a:t>
            </a:r>
            <a:r>
              <a:rPr lang="sr-Latn-RS" dirty="0"/>
              <a:t> (</a:t>
            </a:r>
            <a:r>
              <a:rPr lang="sr-Latn-RS" dirty="0" err="1"/>
              <a:t>binarization</a:t>
            </a:r>
            <a:r>
              <a:rPr lang="sr-Latn-R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E51FE-EE62-5249-9C99-7B37B5188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threshold needs to be determined automatically to account for different lighting conditions and writing utensils</a:t>
            </a:r>
          </a:p>
          <a:p>
            <a:r>
              <a:rPr lang="en-US" dirty="0"/>
              <a:t>standard algorithms like Otsu’s method don’t work well when the area of the foreground is much smaller than the area of the background</a:t>
            </a:r>
          </a:p>
          <a:p>
            <a:r>
              <a:rPr lang="en-US" dirty="0"/>
              <a:t>shadows are usually darkest at the corners, so that’s where black pixels start to appear when the threshold is too high</a:t>
            </a:r>
          </a:p>
          <a:p>
            <a:r>
              <a:rPr lang="en-US" dirty="0"/>
              <a:t>exploiting this fact leads to satisfactory results – search for the maximum threshold such that the density of black pixels at the vertical extremes is below a set value (empirically determined to be 15%)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36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3EA02-26E6-1342-A4BF-5E2FA527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Finding</a:t>
            </a:r>
            <a:r>
              <a:rPr lang="sr-Latn-RS" dirty="0"/>
              <a:t> </a:t>
            </a:r>
            <a:r>
              <a:rPr lang="sr-Latn-RS" dirty="0" err="1"/>
              <a:t>and</a:t>
            </a:r>
            <a:r>
              <a:rPr lang="sr-Latn-RS" dirty="0"/>
              <a:t> </a:t>
            </a:r>
            <a:r>
              <a:rPr lang="sr-Latn-RS" dirty="0" err="1"/>
              <a:t>isolating</a:t>
            </a:r>
            <a:r>
              <a:rPr lang="sr-Latn-RS" dirty="0"/>
              <a:t> </a:t>
            </a:r>
            <a:r>
              <a:rPr lang="sr-Latn-RS" dirty="0" err="1"/>
              <a:t>features</a:t>
            </a:r>
            <a:endParaRPr lang="sr-Latn-R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6B3C90-4B1B-9B4A-8551-5037C864F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r>
              <a:rPr lang="en-US" dirty="0"/>
              <a:t>after thresholding, some vertical whitespace is removed by analyzing pixel densities along the vertical axes</a:t>
            </a:r>
          </a:p>
          <a:p>
            <a:r>
              <a:rPr lang="en-US" dirty="0"/>
              <a:t>the resulting images are analyzed for connected components by flood filling – starting with a randomly chosen black pixel, the component is spread to the </a:t>
            </a:r>
            <a:r>
              <a:rPr lang="en-US" dirty="0" err="1"/>
              <a:t>neighbouring</a:t>
            </a:r>
            <a:r>
              <a:rPr lang="en-US" dirty="0"/>
              <a:t> pixels until no such pixels can be found</a:t>
            </a:r>
          </a:p>
          <a:p>
            <a:r>
              <a:rPr lang="en-US" dirty="0"/>
              <a:t>the components are then filtered so that those that are too small are discounted</a:t>
            </a:r>
          </a:p>
          <a:p>
            <a:r>
              <a:rPr lang="en-US" dirty="0"/>
              <a:t>horizontally overlapping components are then joined together to account for discontinuities</a:t>
            </a:r>
          </a:p>
          <a:p>
            <a:r>
              <a:rPr lang="en-US" dirty="0"/>
              <a:t>each component is then isolated and scaled to match the MNIST format with significant </a:t>
            </a:r>
            <a:r>
              <a:rPr lang="en-US" dirty="0" err="1"/>
              <a:t>downsampling</a:t>
            </a:r>
            <a:r>
              <a:rPr lang="en-US" dirty="0"/>
              <a:t> – this converts them back to grayscale due to antialiasing</a:t>
            </a:r>
          </a:p>
        </p:txBody>
      </p:sp>
    </p:spTree>
    <p:extLst>
      <p:ext uri="{BB962C8B-B14F-4D97-AF65-F5344CB8AC3E}">
        <p14:creationId xmlns:p14="http://schemas.microsoft.com/office/powerpoint/2010/main" val="450818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9833-70E1-8F4B-9B70-E01808BF0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059" y="1116235"/>
            <a:ext cx="8911687" cy="1280890"/>
          </a:xfrm>
        </p:spPr>
        <p:txBody>
          <a:bodyPr/>
          <a:lstStyle/>
          <a:p>
            <a:endParaRPr lang="sr-Latn-R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1BE6DB-0088-354B-BC9C-04592F202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134" y="508000"/>
            <a:ext cx="2833687" cy="377825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23B8A3-EFBB-404F-8B77-35E742C9E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384" y="508000"/>
            <a:ext cx="2833688" cy="3778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4FD345-CB46-DC40-9AD7-F2550CC1A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342" y="508000"/>
            <a:ext cx="3810000" cy="1346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980D6C-585B-BF43-9346-E6509EB50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5342" y="2397125"/>
            <a:ext cx="3810000" cy="1346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10A5CE-036C-2A4A-AE31-B23D1571ED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5343" y="4286250"/>
            <a:ext cx="3809999" cy="1346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A9EAB08-FDE6-0341-BFE4-5BE65B5BE3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5984" y="5702300"/>
            <a:ext cx="406400" cy="6477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F4D51FA-9756-0A41-B915-98D8F21D23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9372" y="5727700"/>
            <a:ext cx="355600" cy="6223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C780EBB-9BBD-4248-A431-0D9E8E65ED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1432" y="5740400"/>
            <a:ext cx="355600" cy="6096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14711B6-3A72-334F-9120-84088BB951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03492" y="5829300"/>
            <a:ext cx="419100" cy="5207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E3DF61B-F774-594C-9B67-2277C976C5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67277" y="5791200"/>
            <a:ext cx="368300" cy="5588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B623548-EFAF-844A-8F8E-A7537391CC7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72759" y="5854700"/>
            <a:ext cx="317500" cy="4953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5070F87-974D-CE47-95FA-AB2BF61216E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4134" y="4991100"/>
            <a:ext cx="406400" cy="4064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2892BD5-E526-9949-83E4-FF87E4B0EE0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7920" y="4990041"/>
            <a:ext cx="406400" cy="4064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2796FD8-78B9-7143-BFCF-566B848E869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10593" y="4995334"/>
            <a:ext cx="406400" cy="4064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D8ABA6B-A6C3-7F44-9DE2-AE525737CCA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20286" y="4981576"/>
            <a:ext cx="406400" cy="4064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16A6CDE-AFF7-8B43-BFF4-C52124E8540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545665" y="4981576"/>
            <a:ext cx="406400" cy="4064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06E7353-1FEE-F345-B232-6B93C6ED58A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59451" y="4981576"/>
            <a:ext cx="406400" cy="406400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D0E0DFF-E289-7B4E-83D8-80542020A85A}"/>
              </a:ext>
            </a:extLst>
          </p:cNvPr>
          <p:cNvCxnSpPr/>
          <p:nvPr/>
        </p:nvCxnSpPr>
        <p:spPr>
          <a:xfrm>
            <a:off x="3307821" y="2397125"/>
            <a:ext cx="63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0CEB8D4-79DA-A743-B2DB-7EE3DDE977A8}"/>
              </a:ext>
            </a:extLst>
          </p:cNvPr>
          <p:cNvCxnSpPr>
            <a:cxnSpLocks/>
          </p:cNvCxnSpPr>
          <p:nvPr/>
        </p:nvCxnSpPr>
        <p:spPr>
          <a:xfrm>
            <a:off x="7086072" y="1270000"/>
            <a:ext cx="669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49509AA-FF10-B24A-8EC2-055C66C03F7A}"/>
              </a:ext>
            </a:extLst>
          </p:cNvPr>
          <p:cNvCxnSpPr>
            <a:stCxn id="11" idx="2"/>
          </p:cNvCxnSpPr>
          <p:nvPr/>
        </p:nvCxnSpPr>
        <p:spPr>
          <a:xfrm flipH="1">
            <a:off x="9922933" y="1854200"/>
            <a:ext cx="7409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E8F4AA7-0091-0F4A-9FD6-E363D70861C3}"/>
              </a:ext>
            </a:extLst>
          </p:cNvPr>
          <p:cNvCxnSpPr>
            <a:stCxn id="13" idx="2"/>
          </p:cNvCxnSpPr>
          <p:nvPr/>
        </p:nvCxnSpPr>
        <p:spPr>
          <a:xfrm>
            <a:off x="9930342" y="3743325"/>
            <a:ext cx="9525" cy="37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32FCA42-1CFA-CE4D-823C-DD6A6E487550}"/>
              </a:ext>
            </a:extLst>
          </p:cNvPr>
          <p:cNvCxnSpPr>
            <a:cxnSpLocks/>
          </p:cNvCxnSpPr>
          <p:nvPr/>
        </p:nvCxnSpPr>
        <p:spPr>
          <a:xfrm flipH="1">
            <a:off x="7612595" y="5632450"/>
            <a:ext cx="412748" cy="222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FF7DB91-A66F-B743-BE88-D1C85C3E1A2B}"/>
              </a:ext>
            </a:extLst>
          </p:cNvPr>
          <p:cNvCxnSpPr/>
          <p:nvPr/>
        </p:nvCxnSpPr>
        <p:spPr>
          <a:xfrm flipH="1" flipV="1">
            <a:off x="3623733" y="5396441"/>
            <a:ext cx="222251" cy="23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671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3389F-B379-BA43-A926-B846121B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Identifying</a:t>
            </a:r>
            <a:r>
              <a:rPr lang="sr-Latn-RS" dirty="0"/>
              <a:t> </a:t>
            </a:r>
            <a:r>
              <a:rPr lang="sr-Latn-RS" dirty="0" err="1"/>
              <a:t>digits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B3358-CB9B-F54E-97B6-FA97C580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 are classified using a convolutional neural network</a:t>
            </a:r>
          </a:p>
          <a:p>
            <a:r>
              <a:rPr lang="en-US" dirty="0"/>
              <a:t>the network follows a common architecture for this problem – two convolutional layers (32 and 64 features) with max-pooling in between, then two fully connected layers followed by a </a:t>
            </a:r>
            <a:r>
              <a:rPr lang="en-US" dirty="0" err="1"/>
              <a:t>softmax</a:t>
            </a:r>
            <a:r>
              <a:rPr lang="en-US" dirty="0"/>
              <a:t> output layer</a:t>
            </a:r>
          </a:p>
          <a:p>
            <a:r>
              <a:rPr lang="en-US" dirty="0"/>
              <a:t>the fully connected layers are trained with dropout</a:t>
            </a:r>
          </a:p>
          <a:p>
            <a:r>
              <a:rPr lang="en-US" dirty="0"/>
              <a:t>the network is trained on the MNIST training set (60.000 digit images) using mini-batch learning</a:t>
            </a:r>
          </a:p>
          <a:p>
            <a:r>
              <a:rPr lang="en-US" dirty="0"/>
              <a:t>hyperparameters – batches of 64 samples, learning rate of 1 with decay of 0.7 per each training epoch – later shown not to be very important</a:t>
            </a:r>
          </a:p>
        </p:txBody>
      </p:sp>
    </p:spTree>
    <p:extLst>
      <p:ext uri="{BB962C8B-B14F-4D97-AF65-F5344CB8AC3E}">
        <p14:creationId xmlns:p14="http://schemas.microsoft.com/office/powerpoint/2010/main" val="3764070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34F1-DC12-7B47-B971-C6B98B86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Results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A3C16-5E67-FC49-9A02-02D866FC2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neural network classifies MNIST digits well – 99.37% accuracy on the MNIST test set after 10 epochs of training</a:t>
            </a:r>
          </a:p>
          <a:p>
            <a:r>
              <a:rPr lang="en-US" dirty="0"/>
              <a:t>on the limited set of handwritten images 41 digits out of 47 are classified correctly (~87% accuracy)</a:t>
            </a:r>
          </a:p>
          <a:p>
            <a:r>
              <a:rPr lang="en-US" dirty="0"/>
              <a:t>changing the network architecture and hyperparameters does not result in better accuracy – the limiting factor is the training set which does not generalize well (e.g., all the 1s consist only of one stroke so those with two strokes aren’t recognized)</a:t>
            </a:r>
          </a:p>
        </p:txBody>
      </p:sp>
    </p:spTree>
    <p:extLst>
      <p:ext uri="{BB962C8B-B14F-4D97-AF65-F5344CB8AC3E}">
        <p14:creationId xmlns:p14="http://schemas.microsoft.com/office/powerpoint/2010/main" val="151476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4D69-CEB9-CE44-88F7-8A39996D5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Limitations</a:t>
            </a:r>
            <a:r>
              <a:rPr lang="sr-Latn-RS" dirty="0"/>
              <a:t> </a:t>
            </a:r>
            <a:r>
              <a:rPr lang="sr-Latn-RS" dirty="0" err="1"/>
              <a:t>and</a:t>
            </a:r>
            <a:r>
              <a:rPr lang="sr-Latn-RS" dirty="0"/>
              <a:t> </a:t>
            </a:r>
            <a:r>
              <a:rPr lang="sr-Latn-RS" dirty="0" err="1"/>
              <a:t>improvements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259C5-0E59-F84E-844F-F70A83728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large limitation is that the digits in the input must not touch each other – separating them in that case would be a hard problem</a:t>
            </a:r>
          </a:p>
          <a:p>
            <a:r>
              <a:rPr lang="en-US" dirty="0"/>
              <a:t>for a practical use, a much more varied set than MNIST should be used</a:t>
            </a:r>
          </a:p>
          <a:p>
            <a:r>
              <a:rPr lang="en-US" dirty="0"/>
              <a:t>the numbers are required to be written horizontally (easily remedied by a PCA on pixel density or a Hough transform)</a:t>
            </a:r>
          </a:p>
          <a:p>
            <a:r>
              <a:rPr lang="en-US" dirty="0"/>
              <a:t>the thresholding function could be improved by using morphological operations to subtract the background shadow – impractical to implement in pure python/</a:t>
            </a:r>
            <a:r>
              <a:rPr lang="en-US" dirty="0" err="1"/>
              <a:t>numpy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C1296B-84BA-7F45-89D2-9455686AC7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76" t="23561" r="14176" b="23561"/>
          <a:stretch/>
        </p:blipFill>
        <p:spPr>
          <a:xfrm>
            <a:off x="3912393" y="5159788"/>
            <a:ext cx="4759019" cy="124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5503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{DD055E65-2F55-6644-9596-7498427941BB}tf10001069</Template>
  <TotalTime>83</TotalTime>
  <Words>586</Words>
  <Application>Microsoft Macintosh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Handwritten number recognition</vt:lpstr>
      <vt:lpstr>Approach</vt:lpstr>
      <vt:lpstr>Preprocessing steps</vt:lpstr>
      <vt:lpstr>Thresholding (binarization)</vt:lpstr>
      <vt:lpstr>Finding and isolating features</vt:lpstr>
      <vt:lpstr>PowerPoint Presentation</vt:lpstr>
      <vt:lpstr>Identifying digits</vt:lpstr>
      <vt:lpstr>Results</vt:lpstr>
      <vt:lpstr>Limitations and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Handwritten number recognition</dc:title>
  <dc:creator>Fran Borčić</dc:creator>
  <cp:lastModifiedBy>Fran Borčić</cp:lastModifiedBy>
  <cp:revision>7</cp:revision>
  <dcterms:created xsi:type="dcterms:W3CDTF">2021-02-05T07:02:48Z</dcterms:created>
  <dcterms:modified xsi:type="dcterms:W3CDTF">2021-02-05T08:26:33Z</dcterms:modified>
</cp:coreProperties>
</file>