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33"/>
  </p:notesMasterIdLst>
  <p:handoutMasterIdLst>
    <p:handoutMasterId r:id="rId34"/>
  </p:handoutMasterIdLst>
  <p:sldIdLst>
    <p:sldId id="480" r:id="rId2"/>
    <p:sldId id="257" r:id="rId3"/>
    <p:sldId id="428" r:id="rId4"/>
    <p:sldId id="320" r:id="rId5"/>
    <p:sldId id="607" r:id="rId6"/>
    <p:sldId id="608" r:id="rId7"/>
    <p:sldId id="618" r:id="rId8"/>
    <p:sldId id="609" r:id="rId9"/>
    <p:sldId id="610" r:id="rId10"/>
    <p:sldId id="612" r:id="rId11"/>
    <p:sldId id="407" r:id="rId12"/>
    <p:sldId id="614" r:id="rId13"/>
    <p:sldId id="613" r:id="rId14"/>
    <p:sldId id="617" r:id="rId15"/>
    <p:sldId id="615" r:id="rId16"/>
    <p:sldId id="408" r:id="rId17"/>
    <p:sldId id="616" r:id="rId18"/>
    <p:sldId id="623" r:id="rId19"/>
    <p:sldId id="624" r:id="rId20"/>
    <p:sldId id="625" r:id="rId21"/>
    <p:sldId id="626" r:id="rId22"/>
    <p:sldId id="627" r:id="rId23"/>
    <p:sldId id="628" r:id="rId24"/>
    <p:sldId id="619" r:id="rId25"/>
    <p:sldId id="620" r:id="rId26"/>
    <p:sldId id="621" r:id="rId27"/>
    <p:sldId id="622" r:id="rId28"/>
    <p:sldId id="629" r:id="rId29"/>
    <p:sldId id="630" r:id="rId30"/>
    <p:sldId id="631" r:id="rId31"/>
    <p:sldId id="632" r:id="rId32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E4679"/>
    <a:srgbClr val="00FFCC"/>
    <a:srgbClr val="FF00FF"/>
    <a:srgbClr val="FF9900"/>
    <a:srgbClr val="FF5050"/>
    <a:srgbClr val="00D2B4"/>
    <a:srgbClr val="35297D"/>
    <a:srgbClr val="00252E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007" autoAdjust="0"/>
  </p:normalViewPr>
  <p:slideViewPr>
    <p:cSldViewPr snapToGrid="0">
      <p:cViewPr varScale="1">
        <p:scale>
          <a:sx n="103" d="100"/>
          <a:sy n="103" d="100"/>
        </p:scale>
        <p:origin x="1734" y="7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181E3411-6DD3-468E-A785-EF58446F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3" y="9875097"/>
            <a:ext cx="6954347" cy="382770"/>
          </a:xfrm>
          <a:prstGeom prst="rect">
            <a:avLst/>
          </a:prstGeom>
          <a:noFill/>
          <a:ln>
            <a:noFill/>
          </a:ln>
        </p:spPr>
        <p:txBody>
          <a:bodyPr lIns="103177" tIns="54125" rIns="103177" bIns="54125">
            <a:spAutoFit/>
          </a:bodyPr>
          <a:lstStyle>
            <a:lvl1pPr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Copyright © 2001, Cisco Systems, Inc. All rights reserved. Printed in USA.</a:t>
            </a:r>
            <a:br>
              <a:rPr lang="en-US" altLang="pt-BR" sz="900" b="1"/>
            </a:br>
            <a:r>
              <a:rPr lang="en-US" altLang="pt-BR" sz="900" b="1"/>
              <a:t>Presentation_ID.scr</a:t>
            </a: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879D3B1C-C948-4F96-9EBF-94DF29D6B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97" y="9891194"/>
            <a:ext cx="678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4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40655D62-67B0-450E-9D81-890C3C7C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00" y="9476228"/>
            <a:ext cx="455727" cy="236101"/>
          </a:xfrm>
          <a:prstGeom prst="rect">
            <a:avLst/>
          </a:prstGeom>
          <a:noFill/>
          <a:ln>
            <a:noFill/>
          </a:ln>
        </p:spPr>
        <p:txBody>
          <a:bodyPr wrap="none" lIns="99468" tIns="49734" rIns="99468" bIns="4973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pt-BR" altLang="pt-BR"/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id="{31003596-6A93-4CCE-85B8-EF59E90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4" y="9672979"/>
            <a:ext cx="2655386" cy="523174"/>
          </a:xfrm>
          <a:prstGeom prst="rect">
            <a:avLst/>
          </a:prstGeom>
          <a:noFill/>
          <a:ln>
            <a:noFill/>
          </a:ln>
        </p:spPr>
        <p:txBody>
          <a:bodyPr lIns="101639" tIns="53317" rIns="101639" bIns="53317">
            <a:spAutoFit/>
          </a:bodyPr>
          <a:lstStyle>
            <a:lvl1pPr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© 2001, Cisco Systems, Inc. All rights reserved.</a:t>
            </a:r>
          </a:p>
          <a:p>
            <a:pPr>
              <a:defRPr/>
            </a:pPr>
            <a:r>
              <a:rPr lang="en-US" altLang="pt-BR" sz="900" b="1"/>
              <a:t>&lt;Title of Course (ACRO) vX.X&gt;</a:t>
            </a:r>
          </a:p>
        </p:txBody>
      </p:sp>
      <p:sp>
        <p:nvSpPr>
          <p:cNvPr id="13316" name="Line 10">
            <a:extLst>
              <a:ext uri="{FF2B5EF4-FFF2-40B4-BE49-F238E27FC236}">
                <a16:creationId xmlns:a16="http://schemas.microsoft.com/office/drawing/2014/main" id="{B5C52BB9-48B8-4B76-9372-93714E962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51" y="9689078"/>
            <a:ext cx="674047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E426A5B7-D2C2-4708-9E4F-669AC2CD1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08346" y="9554930"/>
            <a:ext cx="824256" cy="31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94" tIns="0" rIns="19994" bIns="0" numCol="1" anchor="b" anchorCtr="0" compatLnSpc="1">
            <a:prstTxWarp prst="textNoShape">
              <a:avLst/>
            </a:prstTxWarp>
          </a:bodyPr>
          <a:lstStyle>
            <a:lvl1pPr algn="r" defTabSz="958420">
              <a:lnSpc>
                <a:spcPct val="100000"/>
              </a:lnSpc>
              <a:defRPr sz="900" smtClean="0"/>
            </a:lvl1pPr>
          </a:lstStyle>
          <a:p>
            <a:pPr>
              <a:defRPr/>
            </a:pPr>
            <a:fld id="{64253345-D2CC-4727-8EFF-70480E5911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13318" name="Rectangle 12">
            <a:extLst>
              <a:ext uri="{FF2B5EF4-FFF2-40B4-BE49-F238E27FC236}">
                <a16:creationId xmlns:a16="http://schemas.microsoft.com/office/drawing/2014/main" id="{B781943B-D39E-4F22-8B2B-7383D5818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269875"/>
            <a:ext cx="5856288" cy="439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481EB32-F860-432E-874E-BFC7A5B75C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660" y="4820393"/>
            <a:ext cx="6204127" cy="46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39" tIns="53317" rIns="101639" bIns="53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5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>
            <a:extLst>
              <a:ext uri="{FF2B5EF4-FFF2-40B4-BE49-F238E27FC236}">
                <a16:creationId xmlns:a16="http://schemas.microsoft.com/office/drawing/2014/main" id="{C891D494-A195-4CF8-B33A-C682EA49F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181" indent="-310839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3355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0698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8040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5382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32724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30066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7408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B2EE9C-512D-4B2B-BF12-15852977E1FF}" type="slidenum">
              <a:rPr lang="en-US" altLang="pt-BR" sz="9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pt-BR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A01F9AB-B2CA-45DC-ADBE-65CB8404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269875"/>
            <a:ext cx="5854700" cy="43926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99F2DBF-FED2-4624-BF93-7E380191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306" y="4820393"/>
            <a:ext cx="6202482" cy="4682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&gt;Formulário de Cadastro&lt;/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&lt;link </a:t>
            </a:r>
            <a:r>
              <a:rPr lang="pt-BR" dirty="0" err="1"/>
              <a:t>href</a:t>
            </a:r>
            <a:r>
              <a:rPr lang="pt-BR" dirty="0"/>
              <a:t>="https://cdn.jsdelivr.net/</a:t>
            </a:r>
            <a:r>
              <a:rPr lang="pt-BR" dirty="0" err="1"/>
              <a:t>npm</a:t>
            </a:r>
            <a:r>
              <a:rPr lang="pt-BR" dirty="0"/>
              <a:t>/bootstrap@5.2.2/</a:t>
            </a:r>
            <a:r>
              <a:rPr lang="pt-BR" dirty="0" err="1"/>
              <a:t>dist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/bootstrap.min.css"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integrity</a:t>
            </a:r>
            <a:r>
              <a:rPr lang="pt-BR" dirty="0"/>
              <a:t>="sha384-Zenh87qX5JnK2Jl0vWa8Ck2rdkQ2Bzep5IDxbcnCeuOxjzrPF/et3URy9Bv1WTRi"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  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="https://cdnjs.cloudflare.com/</a:t>
            </a:r>
            <a:r>
              <a:rPr lang="pt-BR" dirty="0" err="1"/>
              <a:t>ajax</a:t>
            </a:r>
            <a:r>
              <a:rPr lang="pt-BR" dirty="0"/>
              <a:t>/</a:t>
            </a:r>
            <a:r>
              <a:rPr lang="pt-BR" dirty="0" err="1"/>
              <a:t>libs</a:t>
            </a:r>
            <a:r>
              <a:rPr lang="pt-BR" dirty="0"/>
              <a:t>/</a:t>
            </a:r>
            <a:r>
              <a:rPr lang="pt-BR" dirty="0" err="1"/>
              <a:t>font-awesome</a:t>
            </a:r>
            <a:r>
              <a:rPr lang="pt-BR" dirty="0"/>
              <a:t>/6.2.0/</a:t>
            </a:r>
            <a:r>
              <a:rPr lang="pt-BR" dirty="0" err="1"/>
              <a:t>css</a:t>
            </a:r>
            <a:r>
              <a:rPr lang="pt-BR" dirty="0"/>
              <a:t>/all.min.css"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=1, </a:t>
            </a:r>
            <a:r>
              <a:rPr lang="pt-BR" dirty="0" err="1"/>
              <a:t>shrink-to-fit</a:t>
            </a:r>
            <a:r>
              <a:rPr lang="pt-BR" dirty="0"/>
              <a:t>=no"&gt;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="container"&gt;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="post" </a:t>
            </a:r>
            <a:r>
              <a:rPr lang="pt-BR" dirty="0" err="1"/>
              <a:t>action</a:t>
            </a:r>
            <a:r>
              <a:rPr lang="pt-BR" dirty="0"/>
              <a:t>="#"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was-validated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          &lt;h2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alert</a:t>
            </a:r>
            <a:r>
              <a:rPr lang="pt-BR" dirty="0"/>
              <a:t> </a:t>
            </a:r>
            <a:r>
              <a:rPr lang="pt-BR" dirty="0" err="1"/>
              <a:t>alert-info</a:t>
            </a:r>
            <a:r>
              <a:rPr lang="pt-BR" dirty="0"/>
              <a:t>"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margin</a:t>
            </a:r>
            <a:r>
              <a:rPr lang="pt-BR" dirty="0"/>
              <a:t>-top: 0.5rem"&gt;Formulário de Cadastro&lt;/h2&gt;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 </a:t>
            </a:r>
            <a:r>
              <a:rPr lang="pt-BR" dirty="0" err="1"/>
              <a:t>col-lg</a:t>
            </a:r>
            <a:r>
              <a:rPr lang="pt-BR" dirty="0"/>
              <a:t> </a:t>
            </a:r>
            <a:r>
              <a:rPr lang="pt-BR" dirty="0" err="1"/>
              <a:t>col-md</a:t>
            </a:r>
            <a:r>
              <a:rPr lang="pt-BR" dirty="0"/>
              <a:t> </a:t>
            </a:r>
            <a:r>
              <a:rPr lang="pt-BR" dirty="0" err="1"/>
              <a:t>col-sm</a:t>
            </a:r>
            <a:r>
              <a:rPr lang="pt-BR" dirty="0"/>
              <a:t> mb-3"&gt;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label</a:t>
            </a:r>
            <a:r>
              <a:rPr lang="pt-BR" dirty="0"/>
              <a:t> for="nome"&gt;Nome:&lt;/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fNome</a:t>
            </a:r>
            <a:r>
              <a:rPr lang="pt-BR" dirty="0"/>
              <a:t>" id="</a:t>
            </a:r>
            <a:r>
              <a:rPr lang="pt-BR" dirty="0" err="1"/>
              <a:t>iNome</a:t>
            </a:r>
            <a:r>
              <a:rPr lang="pt-BR" dirty="0"/>
              <a:t>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form-control</a:t>
            </a:r>
            <a:r>
              <a:rPr lang="pt-BR" dirty="0"/>
              <a:t>" aria-</a:t>
            </a:r>
            <a:r>
              <a:rPr lang="pt-BR" dirty="0" err="1"/>
              <a:t>describedby</a:t>
            </a:r>
            <a:r>
              <a:rPr lang="pt-BR" dirty="0"/>
              <a:t>="</a:t>
            </a:r>
            <a:r>
              <a:rPr lang="pt-BR" dirty="0" err="1"/>
              <a:t>nomeHelp</a:t>
            </a:r>
            <a:r>
              <a:rPr lang="pt-BR" dirty="0"/>
              <a:t>" </a:t>
            </a:r>
            <a:r>
              <a:rPr lang="pt-BR" dirty="0" err="1"/>
              <a:t>placeholder</a:t>
            </a:r>
            <a:r>
              <a:rPr lang="pt-BR" dirty="0"/>
              <a:t>="Fulano da Silva" </a:t>
            </a:r>
            <a:r>
              <a:rPr lang="pt-BR" dirty="0" err="1"/>
              <a:t>required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small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form-text</a:t>
            </a:r>
            <a:r>
              <a:rPr lang="pt-BR" dirty="0"/>
              <a:t> </a:t>
            </a:r>
            <a:r>
              <a:rPr lang="pt-BR" dirty="0" err="1"/>
              <a:t>text-muted</a:t>
            </a:r>
            <a:r>
              <a:rPr lang="pt-BR" dirty="0"/>
              <a:t>"&gt;Digite seu nome&lt;/</a:t>
            </a:r>
            <a:r>
              <a:rPr lang="pt-BR" dirty="0" err="1"/>
              <a:t>small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 </a:t>
            </a:r>
            <a:r>
              <a:rPr lang="pt-BR" dirty="0" err="1"/>
              <a:t>col-lg</a:t>
            </a:r>
            <a:r>
              <a:rPr lang="pt-BR" dirty="0"/>
              <a:t> </a:t>
            </a:r>
            <a:r>
              <a:rPr lang="pt-BR" dirty="0" err="1"/>
              <a:t>col-md</a:t>
            </a:r>
            <a:r>
              <a:rPr lang="pt-BR" dirty="0"/>
              <a:t> </a:t>
            </a:r>
            <a:r>
              <a:rPr lang="pt-BR" dirty="0" err="1"/>
              <a:t>col-sm</a:t>
            </a:r>
            <a:r>
              <a:rPr lang="pt-BR" dirty="0"/>
              <a:t> mb-3"&gt;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label</a:t>
            </a:r>
            <a:r>
              <a:rPr lang="pt-BR" dirty="0"/>
              <a:t> for="senha"&gt;Senha:&lt;/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fSenha</a:t>
            </a:r>
            <a:r>
              <a:rPr lang="pt-BR" dirty="0"/>
              <a:t>" id="</a:t>
            </a:r>
            <a:r>
              <a:rPr lang="pt-BR" dirty="0" err="1"/>
              <a:t>iSenha</a:t>
            </a:r>
            <a:r>
              <a:rPr lang="pt-BR" dirty="0"/>
              <a:t>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form-control</a:t>
            </a:r>
            <a:r>
              <a:rPr lang="pt-BR" dirty="0"/>
              <a:t>" </a:t>
            </a:r>
            <a:r>
              <a:rPr lang="pt-BR" dirty="0" err="1"/>
              <a:t>placeholder</a:t>
            </a:r>
            <a:r>
              <a:rPr lang="pt-BR" dirty="0"/>
              <a:t>="Digite sua senha" </a:t>
            </a:r>
            <a:r>
              <a:rPr lang="pt-BR" dirty="0" err="1"/>
              <a:t>required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small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form-text</a:t>
            </a:r>
            <a:r>
              <a:rPr lang="pt-BR" dirty="0"/>
              <a:t> </a:t>
            </a:r>
            <a:r>
              <a:rPr lang="pt-BR" dirty="0" err="1"/>
              <a:t>text-muted</a:t>
            </a:r>
            <a:r>
              <a:rPr lang="pt-BR" dirty="0"/>
              <a:t>"&gt;Digite sua senha&lt;/</a:t>
            </a:r>
            <a:r>
              <a:rPr lang="pt-BR" dirty="0" err="1"/>
              <a:t>small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 col-lg-6 col-md-8 col-sm-10 mb-3"&gt;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btn</a:t>
            </a:r>
            <a:r>
              <a:rPr lang="pt-BR" dirty="0"/>
              <a:t> </a:t>
            </a:r>
            <a:r>
              <a:rPr lang="pt-BR" dirty="0" err="1"/>
              <a:t>btn-primary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                  &lt;i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fa-solid</a:t>
            </a:r>
            <a:r>
              <a:rPr lang="pt-BR" dirty="0"/>
              <a:t> </a:t>
            </a:r>
            <a:r>
              <a:rPr lang="pt-BR" dirty="0" err="1"/>
              <a:t>fa</a:t>
            </a:r>
            <a:r>
              <a:rPr lang="pt-BR" dirty="0"/>
              <a:t>-pen-</a:t>
            </a:r>
            <a:r>
              <a:rPr lang="pt-BR" dirty="0" err="1"/>
              <a:t>to</a:t>
            </a:r>
            <a:r>
              <a:rPr lang="pt-BR" dirty="0"/>
              <a:t>-</a:t>
            </a:r>
            <a:r>
              <a:rPr lang="pt-BR" dirty="0" err="1"/>
              <a:t>square</a:t>
            </a:r>
            <a:r>
              <a:rPr lang="pt-BR" dirty="0"/>
              <a:t>"&gt;&lt;/i&gt;</a:t>
            </a:r>
          </a:p>
          <a:p>
            <a:pPr marL="0" indent="0">
              <a:buNone/>
            </a:pPr>
            <a:r>
              <a:rPr lang="pt-BR" dirty="0"/>
              <a:t>                    Cadastrar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&lt;script </a:t>
            </a:r>
            <a:r>
              <a:rPr lang="pt-BR" dirty="0" err="1"/>
              <a:t>src</a:t>
            </a:r>
            <a:r>
              <a:rPr lang="pt-BR" dirty="0"/>
              <a:t>="https://cdn.jsdelivr.net/</a:t>
            </a:r>
            <a:r>
              <a:rPr lang="pt-BR" dirty="0" err="1"/>
              <a:t>npm</a:t>
            </a:r>
            <a:r>
              <a:rPr lang="pt-BR" dirty="0"/>
              <a:t>/bootstrap@5.2.2/</a:t>
            </a:r>
            <a:r>
              <a:rPr lang="pt-BR" dirty="0" err="1"/>
              <a:t>dist</a:t>
            </a:r>
            <a:r>
              <a:rPr lang="pt-BR" dirty="0"/>
              <a:t>/</a:t>
            </a:r>
            <a:r>
              <a:rPr lang="pt-BR" dirty="0" err="1"/>
              <a:t>js</a:t>
            </a:r>
            <a:r>
              <a:rPr lang="pt-BR" dirty="0"/>
              <a:t>/bootstrap.bundle.min.js"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integrity</a:t>
            </a:r>
            <a:r>
              <a:rPr lang="pt-BR" dirty="0"/>
              <a:t>="sha384-OERcA2EqjJCMA+/3y+gxIOqMEjwtxJY7qPCqsdltbNJuaOe923+mo//f6V8Qbsw3"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"&gt;&lt;/script&gt;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25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0009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"sha384-Zenh87qX5JnK2Jl0vWa8Ck2rdkQ2Bzep5IDxbcnCeuOxjzrPF/et3URy9Bv1WTRi"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&gt;Tabela com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th:first-child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{ background: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; } */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:last-child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table-bordered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table-striped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table-hover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table-responsive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col-sm-2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bg-info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col-sm-4"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2em;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center;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caption-side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top"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Tabela de Clientes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table-dark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&gt;Id&lt;/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&gt;Nome&lt;/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&gt;Nascimento&lt;/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&gt;Salário (R$)&lt;/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&gt;Fulano&lt;/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&gt;10/10/2000&lt;/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&gt;10.000,00&lt;/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&gt;Beltrano&lt;/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&gt;05/05/1995&lt;/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&gt;5.000,00&lt;/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&gt;Sicrano&lt;/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&gt;02/02/2002&lt;/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&gt;2.000,00&lt;/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"sha384-OERcA2EqjJCMA+/3y+gxIOqMEjwtxJY7qPCqsdltbNJuaOe923+mo//f6V8Qbsw3"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29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32764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"sha384-Zenh87qX5JnK2Jl0vWa8Ck2rdkQ2Bzep5IDxbcnCeuOxjzrPF/et3URy9Bv1WTRi"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&gt;Tabela com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th:first-child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{ background: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; } */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:last-child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table-bordered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table-striped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table-hover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table-responsive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col-sm-2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bg-info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col-sm-4"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2em;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center;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caption-side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top"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Tabela de Clientes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table-dark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&gt;Id&lt;/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&gt;Nome&lt;/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&gt;Nascimento&lt;/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&gt;Salário (R$)&lt;/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&gt;Fulano&lt;/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&gt;10/10/2000&lt;/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&gt;10.000,00&lt;/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&gt;Beltrano&lt;/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&gt;05/05/1995&lt;/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&gt;5.000,00&lt;/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&gt;Sicrano&lt;/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&gt;02/02/2002&lt;/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&gt;2.000,00&lt;/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"sha384-OERcA2EqjJCMA+/3y+gxIOqMEjwtxJY7qPCqsdltbNJuaOe923+mo//f6V8Qbsw3"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30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7647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"sha384-Zenh87qX5JnK2Jl0vWa8Ck2rdkQ2Bzep5IDxbcnCeuOxjzrPF/et3URy9Bv1WTRi"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&gt;Tabela com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th:first-child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{ background: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; } */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:last-child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table-bordered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table-striped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table-hover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table-responsive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col-sm-2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bg-info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col-sm-4"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"col-3 col-sm-3"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2em;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center;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caption-side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top"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Tabela de Clientes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table-dark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&gt;Id&lt;/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&gt;Nome&lt;/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&gt;Nascimento&lt;/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&gt;Salário (R$)&lt;/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&gt;Fulano&lt;/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&gt;10/10/2000&lt;/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&gt;10.000,00&lt;/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&gt;Beltrano&lt;/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&gt;05/05/1995&lt;/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&gt;5.000,00&lt;/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&gt;Sicrano&lt;/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&gt;02/02/2002&lt;/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&gt;2.000,00&lt;/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"sha384-OERcA2EqjJCMA+/3y+gxIOqMEjwtxJY7qPCqsdltbNJuaOe923+mo//f6V8Qbsw3"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31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1611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Meta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Obrigatórias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=1,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shrink-to-fit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=no"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CSS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/bootstrap.min.css"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"sha384-xOolHFLEh07PJGoPkLv1IbcEPTNtaed2xpHsD9ESMhqIYd0nLMwNLD69Npy4HI+N"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/jquery.slim.min.js"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"sha384-DfXdz2htPH0lsSSs5nCTpuj/zy4C+OGpamoFVy38MVBnE+IbbVYUew+OrCXaRkfj"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4.6.2&lt;/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&gt;Olá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&gt;Teste com estilos&lt;/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"#f00"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"h2"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(obrigatório com o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4)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primeiro (na seção &lt;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&gt;), depois Popper.js, depois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JS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/popper.js@1.16.1/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/popper.min.js"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"sha384-9/reFTGAW83EW2RDu2S0VKaIzap3H66lZH81PoYlFhbGU+6BZp6G7niu735Sk7lN"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"sha384-+sLIOodYLS7CIrQpBjl+C7nPvqq+FbNUBDunl/OZv93DB7Ln/533i8e/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mZXLi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/P+"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&lt;!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doctype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pt-BR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pt-BR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pt-br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pt-BR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Required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 meta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tags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http-equiv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t-IT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"X-UA-Compatible"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t-IT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"IE-edge"</a:t>
            </a:r>
            <a:r>
              <a:rPr lang="it-IT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t-IT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"viewport"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"width=device-width, initial-scale=1"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Bootstrap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 CSS --&gt;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"https://cdn.jsdelivr.net/</a:t>
            </a:r>
            <a:r>
              <a:rPr lang="pt-BR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npm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/bootstrap@5.1.3/</a:t>
            </a:r>
            <a:r>
              <a:rPr lang="pt-BR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dist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pt-BR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/bootstrap.min.css"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pt-BR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integrity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"sha384-1BmE4kWBq78iYhFldvKuhfTAU6auU8tT94WrHftjDbrCEXSU1oBoqyl2QvZ6jIW3"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crossorigin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pt-BR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anonymous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pt-BR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Bootstrap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pt-BR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pt-BR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pt-BR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div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Título da página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Lorem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ipsum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dolor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sit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amet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consectetur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adipiscing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elit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. Ut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vehicula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mauris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sed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volutpat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efficitur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Aliquam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vestibulum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porttitor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mauris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, ac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ultrices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libero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placerat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sed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Vivamus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porttitor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faucibus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mauris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ut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ullamcorper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Cras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mollis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nulla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augue,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eget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congue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nisl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vulputate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at.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Phasellus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dolor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lorem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dignissim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congue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ut,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egestas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vitae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turpis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Nullam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aliquet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, ipsum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eget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efficitur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fermentum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, magna massa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lobortis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enim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vel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commodo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lacus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odio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eu augue.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Fusce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egestas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ullamcorper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tellus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, a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pharetra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quam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lacinia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vitae.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Donec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vitae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lectus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lacus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vel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hendrerit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sem, non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pretium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quam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Sed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consequat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gravida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mauris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aliquam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Nullam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ultricies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neque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vitae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laoreet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molestie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pt-BR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div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&lt;!-- Optional JavaScript; choose one of the two! --&gt;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&lt;!-- Option 1: Bootstrap Bundle with Popper --&gt;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"https://cdn.jsdelivr.net/</a:t>
            </a:r>
            <a:r>
              <a:rPr lang="pt-BR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npm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/bootstrap@5.1.3/</a:t>
            </a:r>
            <a:r>
              <a:rPr lang="pt-BR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dist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pt-BR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js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/bootstrap.bundle.min.js"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integrity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"sha384-ka7Sk0Gln4gmtz2MlQnikT1wXgYsOg+OMhuP+IlRH9sENBO0LRn5q+8nbTov4+1p"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crossorigin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pt-BR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anonymous</a:t>
            </a:r>
            <a:r>
              <a:rPr lang="pt-BR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Option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 2: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Separate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 Popper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and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Bootstrap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 JS --&gt;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&lt;!--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    &lt;script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src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="https://cdn.jsdelivr.net/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npm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/@popperjs/core@2.10.2/dist/umd/popper.min.js"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integrity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="sha384-7+zCNj/IqJ95wo16oMtfsKbZ9ccEh31eOz1HGyDuCQ6wgnyJNSYdrPa03rtR1zdB"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crossorigin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="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anonymous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"&gt;&lt;/script&gt;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    &lt;script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src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="https://cdn.jsdelivr.net/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npm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/bootstrap@5.1.3/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dist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js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/bootstrap.min.js"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integrity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="sha384-QJHtvGhmr9XOIpI6YVutG+2QOK9T+ZnN4kzFN1RtK3zEFEIsxhlmWl5/YESvpZ13" 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crossorigin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="</a:t>
            </a:r>
            <a:r>
              <a:rPr lang="pt-BR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anonymous</a:t>
            </a: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"&gt;&lt;/script&gt;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    --&gt;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pt-B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pt-BR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pt-B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pt-br</a:t>
            </a:r>
            <a:r>
              <a:rPr lang="pt-BR" dirty="0"/>
              <a:t>"&gt;</a:t>
            </a:r>
          </a:p>
          <a:p>
            <a:r>
              <a:rPr lang="pt-BR" dirty="0"/>
              <a:t> 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&lt;!-- </a:t>
            </a:r>
            <a:r>
              <a:rPr lang="pt-BR" dirty="0" err="1"/>
              <a:t>Required</a:t>
            </a:r>
            <a:r>
              <a:rPr lang="pt-BR" dirty="0"/>
              <a:t> meta </a:t>
            </a:r>
            <a:r>
              <a:rPr lang="pt-BR" dirty="0" err="1"/>
              <a:t>tags</a:t>
            </a:r>
            <a:r>
              <a:rPr lang="pt-BR" dirty="0"/>
              <a:t> --&gt;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http-</a:t>
            </a:r>
            <a:r>
              <a:rPr lang="pt-BR" dirty="0" err="1"/>
              <a:t>equiv</a:t>
            </a:r>
            <a:r>
              <a:rPr lang="pt-BR" dirty="0"/>
              <a:t>="X-UA-</a:t>
            </a:r>
            <a:r>
              <a:rPr lang="pt-BR" dirty="0" err="1"/>
              <a:t>Compatible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="IE-</a:t>
            </a:r>
            <a:r>
              <a:rPr lang="pt-BR" dirty="0" err="1"/>
              <a:t>edge</a:t>
            </a:r>
            <a:r>
              <a:rPr lang="pt-BR" dirty="0"/>
              <a:t>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="viewport"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=1"&gt;</a:t>
            </a:r>
          </a:p>
          <a:p>
            <a:endParaRPr lang="pt-BR" dirty="0"/>
          </a:p>
          <a:p>
            <a:r>
              <a:rPr lang="pt-BR" dirty="0"/>
              <a:t>    &lt;!-- </a:t>
            </a:r>
            <a:r>
              <a:rPr lang="pt-BR" dirty="0" err="1"/>
              <a:t>Bootstrap</a:t>
            </a:r>
            <a:r>
              <a:rPr lang="pt-BR" dirty="0"/>
              <a:t> CSS --&gt;</a:t>
            </a:r>
          </a:p>
          <a:p>
            <a:r>
              <a:rPr lang="pt-BR" dirty="0"/>
              <a:t>    &lt;link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css</a:t>
            </a:r>
            <a:r>
              <a:rPr lang="pt-BR" dirty="0"/>
              <a:t>/bootstrap.min.css"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"&gt;</a:t>
            </a:r>
          </a:p>
          <a:p>
            <a:endParaRPr lang="pt-BR" dirty="0"/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</a:t>
            </a:r>
            <a:r>
              <a:rPr lang="pt-BR" dirty="0" err="1"/>
              <a:t>Bootstrap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  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&lt;body&gt;</a:t>
            </a:r>
          </a:p>
          <a:p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="container"&gt;</a:t>
            </a:r>
          </a:p>
          <a:p>
            <a:r>
              <a:rPr lang="pt-BR" dirty="0"/>
              <a:t>		&lt;h1&gt;Título da página&lt;/h1&gt;</a:t>
            </a:r>
          </a:p>
          <a:p>
            <a:r>
              <a:rPr lang="pt-BR" dirty="0"/>
              <a:t>		&lt;p&gt;</a:t>
            </a:r>
          </a:p>
          <a:p>
            <a:r>
              <a:rPr lang="pt-BR" dirty="0"/>
              <a:t>			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Ut </a:t>
            </a:r>
            <a:r>
              <a:rPr lang="pt-BR" dirty="0" err="1"/>
              <a:t>vehicula</a:t>
            </a:r>
            <a:r>
              <a:rPr lang="pt-BR" dirty="0"/>
              <a:t> </a:t>
            </a:r>
            <a:r>
              <a:rPr lang="pt-BR" dirty="0" err="1"/>
              <a:t>mauris</a:t>
            </a:r>
            <a:r>
              <a:rPr lang="pt-BR" dirty="0"/>
              <a:t>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volutpat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.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vestibulum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mauris</a:t>
            </a:r>
            <a:r>
              <a:rPr lang="pt-BR" dirty="0"/>
              <a:t>, ac </a:t>
            </a:r>
            <a:r>
              <a:rPr lang="pt-BR" dirty="0" err="1"/>
              <a:t>ultrices</a:t>
            </a:r>
            <a:r>
              <a:rPr lang="pt-BR" dirty="0"/>
              <a:t> libero </a:t>
            </a:r>
            <a:r>
              <a:rPr lang="pt-BR" dirty="0" err="1"/>
              <a:t>placerat</a:t>
            </a:r>
            <a:r>
              <a:rPr lang="pt-BR" dirty="0"/>
              <a:t> </a:t>
            </a:r>
            <a:r>
              <a:rPr lang="pt-BR" dirty="0" err="1"/>
              <a:t>sed</a:t>
            </a:r>
            <a:r>
              <a:rPr lang="pt-BR" dirty="0"/>
              <a:t>. </a:t>
            </a:r>
            <a:r>
              <a:rPr lang="pt-BR" dirty="0" err="1"/>
              <a:t>Vivamus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mauris</a:t>
            </a:r>
            <a:r>
              <a:rPr lang="pt-BR" dirty="0"/>
              <a:t> ut </a:t>
            </a:r>
            <a:r>
              <a:rPr lang="pt-BR" dirty="0" err="1"/>
              <a:t>ullamcorper</a:t>
            </a:r>
            <a:r>
              <a:rPr lang="pt-BR" dirty="0"/>
              <a:t>. </a:t>
            </a:r>
            <a:r>
              <a:rPr lang="pt-BR" dirty="0" err="1"/>
              <a:t>Cras</a:t>
            </a:r>
            <a:r>
              <a:rPr lang="pt-BR" dirty="0"/>
              <a:t> </a:t>
            </a:r>
            <a:r>
              <a:rPr lang="pt-BR" dirty="0" err="1"/>
              <a:t>mollis</a:t>
            </a:r>
            <a:r>
              <a:rPr lang="pt-BR" dirty="0"/>
              <a:t> </a:t>
            </a:r>
            <a:r>
              <a:rPr lang="pt-BR" dirty="0" err="1"/>
              <a:t>nulla</a:t>
            </a:r>
            <a:r>
              <a:rPr lang="pt-BR" dirty="0"/>
              <a:t> augue,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</a:t>
            </a:r>
            <a:r>
              <a:rPr lang="pt-BR" dirty="0" err="1"/>
              <a:t>nisl</a:t>
            </a:r>
            <a:r>
              <a:rPr lang="pt-BR" dirty="0"/>
              <a:t> </a:t>
            </a:r>
            <a:r>
              <a:rPr lang="pt-BR" dirty="0" err="1"/>
              <a:t>vulputate</a:t>
            </a:r>
            <a:r>
              <a:rPr lang="pt-BR" dirty="0"/>
              <a:t> at. </a:t>
            </a:r>
            <a:r>
              <a:rPr lang="pt-BR" dirty="0" err="1"/>
              <a:t>Phasellus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lorem</a:t>
            </a:r>
            <a:r>
              <a:rPr lang="pt-BR" dirty="0"/>
              <a:t>, </a:t>
            </a:r>
            <a:r>
              <a:rPr lang="pt-BR" dirty="0" err="1"/>
              <a:t>dignissim</a:t>
            </a:r>
            <a:r>
              <a:rPr lang="pt-BR" dirty="0"/>
              <a:t> in </a:t>
            </a:r>
            <a:r>
              <a:rPr lang="pt-BR" dirty="0" err="1"/>
              <a:t>congue</a:t>
            </a:r>
            <a:r>
              <a:rPr lang="pt-BR" dirty="0"/>
              <a:t> ut, </a:t>
            </a:r>
            <a:r>
              <a:rPr lang="pt-BR" dirty="0" err="1"/>
              <a:t>egestas</a:t>
            </a:r>
            <a:r>
              <a:rPr lang="pt-BR" dirty="0"/>
              <a:t> vitae </a:t>
            </a:r>
            <a:r>
              <a:rPr lang="pt-BR" dirty="0" err="1"/>
              <a:t>turpis</a:t>
            </a:r>
            <a:r>
              <a:rPr lang="pt-BR" dirty="0"/>
              <a:t>. </a:t>
            </a:r>
            <a:r>
              <a:rPr lang="pt-BR" dirty="0" err="1"/>
              <a:t>Nullam</a:t>
            </a:r>
            <a:r>
              <a:rPr lang="pt-BR" dirty="0"/>
              <a:t> </a:t>
            </a:r>
            <a:r>
              <a:rPr lang="pt-BR" dirty="0" err="1"/>
              <a:t>aliquet</a:t>
            </a:r>
            <a:r>
              <a:rPr lang="pt-BR" dirty="0"/>
              <a:t>, ipsum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fermentum</a:t>
            </a:r>
            <a:r>
              <a:rPr lang="pt-BR" dirty="0"/>
              <a:t>, magna massa </a:t>
            </a:r>
            <a:r>
              <a:rPr lang="pt-BR" dirty="0" err="1"/>
              <a:t>lobortis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odio</a:t>
            </a:r>
            <a:r>
              <a:rPr lang="pt-BR" dirty="0"/>
              <a:t> eu augue.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 </a:t>
            </a:r>
            <a:r>
              <a:rPr lang="pt-BR" dirty="0" err="1"/>
              <a:t>ullamcorper</a:t>
            </a:r>
            <a:r>
              <a:rPr lang="pt-BR" dirty="0"/>
              <a:t> </a:t>
            </a:r>
            <a:r>
              <a:rPr lang="pt-BR" dirty="0" err="1"/>
              <a:t>tellus</a:t>
            </a:r>
            <a:r>
              <a:rPr lang="pt-BR" dirty="0"/>
              <a:t>, a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</a:t>
            </a:r>
            <a:r>
              <a:rPr lang="pt-BR" dirty="0" err="1"/>
              <a:t>lacinia</a:t>
            </a:r>
            <a:r>
              <a:rPr lang="pt-BR" dirty="0"/>
              <a:t> vitae. </a:t>
            </a:r>
            <a:r>
              <a:rPr lang="pt-BR" dirty="0" err="1"/>
              <a:t>Donec</a:t>
            </a:r>
            <a:r>
              <a:rPr lang="pt-BR" dirty="0"/>
              <a:t> vitae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. </a:t>
            </a: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hendrerit</a:t>
            </a:r>
            <a:r>
              <a:rPr lang="pt-BR" dirty="0"/>
              <a:t> sem, non </a:t>
            </a:r>
            <a:r>
              <a:rPr lang="pt-BR" dirty="0" err="1"/>
              <a:t>pretium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.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 gravida </a:t>
            </a:r>
            <a:r>
              <a:rPr lang="pt-BR" dirty="0" err="1"/>
              <a:t>mauris</a:t>
            </a:r>
            <a:r>
              <a:rPr lang="pt-BR" dirty="0"/>
              <a:t> in </a:t>
            </a:r>
            <a:r>
              <a:rPr lang="pt-BR" dirty="0" err="1"/>
              <a:t>aliquam</a:t>
            </a:r>
            <a:r>
              <a:rPr lang="pt-BR" dirty="0"/>
              <a:t>. </a:t>
            </a:r>
            <a:r>
              <a:rPr lang="pt-BR" dirty="0" err="1"/>
              <a:t>Nullam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 </a:t>
            </a:r>
            <a:r>
              <a:rPr lang="pt-BR" dirty="0" err="1"/>
              <a:t>neque</a:t>
            </a:r>
            <a:r>
              <a:rPr lang="pt-BR" dirty="0"/>
              <a:t> vitae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.</a:t>
            </a:r>
          </a:p>
          <a:p>
            <a:r>
              <a:rPr lang="pt-BR" dirty="0"/>
              <a:t>		&lt;/p&gt;</a:t>
            </a:r>
          </a:p>
          <a:p>
            <a:r>
              <a:rPr lang="pt-BR" dirty="0"/>
              <a:t>	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="container-</a:t>
            </a:r>
            <a:r>
              <a:rPr lang="pt-BR" dirty="0" err="1"/>
              <a:t>fluid</a:t>
            </a:r>
            <a:r>
              <a:rPr lang="pt-BR" dirty="0"/>
              <a:t>"&gt;</a:t>
            </a:r>
          </a:p>
          <a:p>
            <a:r>
              <a:rPr lang="pt-BR" dirty="0"/>
              <a:t>		&lt;h1&gt;Título da página&lt;/h1&gt;</a:t>
            </a:r>
          </a:p>
          <a:p>
            <a:r>
              <a:rPr lang="pt-BR" dirty="0"/>
              <a:t>		&lt;p&gt;</a:t>
            </a:r>
          </a:p>
          <a:p>
            <a:r>
              <a:rPr lang="pt-BR" dirty="0"/>
              <a:t>			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Ut </a:t>
            </a:r>
            <a:r>
              <a:rPr lang="pt-BR" dirty="0" err="1"/>
              <a:t>vehicula</a:t>
            </a:r>
            <a:r>
              <a:rPr lang="pt-BR" dirty="0"/>
              <a:t> </a:t>
            </a:r>
            <a:r>
              <a:rPr lang="pt-BR" dirty="0" err="1"/>
              <a:t>mauris</a:t>
            </a:r>
            <a:r>
              <a:rPr lang="pt-BR" dirty="0"/>
              <a:t>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volutpat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.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vestibulum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mauris</a:t>
            </a:r>
            <a:r>
              <a:rPr lang="pt-BR" dirty="0"/>
              <a:t>, ac </a:t>
            </a:r>
            <a:r>
              <a:rPr lang="pt-BR" dirty="0" err="1"/>
              <a:t>ultrices</a:t>
            </a:r>
            <a:r>
              <a:rPr lang="pt-BR" dirty="0"/>
              <a:t> libero </a:t>
            </a:r>
            <a:r>
              <a:rPr lang="pt-BR" dirty="0" err="1"/>
              <a:t>placerat</a:t>
            </a:r>
            <a:r>
              <a:rPr lang="pt-BR" dirty="0"/>
              <a:t> </a:t>
            </a:r>
            <a:r>
              <a:rPr lang="pt-BR" dirty="0" err="1"/>
              <a:t>sed</a:t>
            </a:r>
            <a:r>
              <a:rPr lang="pt-BR" dirty="0"/>
              <a:t>. </a:t>
            </a:r>
            <a:r>
              <a:rPr lang="pt-BR" dirty="0" err="1"/>
              <a:t>Vivamus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mauris</a:t>
            </a:r>
            <a:r>
              <a:rPr lang="pt-BR" dirty="0"/>
              <a:t> ut </a:t>
            </a:r>
            <a:r>
              <a:rPr lang="pt-BR" dirty="0" err="1"/>
              <a:t>ullamcorper</a:t>
            </a:r>
            <a:r>
              <a:rPr lang="pt-BR" dirty="0"/>
              <a:t>. </a:t>
            </a:r>
            <a:r>
              <a:rPr lang="pt-BR" dirty="0" err="1"/>
              <a:t>Cras</a:t>
            </a:r>
            <a:r>
              <a:rPr lang="pt-BR" dirty="0"/>
              <a:t> </a:t>
            </a:r>
            <a:r>
              <a:rPr lang="pt-BR" dirty="0" err="1"/>
              <a:t>mollis</a:t>
            </a:r>
            <a:r>
              <a:rPr lang="pt-BR" dirty="0"/>
              <a:t> </a:t>
            </a:r>
            <a:r>
              <a:rPr lang="pt-BR" dirty="0" err="1"/>
              <a:t>nulla</a:t>
            </a:r>
            <a:r>
              <a:rPr lang="pt-BR" dirty="0"/>
              <a:t> augue,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</a:t>
            </a:r>
            <a:r>
              <a:rPr lang="pt-BR" dirty="0" err="1"/>
              <a:t>nisl</a:t>
            </a:r>
            <a:r>
              <a:rPr lang="pt-BR" dirty="0"/>
              <a:t> </a:t>
            </a:r>
            <a:r>
              <a:rPr lang="pt-BR" dirty="0" err="1"/>
              <a:t>vulputate</a:t>
            </a:r>
            <a:r>
              <a:rPr lang="pt-BR" dirty="0"/>
              <a:t> at. </a:t>
            </a:r>
            <a:r>
              <a:rPr lang="pt-BR" dirty="0" err="1"/>
              <a:t>Phasellus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lorem</a:t>
            </a:r>
            <a:r>
              <a:rPr lang="pt-BR" dirty="0"/>
              <a:t>, </a:t>
            </a:r>
            <a:r>
              <a:rPr lang="pt-BR" dirty="0" err="1"/>
              <a:t>dignissim</a:t>
            </a:r>
            <a:r>
              <a:rPr lang="pt-BR" dirty="0"/>
              <a:t> in </a:t>
            </a:r>
            <a:r>
              <a:rPr lang="pt-BR" dirty="0" err="1"/>
              <a:t>congue</a:t>
            </a:r>
            <a:r>
              <a:rPr lang="pt-BR" dirty="0"/>
              <a:t> ut, </a:t>
            </a:r>
            <a:r>
              <a:rPr lang="pt-BR" dirty="0" err="1"/>
              <a:t>egestas</a:t>
            </a:r>
            <a:r>
              <a:rPr lang="pt-BR" dirty="0"/>
              <a:t> vitae </a:t>
            </a:r>
            <a:r>
              <a:rPr lang="pt-BR" dirty="0" err="1"/>
              <a:t>turpis</a:t>
            </a:r>
            <a:r>
              <a:rPr lang="pt-BR" dirty="0"/>
              <a:t>. </a:t>
            </a:r>
            <a:r>
              <a:rPr lang="pt-BR" dirty="0" err="1"/>
              <a:t>Nullam</a:t>
            </a:r>
            <a:r>
              <a:rPr lang="pt-BR" dirty="0"/>
              <a:t> </a:t>
            </a:r>
            <a:r>
              <a:rPr lang="pt-BR" dirty="0" err="1"/>
              <a:t>aliquet</a:t>
            </a:r>
            <a:r>
              <a:rPr lang="pt-BR" dirty="0"/>
              <a:t>, ipsum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fermentum</a:t>
            </a:r>
            <a:r>
              <a:rPr lang="pt-BR" dirty="0"/>
              <a:t>, magna massa </a:t>
            </a:r>
            <a:r>
              <a:rPr lang="pt-BR" dirty="0" err="1"/>
              <a:t>lobortis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odio</a:t>
            </a:r>
            <a:r>
              <a:rPr lang="pt-BR" dirty="0"/>
              <a:t> eu augue.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 </a:t>
            </a:r>
            <a:r>
              <a:rPr lang="pt-BR" dirty="0" err="1"/>
              <a:t>ullamcorper</a:t>
            </a:r>
            <a:r>
              <a:rPr lang="pt-BR" dirty="0"/>
              <a:t> </a:t>
            </a:r>
            <a:r>
              <a:rPr lang="pt-BR" dirty="0" err="1"/>
              <a:t>tellus</a:t>
            </a:r>
            <a:r>
              <a:rPr lang="pt-BR" dirty="0"/>
              <a:t>, a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</a:t>
            </a:r>
            <a:r>
              <a:rPr lang="pt-BR" dirty="0" err="1"/>
              <a:t>lacinia</a:t>
            </a:r>
            <a:r>
              <a:rPr lang="pt-BR" dirty="0"/>
              <a:t> vitae. </a:t>
            </a:r>
            <a:r>
              <a:rPr lang="pt-BR" dirty="0" err="1"/>
              <a:t>Donec</a:t>
            </a:r>
            <a:r>
              <a:rPr lang="pt-BR" dirty="0"/>
              <a:t> vitae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. </a:t>
            </a: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hendrerit</a:t>
            </a:r>
            <a:r>
              <a:rPr lang="pt-BR" dirty="0"/>
              <a:t> sem, non </a:t>
            </a:r>
            <a:r>
              <a:rPr lang="pt-BR" dirty="0" err="1"/>
              <a:t>pretium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.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 gravida </a:t>
            </a:r>
            <a:r>
              <a:rPr lang="pt-BR" dirty="0" err="1"/>
              <a:t>mauris</a:t>
            </a:r>
            <a:r>
              <a:rPr lang="pt-BR" dirty="0"/>
              <a:t> in </a:t>
            </a:r>
            <a:r>
              <a:rPr lang="pt-BR" dirty="0" err="1"/>
              <a:t>aliquam</a:t>
            </a:r>
            <a:r>
              <a:rPr lang="pt-BR" dirty="0"/>
              <a:t>. </a:t>
            </a:r>
            <a:r>
              <a:rPr lang="pt-BR" dirty="0" err="1"/>
              <a:t>Nullam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 </a:t>
            </a:r>
            <a:r>
              <a:rPr lang="pt-BR" dirty="0" err="1"/>
              <a:t>neque</a:t>
            </a:r>
            <a:r>
              <a:rPr lang="pt-BR" dirty="0"/>
              <a:t> vitae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.</a:t>
            </a:r>
          </a:p>
          <a:p>
            <a:r>
              <a:rPr lang="pt-BR" dirty="0"/>
              <a:t>		&lt;/p&gt;</a:t>
            </a:r>
          </a:p>
          <a:p>
            <a:r>
              <a:rPr lang="pt-BR" dirty="0"/>
              <a:t>	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</a:t>
            </a:r>
            <a:r>
              <a:rPr lang="pt-BR" dirty="0" err="1"/>
              <a:t>Bundle</a:t>
            </a:r>
            <a:r>
              <a:rPr lang="pt-BR" dirty="0"/>
              <a:t> with Popper --&gt;</a:t>
            </a:r>
          </a:p>
          <a:p>
            <a:r>
              <a:rPr lang="pt-BR" dirty="0"/>
              <a:t>    &lt;script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js</a:t>
            </a:r>
            <a:r>
              <a:rPr lang="pt-BR" dirty="0"/>
              <a:t>/bootstrap.bundle.min.js"&gt;&lt;/script&gt;</a:t>
            </a:r>
          </a:p>
          <a:p>
            <a:r>
              <a:rPr lang="pt-BR" dirty="0"/>
              <a:t>  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CSS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"sha384-Zenh87qX5JnK2Jl0vWa8Ck2rdkQ2Bzep5IDxbcnCeuOxjzrPF/et3URy9Bv1WTRi"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&gt;Grid do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#f1e9fe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#d1bafc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.sem-borda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"container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col-sm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col-sm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"col-4"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g-3 pt-3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4&lt;/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6&lt;/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7&lt;/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row-cols-1 row-cols-sm-2 row-cols-md-3 row-cols-lg-4 row-cols-xl-5 row-cols-xxl-6"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-start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-center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justify-content-end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justify-content-around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justify-content-between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justify-content-evenly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4&lt;/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6&lt;/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7&lt;/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1: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Popper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"sha384-OERcA2EqjJCMA+/3y+gxIOqMEjwtxJY7qPCqsdltbNJuaOe923+mo//f6V8Qbsw3"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19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3107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CSS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"sha384-Zenh87qX5JnK2Jl0vWa8Ck2rdkQ2Bzep5IDxbcnCeuOxjzrPF/et3URy9Bv1WTRi"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&gt;Grid do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#f1e9fe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#d1bafc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.sem-borda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"container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col-sm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col-sm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"col-4"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g-3 pt-3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4&lt;/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6&lt;/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7&lt;/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row-cols-1 row-cols-sm-2 row-cols-md-3 row-cols-lg-4 row-cols-xl-5 row-cols-xxl-6"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-start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-center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justify-content-end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justify-content-around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justify-content-between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justify-content-evenly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4&lt;/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6&lt;/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7&lt;/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1: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Popper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"sha384-OERcA2EqjJCMA+/3y+gxIOqMEjwtxJY7qPCqsdltbNJuaOe923+mo//f6V8Qbsw3"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20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8458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CSS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"sha384-Zenh87qX5JnK2Jl0vWa8Ck2rdkQ2Bzep5IDxbcnCeuOxjzrPF/et3URy9Bv1WTRi"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&gt;Grid do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#f1e9fe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#d1bafc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.sem-borda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"container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col-sm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col-sm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"col-4"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g-3 pt-3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4&lt;/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6&lt;/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7&lt;/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row-cols-1 row-cols-sm-2 row-cols-md-3 row-cols-lg-4 row-cols-xl-5 row-cols-xxl-6"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-start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-center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justify-content-end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justify-content-around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justify-content-between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justify-content-evenly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4&lt;/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6&lt;/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7&lt;/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1: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Popper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"sha384-OERcA2EqjJCMA+/3y+gxIOqMEjwtxJY7qPCqsdltbNJuaOe923+mo//f6V8Qbsw3"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21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59358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CSS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"sha384-Zenh87qX5JnK2Jl0vWa8Ck2rdkQ2Bzep5IDxbcnCeuOxjzrPF/et3URy9Bv1WTRi"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&gt;Grid do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#f1e9fe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#d1bafc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.sem-borda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"container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col-sm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col-sm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"col-4"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g-3 pt-3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4&lt;/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6&lt;/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7&lt;/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row-cols-1 row-cols-sm-2 row-cols-md-3 row-cols-lg-4 row-cols-xl-5 row-cols-xxl-6"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-start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-center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justify-content-end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justify-content-around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justify-content-between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justify-content-evenly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4&lt;/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6&lt;/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7&lt;/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1: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Popper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"sha384-OERcA2EqjJCMA+/3y+gxIOqMEjwtxJY7qPCqsdltbNJuaOe923+mo//f6V8Qbsw3"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22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8288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"X-UA-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CSS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"sha384-Zenh87qX5JnK2Jl0vWa8Ck2rdkQ2Bzep5IDxbcnCeuOxjzrPF/et3URy9Bv1WTRi"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&gt;Grid do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#f1e9fe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#d1bafc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.sem-borda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"container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col-sm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col-sm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"col-4"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g-3 pt-3 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"col-2 sem-borda"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&gt;3 de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4&lt;/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6&lt;/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"col-6 col-sm-4 col-md-3"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7&lt;/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row-cols-1 row-cols-sm-2 row-cols-md-3 row-cols-lg-4 row-cols-xl-5 row-cols-xxl-6"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-start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-center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justify-content-end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justify-content-around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justify-content-between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justify-content-evenly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2&lt;/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3&lt;/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4&lt;/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5&lt;/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6&lt;/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&gt;Título 7&lt;/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1: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Popper --&gt;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/bootstrap@5.2.2/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"sha384-OERcA2EqjJCMA+/3y+gxIOqMEjwtxJY7qPCqsdltbNJuaOe923+mo//f6V8Qbsw3"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53345-D2CC-4727-8EFF-70480E591165}" type="slidenum">
              <a:rPr lang="en-US" altLang="pt-BR" smtClean="0"/>
              <a:pPr>
                <a:defRPr/>
              </a:pPr>
              <a:t>23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6326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3B01C6-13C2-4563-93A4-7D428DD8D3FE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E0CA63-4303-4449-8C67-49CD7FC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2A6738-203F-4737-B67B-B8072D24BD27}" type="datetimeFigureOut">
              <a:rPr lang="en-US"/>
              <a:pPr>
                <a:defRPr/>
              </a:pPr>
              <a:t>10/21/2022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1ED573-C5AB-4A77-A258-B45CB85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4B6109-C051-4E67-B50C-35B59519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0E1C1F5-9A16-46F7-A904-E9178C30304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6AE4498-8AC4-4FF1-8499-5C693B5BDCE2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4B2E6A-47A9-4213-B996-6349D9C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4F4B72-7705-464D-85E7-7E7682F98A46}" type="datetimeFigureOut">
              <a:rPr lang="en-US"/>
              <a:pPr>
                <a:defRPr/>
              </a:pPr>
              <a:t>10/21/2022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87724-45B1-4077-A2EC-10BA5BDD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191BF-CD09-4A71-BBF6-61ADB1A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E5633-1B99-45BD-94CA-FACDC605D5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A66773D-636A-40B8-A1D9-96B5541FABCD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E35F55-966B-4FAC-B171-BA3C4A0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C8ACAD0-19C0-4203-9A09-4907D1A85A67}" type="datetimeFigureOut">
              <a:rPr lang="en-US"/>
              <a:pPr>
                <a:defRPr/>
              </a:pPr>
              <a:t>10/21/2022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04736-B517-46AF-9932-E6C67AA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BA1526-6ACC-4D45-AC78-4AA1679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F0DC1D-D212-48B8-B2DC-31BBD164CC9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10/21/2022 11:08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256584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Title Placeholder 2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E2A0365-97DD-4AF4-BE5D-AB917D35AA66}"/>
              </a:ext>
            </a:extLst>
          </p:cNvPr>
          <p:cNvSpPr>
            <a:spLocks noChangeAspect="1"/>
          </p:cNvSpPr>
          <p:nvPr/>
        </p:nvSpPr>
        <p:spPr>
          <a:xfrm>
            <a:off x="447675" y="362690"/>
            <a:ext cx="8239125" cy="691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4707006"/>
          </a:xfrm>
        </p:spPr>
        <p:txBody>
          <a:bodyPr anchor="t" anchorCtr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ECF9E4-D625-4C5B-A8A6-68D3CE7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F356-49DB-40E2-A707-A951EB02449E}" type="datetimeFigureOut">
              <a:rPr lang="en-US"/>
              <a:pPr>
                <a:defRPr/>
              </a:pPr>
              <a:t>10/21/2022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30135E-46D5-4BD2-B7DD-CEEC50EE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F525B-79F1-4335-9755-1B12CC7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5C1D0-3A99-44E9-9588-822A0FFCFA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5A4F097-D71E-4958-89B1-622595626E70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BA769F-7F12-419F-8DD4-B3229BC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42856FC-929A-4AF6-94CE-A58480BA1C90}" type="datetimeFigureOut">
              <a:rPr lang="en-US"/>
              <a:pPr>
                <a:defRPr/>
              </a:pPr>
              <a:t>10/21/2022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33568E-9ECF-414A-B595-2DB52B5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7ECF4-1F9F-42D6-95AA-C91EA98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C08B1A-EEE0-4082-8C2C-23E386FA3C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24ADE9-1556-4249-ACA5-5BAA659F2DC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2234A00-3D89-4256-86C3-A607C31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60C6B-F0FE-4AB2-8A1B-B66FC4A77E33}" type="datetimeFigureOut">
              <a:rPr lang="en-US"/>
              <a:pPr>
                <a:defRPr/>
              </a:pPr>
              <a:t>10/21/2022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9A6D8F-5530-4070-B893-EEEB139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F77EADA-CAB8-4715-879E-C67F463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28DB3-05E8-4193-9F73-B547E857D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A853F72-589A-4966-87C0-823D30C72865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DFC66AA-93D8-4F2F-AA52-BFDA95F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0E7D2-528C-4469-A620-DF2A2C20ACD9}" type="datetimeFigureOut">
              <a:rPr lang="en-US"/>
              <a:pPr>
                <a:defRPr/>
              </a:pPr>
              <a:t>10/21/2022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1583102-78E1-4BC5-A594-484ADA80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61C2E52-619E-4959-AB89-88A845B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BD7FC-9586-4B85-997C-B80BD891F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EEE1300-8809-41B2-AFB6-B6CAAB2D004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E87B0E-AB3F-4F71-B14A-59A3A87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1B8A6-6102-449C-AC2E-00FDC26CA360}" type="datetimeFigureOut">
              <a:rPr lang="en-US"/>
              <a:pPr>
                <a:defRPr/>
              </a:pPr>
              <a:t>10/21/2022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3BD474-8EA5-4E69-9B07-B84E8FE3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14440E-1F26-4424-B78A-4DA0A52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9C7E7-80FD-4355-9B40-E2599C7689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9BF4A1-E2B5-4002-99BE-EE4EF9E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CCEC-9F7E-4EA0-AD11-FFF720BC1D89}" type="datetimeFigureOut">
              <a:rPr lang="en-US"/>
              <a:pPr>
                <a:defRPr/>
              </a:pPr>
              <a:t>10/21/2022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F9D728-6242-4B3D-A38D-7578D3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A963DB-5E33-405A-B9BB-8CA3AB61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F9A6-5F7F-49B7-9F75-DF27134A68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1024664-6CFC-4E37-B493-F5E81B440043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1979B46-3C52-43B0-8EAE-EDAFE6D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68B12-4449-49F2-AF5C-98FCDF6C4B2C}" type="datetimeFigureOut">
              <a:rPr lang="en-US"/>
              <a:pPr>
                <a:defRPr/>
              </a:pPr>
              <a:t>10/21/2022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6A5C23-53D6-4492-817A-88A0A5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619F5E7-6A59-4C7D-93FD-7FAAB07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E372F6-A8BB-4C46-AFB8-160A0AF304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12BD57-11D8-4E1A-85B3-8522467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6645A-FA12-4969-B620-443F43CC3477}" type="datetimeFigureOut">
              <a:rPr lang="en-US"/>
              <a:pPr>
                <a:defRPr/>
              </a:pPr>
              <a:t>10/21/2022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6734D-0A28-465E-AF86-D9ED3CD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2E15F-E0FB-4F42-A09F-F9C6BE0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531-2A85-4292-8507-B4C4908B4C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D9B9454-7649-42F4-9EC8-C3F9A112F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29"/>
          <a:stretch/>
        </p:blipFill>
        <p:spPr>
          <a:xfrm>
            <a:off x="145279" y="1222131"/>
            <a:ext cx="9212366" cy="580731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9B98-C193-4969-A4EF-AD8D2A4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39E10AF-616C-4E0E-AB85-A81F7E6F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222132"/>
            <a:ext cx="7989888" cy="463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de texto Mestres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3210-2095-4A70-A2CB-91D2BC0B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B1E8E67-C646-47A8-A566-04358AACC484}" type="datetimeFigureOut">
              <a:rPr lang="en-US"/>
              <a:pPr>
                <a:defRPr/>
              </a:pPr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6CBE-6452-4621-8637-5FADD2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defRPr sz="900" cap="all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ED8-EAF9-4D9A-B24D-F9804466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9279D9-467C-407B-97D9-0E659B4DCB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F5FB-478E-41B7-8355-50EBD2F61A37}"/>
              </a:ext>
            </a:extLst>
          </p:cNvPr>
          <p:cNvSpPr/>
          <p:nvPr/>
        </p:nvSpPr>
        <p:spPr>
          <a:xfrm>
            <a:off x="447675" y="159977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27E19-8318-45CB-9A4F-2B1BA4FB4C73}"/>
              </a:ext>
            </a:extLst>
          </p:cNvPr>
          <p:cNvSpPr/>
          <p:nvPr/>
        </p:nvSpPr>
        <p:spPr>
          <a:xfrm>
            <a:off x="5975350" y="159977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CEACB-DBEC-4731-865A-57865A71D09E}"/>
              </a:ext>
            </a:extLst>
          </p:cNvPr>
          <p:cNvSpPr/>
          <p:nvPr/>
        </p:nvSpPr>
        <p:spPr>
          <a:xfrm>
            <a:off x="3216275" y="159977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A961A8-434A-41B5-A877-C5AF8E3B016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49160" y="5544674"/>
            <a:ext cx="2409912" cy="8412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A94975-5E6D-4D91-848A-8043FF01A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52" b="78303"/>
          <a:stretch/>
        </p:blipFill>
        <p:spPr>
          <a:xfrm>
            <a:off x="372602" y="5880774"/>
            <a:ext cx="697130" cy="5457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37" r:id="rId9"/>
    <p:sldLayoutId id="2147483846" r:id="rId10"/>
    <p:sldLayoutId id="2147483847" r:id="rId11"/>
    <p:sldLayoutId id="214748384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getting-started/introduc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getbootstrap.com/docs/5.1/layout/container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s://getbootstrap.com/docs/5.1/layout/breakpoin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Bootstrap_(front-end_framework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ponsive_web_design#Mobile_first,_unobtrusive_JavaScript,_and_progressive_enhancement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ss_(stylesheet_language)" TargetMode="External"/><Relationship Id="rId7" Type="http://schemas.openxmlformats.org/officeDocument/2006/relationships/hyperlink" Target="https://jquery.com/" TargetMode="External"/><Relationship Id="rId2" Type="http://schemas.openxmlformats.org/officeDocument/2006/relationships/hyperlink" Target="https://en.wikipedia.org/wiki/Less_(stylesheet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m_(typography)#CSS" TargetMode="External"/><Relationship Id="rId5" Type="http://schemas.openxmlformats.org/officeDocument/2006/relationships/hyperlink" Target="https://en.wikipedia.org/wiki/Pixel" TargetMode="External"/><Relationship Id="rId4" Type="http://schemas.openxmlformats.org/officeDocument/2006/relationships/hyperlink" Target="https://en.wikipedia.org/wiki/CSS_Flexible_Box_Layou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bs/bootstrap/releases/download/v5.2.2/bootstrap-5.2.2-dist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tent_delivery_netw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BBD2AD-67BE-4140-A840-4CC69B0998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6476" y="877888"/>
            <a:ext cx="7989888" cy="15049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pt-BR" sz="3200" cap="small" dirty="0"/>
              <a:t>Bootstrap</a:t>
            </a:r>
            <a:endParaRPr lang="en-US" altLang="pt-BR" sz="3200" i="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3A0A7A9-D8B5-4C27-9DA2-FBDB321483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8337" y="3744913"/>
            <a:ext cx="7373255" cy="1673225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FAPESC – DESENVOLVEDORES PARA TECNOLOGIA DA INFORMAÇÃO</a:t>
            </a:r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r>
              <a:rPr lang="en-US" altLang="pt-BR" sz="1800" cap="small" dirty="0">
                <a:solidFill>
                  <a:schemeClr val="bg1"/>
                </a:solidFill>
              </a:rPr>
              <a:t>Herculano De Biasi</a:t>
            </a:r>
          </a:p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herculano.debiasi@unoesc.edu.br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3C7197-01F2-4E70-9997-6C604A47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hlinkClick r:id="rId3"/>
              </a:rPr>
              <a:t>Template</a:t>
            </a:r>
            <a:r>
              <a:rPr lang="pt-BR" i="1" dirty="0">
                <a:hlinkClick r:id="rId3"/>
              </a:rPr>
              <a:t> </a:t>
            </a:r>
            <a:r>
              <a:rPr lang="pt-BR" dirty="0">
                <a:hlinkClick r:id="rId3"/>
              </a:rPr>
              <a:t>inicial</a:t>
            </a:r>
            <a:r>
              <a:rPr lang="pt-BR" dirty="0"/>
              <a:t> para o </a:t>
            </a:r>
            <a:r>
              <a:rPr lang="en-US" dirty="0"/>
              <a:t>Bootstrap</a:t>
            </a:r>
            <a:r>
              <a:rPr lang="pt-BR" dirty="0"/>
              <a:t> 5 (inclui o </a:t>
            </a:r>
            <a:r>
              <a:rPr lang="pt-BR" dirty="0" err="1"/>
              <a:t>jQuery</a:t>
            </a:r>
            <a:r>
              <a:rPr lang="pt-BR" dirty="0"/>
              <a:t>, que é opcional)</a:t>
            </a:r>
            <a:endParaRPr lang="pt-BR" i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2A1FDA-6AF6-39DA-0F9E-854F04D0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2721"/>
            <a:ext cx="9144000" cy="5293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dirty="0">
                <a:solidFill>
                  <a:srgbClr val="8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DOCTYPE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900" dirty="0">
                <a:solidFill>
                  <a:srgbClr val="8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endParaRPr lang="pt-BR" sz="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meta 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it-IT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</a:t>
            </a:r>
            <a:r>
              <a:rPr lang="it-IT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http-equiv</a:t>
            </a:r>
            <a:r>
              <a:rPr lang="it-IT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"X-UA-Compatible"</a:t>
            </a:r>
            <a:r>
              <a:rPr lang="it-IT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it-IT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"IE-edge"</a:t>
            </a:r>
            <a:r>
              <a:rPr lang="it-IT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t-IT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"viewport"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"width=device-width, initial-scale=1"</a:t>
            </a:r>
            <a:r>
              <a:rPr lang="en-US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CSS --&gt;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"https://cdn.jsdelivr.net/</a:t>
            </a:r>
            <a:r>
              <a:rPr lang="en-US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/bootstrap@5.2.2/</a:t>
            </a:r>
            <a:r>
              <a:rPr lang="en-US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/bootstrap.min.css"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"stylesheet"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integrity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"sha384-Zenh87qX5JnK2Jl0vWa8Ck2rdkQ2Bzep5IDxbcnCeuOxjzrPF/et3URy9Bv1WTRi"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(não é necessário para o 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5) --&gt;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"https://code.jquery.com/jquery-3.6.1.min.js"</a:t>
            </a:r>
            <a:endParaRPr lang="pt-BR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integrity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"sha256-o88AwQnZB+VDvE9tvIXrMQaPlFFSUTR+nldQm1LuPXQ="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Bootstrap 5 + jQuery</a:t>
            </a:r>
            <a:r>
              <a:rPr lang="en-US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endParaRPr lang="pt-BR" sz="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"container"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Olá </a:t>
            </a:r>
            <a:r>
              <a:rPr lang="pt-B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Teste com estilos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endParaRPr lang="pt-BR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$</a:t>
            </a:r>
            <a:r>
              <a:rPr lang="pt-BR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pt-BR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pt-BR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900" b="1" i="0" dirty="0" err="1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900" b="0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900" b="0" i="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en-US" sz="900" b="0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jQuery</a:t>
            </a:r>
            <a:r>
              <a:rPr lang="en-US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0" i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lang="en-US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900" b="0" i="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0" i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"color"</a:t>
            </a:r>
            <a:r>
              <a:rPr lang="en-US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b="0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"#f00"</a:t>
            </a:r>
            <a:r>
              <a:rPr lang="en-US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900" b="0" i="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$</a:t>
            </a:r>
            <a:r>
              <a:rPr lang="pt-BR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900" b="0" i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"h2"</a:t>
            </a:r>
            <a:r>
              <a:rPr lang="pt-BR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sz="900" b="0" i="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900" b="0" i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"color"</a:t>
            </a:r>
            <a:r>
              <a:rPr lang="pt-BR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900" b="0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i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pt-BR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900" b="0" i="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900" b="1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900" b="0" i="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i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0" i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pt-BR" sz="900" b="1" i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i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0" i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900" b="0" i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900" b="0" i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i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800" b="1" i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i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0" i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9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pt-BR" sz="900" b="0" i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JS --&gt;</a:t>
            </a:r>
            <a:endParaRPr lang="pt-BR" sz="900" b="1" i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1" i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0" i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pt-BR" sz="900" b="0" i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i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900" b="0" i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i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"https://cdn.jsdelivr.net/</a:t>
            </a:r>
            <a:r>
              <a:rPr lang="pt-BR" sz="900" b="1" i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900" b="1" i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/bootstrap@5.2.2/</a:t>
            </a:r>
            <a:r>
              <a:rPr lang="pt-BR" sz="900" b="1" i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900" b="1" i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900" b="1" i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sz="900" b="1" i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/bootstrap.bundle.min.js"</a:t>
            </a:r>
            <a:r>
              <a:rPr lang="pt-BR" sz="900" b="0" i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pt-BR" sz="900" b="0" i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integrity</a:t>
            </a:r>
            <a:r>
              <a:rPr lang="pt-BR" sz="900" b="0" i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i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"sha384-OERcA2EqjJCMA+/3y+gxIOqMEjwtxJY7qPCqsdltbNJuaOe923+mo//f6V8Qbsw3"</a:t>
            </a:r>
            <a:r>
              <a:rPr lang="pt-BR" sz="900" b="0" i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i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pt-BR" sz="900" b="0" i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i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1" i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pt-BR" sz="900" b="1" i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0" i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endParaRPr lang="pt-BR" sz="900" b="1" i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i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pt-BR" sz="900" b="1" i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endParaRPr lang="pt-BR" sz="800" b="1" i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6688" algn="l"/>
                <a:tab pos="1790700" algn="l"/>
              </a:tabLst>
            </a:pPr>
            <a:r>
              <a:rPr lang="pt-BR" sz="900" b="0" i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900" b="0" i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900" b="0" i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1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Contêineres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hlinkClick r:id="rId2"/>
              </a:rPr>
              <a:t>contêiner</a:t>
            </a:r>
            <a:r>
              <a:rPr lang="pt-BR" dirty="0"/>
              <a:t> é o elemento de </a:t>
            </a:r>
            <a:r>
              <a:rPr lang="pt-BR" i="1" dirty="0"/>
              <a:t>layout </a:t>
            </a:r>
            <a:r>
              <a:rPr lang="pt-BR" dirty="0"/>
              <a:t>mais simples no </a:t>
            </a:r>
            <a:r>
              <a:rPr lang="en-US" dirty="0"/>
              <a:t>Bootstrap</a:t>
            </a:r>
            <a:r>
              <a:rPr lang="pt-BR" dirty="0"/>
              <a:t> e é exigido ao utilizar o sistema de </a:t>
            </a:r>
            <a:r>
              <a:rPr lang="pt-BR" i="1" dirty="0"/>
              <a:t>grid default </a:t>
            </a:r>
            <a:r>
              <a:rPr lang="pt-BR" dirty="0"/>
              <a:t>e existem 3 variações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  <a:r>
              <a:rPr lang="pt-BR" dirty="0"/>
              <a:t>: Define 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max-with</a:t>
            </a:r>
            <a:r>
              <a:rPr lang="pt-BR" dirty="0"/>
              <a:t> a cada </a:t>
            </a:r>
            <a:r>
              <a:rPr lang="pt-BR" i="1" dirty="0"/>
              <a:t>breakpoint </a:t>
            </a:r>
            <a:r>
              <a:rPr lang="pt-BR" dirty="0"/>
              <a:t>responsivo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container-fluid</a:t>
            </a:r>
            <a:r>
              <a:rPr lang="pt-BR" dirty="0"/>
              <a:t>: Define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100%</a:t>
            </a:r>
            <a:r>
              <a:rPr lang="pt-BR" dirty="0"/>
              <a:t> em todos os </a:t>
            </a:r>
            <a:r>
              <a:rPr lang="pt-BR" i="1" dirty="0"/>
              <a:t>breakpoints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.container-{breakpoint}</a:t>
            </a:r>
            <a:r>
              <a:rPr lang="pt-BR" dirty="0"/>
              <a:t>: Define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100%</a:t>
            </a:r>
            <a:r>
              <a:rPr lang="pt-BR" dirty="0"/>
              <a:t> até o </a:t>
            </a:r>
            <a:r>
              <a:rPr lang="pt-BR" i="1" dirty="0"/>
              <a:t>breakpoint </a:t>
            </a:r>
            <a:r>
              <a:rPr lang="pt-BR" dirty="0"/>
              <a:t>especificado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3951EB6A-3853-4EA0-865C-D6D982D05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3067525"/>
            <a:ext cx="8312727" cy="33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9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Contêineres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utilização de contêineres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E1D1BA2C-5331-4126-8040-80FDE69A2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6" y="1580890"/>
            <a:ext cx="7232410" cy="50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7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Contêineres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utilização de contêineres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6B34CC-BA34-4608-A73A-0A3C3D389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6758"/>
          <a:stretch/>
        </p:blipFill>
        <p:spPr>
          <a:xfrm>
            <a:off x="188083" y="1564436"/>
            <a:ext cx="8767836" cy="48643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328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</a:t>
            </a:r>
          </a:p>
          <a:p>
            <a:pPr lvl="1"/>
            <a:r>
              <a:rPr lang="pt-BR" dirty="0"/>
              <a:t>A tela é composta por 12 colunas</a:t>
            </a:r>
          </a:p>
          <a:p>
            <a:pPr lvl="1"/>
            <a:r>
              <a:rPr lang="pt-BR" dirty="0"/>
              <a:t>Abaixo um exemplo de utilização das classes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601C45D-11D6-4B74-8919-6BA8BAADB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72" r="-2772"/>
          <a:stretch/>
        </p:blipFill>
        <p:spPr>
          <a:xfrm>
            <a:off x="307910" y="2187480"/>
            <a:ext cx="8528182" cy="424527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8309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</a:t>
            </a:r>
            <a:endParaRPr lang="en-US" dirty="0"/>
          </a:p>
          <a:p>
            <a:pPr lvl="1"/>
            <a:r>
              <a:rPr lang="pt-BR" dirty="0"/>
              <a:t>Os elementos não precisam ter todos o mesmo número de colunas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B5AD31-5DC7-475B-828F-5A61D073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90622"/>
            <a:ext cx="7152409" cy="22513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1A43985-F3F9-46A2-ACDA-489247B1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5" y="2389182"/>
            <a:ext cx="7161068" cy="224270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09D389F-78BA-4A85-9459-10D799DB5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007" y="2791420"/>
            <a:ext cx="7161068" cy="225136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DF3F0F0-03C3-4D47-B148-55C3B9BCE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089" y="3232127"/>
            <a:ext cx="7161068" cy="22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seis </a:t>
            </a:r>
            <a:r>
              <a:rPr lang="pt-BR" i="1" dirty="0">
                <a:hlinkClick r:id="rId2"/>
              </a:rPr>
              <a:t>breakpoints</a:t>
            </a:r>
            <a:r>
              <a:rPr lang="pt-BR" dirty="0"/>
              <a:t> (blocos básicos do </a:t>
            </a:r>
            <a:r>
              <a:rPr lang="pt-BR" i="1" dirty="0"/>
              <a:t>design </a:t>
            </a:r>
            <a:r>
              <a:rPr lang="pt-BR" dirty="0"/>
              <a:t>responsivo) responsivos e classes pré-definidas: </a:t>
            </a:r>
            <a:r>
              <a:rPr lang="en-US" i="1" dirty="0"/>
              <a:t>extra small </a:t>
            </a:r>
            <a:r>
              <a:rPr lang="en-US" dirty="0"/>
              <a:t>(</a:t>
            </a:r>
            <a:r>
              <a:rPr lang="pt-BR" dirty="0"/>
              <a:t>implícito</a:t>
            </a:r>
            <a:r>
              <a:rPr lang="en-US" dirty="0"/>
              <a:t>), </a:t>
            </a:r>
            <a:r>
              <a:rPr lang="en-US" i="1" dirty="0"/>
              <a:t>small </a:t>
            </a:r>
            <a:r>
              <a:rPr lang="en-US" dirty="0"/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dirty="0"/>
              <a:t>), </a:t>
            </a:r>
            <a:r>
              <a:rPr lang="en-US" i="1" dirty="0"/>
              <a:t>medium </a:t>
            </a:r>
            <a:r>
              <a:rPr lang="en-US" dirty="0"/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md</a:t>
            </a:r>
            <a:r>
              <a:rPr lang="en-US" dirty="0"/>
              <a:t>), </a:t>
            </a:r>
            <a:r>
              <a:rPr lang="en-US" i="1" dirty="0"/>
              <a:t>large </a:t>
            </a:r>
            <a:r>
              <a:rPr lang="en-US" dirty="0"/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dirty="0"/>
              <a:t>), </a:t>
            </a:r>
            <a:r>
              <a:rPr lang="en-US" i="1" dirty="0"/>
              <a:t>extra large </a:t>
            </a:r>
            <a:r>
              <a:rPr lang="en-US" dirty="0"/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xl</a:t>
            </a:r>
            <a:r>
              <a:rPr lang="en-US" dirty="0"/>
              <a:t>) e </a:t>
            </a:r>
            <a:r>
              <a:rPr lang="en-US" i="1" dirty="0"/>
              <a:t>extra </a:t>
            </a:r>
            <a:r>
              <a:rPr lang="en-US" i="1" dirty="0" err="1"/>
              <a:t>extra</a:t>
            </a:r>
            <a:r>
              <a:rPr lang="en-US" i="1" dirty="0"/>
              <a:t> large </a:t>
            </a:r>
            <a:r>
              <a:rPr lang="en-US" dirty="0"/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xxl</a:t>
            </a:r>
            <a:r>
              <a:rPr lang="en-US" dirty="0"/>
              <a:t>)</a:t>
            </a:r>
          </a:p>
          <a:p>
            <a:pPr lvl="1"/>
            <a:r>
              <a:rPr lang="pt-BR" dirty="0"/>
              <a:t>Exemplo</a:t>
            </a:r>
            <a:r>
              <a:rPr lang="en-US" dirty="0"/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.col-sm-4</a:t>
            </a:r>
            <a:r>
              <a:rPr lang="en-US" dirty="0"/>
              <a:t> </a:t>
            </a:r>
            <a:r>
              <a:rPr lang="pt-BR" dirty="0"/>
              <a:t>aplica ao</a:t>
            </a:r>
            <a:r>
              <a:rPr lang="en-US" dirty="0"/>
              <a:t> 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medium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 e </a:t>
            </a:r>
            <a:r>
              <a:rPr lang="en-US" i="1" dirty="0"/>
              <a:t>extra large</a:t>
            </a:r>
            <a:r>
              <a:rPr lang="en-US" dirty="0"/>
              <a:t>, mas </a:t>
            </a:r>
            <a:r>
              <a:rPr lang="pt-BR" dirty="0"/>
              <a:t>não ao primeiro </a:t>
            </a:r>
            <a:r>
              <a:rPr lang="en-US" i="1" dirty="0"/>
              <a:t>breakpoint</a:t>
            </a:r>
            <a:r>
              <a:rPr lang="en-US" dirty="0"/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Enquanto o </a:t>
            </a:r>
            <a:r>
              <a:rPr lang="en-US" dirty="0"/>
              <a:t>Bootstrap</a:t>
            </a:r>
            <a:r>
              <a:rPr lang="pt-BR" dirty="0"/>
              <a:t> usa </a:t>
            </a:r>
            <a:r>
              <a:rPr lang="pt-BR" dirty="0">
                <a:solidFill>
                  <a:srgbClr val="FF0000"/>
                </a:solidFill>
              </a:rPr>
              <a:t>em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rem</a:t>
            </a:r>
            <a:r>
              <a:rPr lang="pt-BR" dirty="0"/>
              <a:t> para definir a maioria das dimensões, </a:t>
            </a:r>
            <a:r>
              <a:rPr lang="pt-BR" dirty="0" err="1">
                <a:solidFill>
                  <a:srgbClr val="FF0000"/>
                </a:solidFill>
              </a:rPr>
              <a:t>px</a:t>
            </a:r>
            <a:r>
              <a:rPr lang="pt-BR" dirty="0"/>
              <a:t> é usado para </a:t>
            </a:r>
            <a:r>
              <a:rPr lang="pt-BR" i="1" dirty="0"/>
              <a:t>breakpoints,</a:t>
            </a:r>
            <a:r>
              <a:rPr lang="pt-BR" dirty="0"/>
              <a:t> </a:t>
            </a:r>
            <a:r>
              <a:rPr lang="pt-BR" i="1" dirty="0"/>
              <a:t>grid</a:t>
            </a:r>
            <a:r>
              <a:rPr lang="pt-BR" dirty="0"/>
              <a:t> e largura de </a:t>
            </a:r>
            <a:r>
              <a:rPr lang="pt-BR" i="1" dirty="0"/>
              <a:t>containers </a:t>
            </a:r>
            <a:r>
              <a:rPr lang="pt-BR" dirty="0"/>
              <a:t>já que a largura do </a:t>
            </a:r>
            <a:r>
              <a:rPr lang="pt-BR" i="1" dirty="0"/>
              <a:t>viewport</a:t>
            </a:r>
            <a:r>
              <a:rPr lang="pt-BR" dirty="0"/>
              <a:t> ser em </a:t>
            </a:r>
            <a:r>
              <a:rPr lang="pt-BR" i="1" dirty="0"/>
              <a:t>pixels</a:t>
            </a:r>
            <a:r>
              <a:rPr lang="pt-BR" dirty="0"/>
              <a:t> e não se alterar com mudança no tamanho de fonte</a:t>
            </a:r>
            <a:endParaRPr lang="en-US" dirty="0"/>
          </a:p>
        </p:txBody>
      </p:sp>
      <p:pic>
        <p:nvPicPr>
          <p:cNvPr id="5" name="Imagem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30129CBA-0E42-42D8-BBCE-01C7BC016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3579918"/>
            <a:ext cx="8312728" cy="27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tabela abaixo mostra como a grade muda ao longo dos </a:t>
            </a:r>
            <a:r>
              <a:rPr lang="pt-BR" i="1" dirty="0"/>
              <a:t>breakpoints</a:t>
            </a:r>
            <a:endParaRPr lang="en-US" dirty="0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525A680-FA46-4927-A8D6-2851C8E60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700808"/>
            <a:ext cx="8312727" cy="33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0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5BC2262-C238-2531-9443-EC7C1A2C9FE5}"/>
              </a:ext>
            </a:extLst>
          </p:cNvPr>
          <p:cNvSpPr/>
          <p:nvPr/>
        </p:nvSpPr>
        <p:spPr>
          <a:xfrm>
            <a:off x="0" y="5341845"/>
            <a:ext cx="9135291" cy="1516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0A5E9C4-E94E-C5CB-28E1-9B78A307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42" y="1646790"/>
            <a:ext cx="3254117" cy="467373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A29FAB-E941-E8AC-EF68-3E109DE6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63" y="1646789"/>
            <a:ext cx="4484475" cy="46791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2D9CA34-EF68-0EBE-EEA1-5A0130ED4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1" y="1646789"/>
            <a:ext cx="5925218" cy="467917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C39258C-795F-6FC8-299A-034C4EDAE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31" y="1641360"/>
            <a:ext cx="7296539" cy="468459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5CE4E4C-61C0-9FB1-E75E-1631ECCD2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24" y="1637457"/>
            <a:ext cx="8477552" cy="469002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59DA348-D784-E058-8E5D-3396DAC7D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" y="1637456"/>
            <a:ext cx="9135291" cy="46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2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F1D0111-4C16-A09A-C18C-BFD230263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535508"/>
            <a:ext cx="8312727" cy="43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5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5346206"/>
          </a:xfrm>
        </p:spPr>
        <p:txBody>
          <a:bodyPr>
            <a:normAutofit/>
          </a:bodyPr>
          <a:lstStyle/>
          <a:p>
            <a:pPr>
              <a:spcBef>
                <a:spcPts val="432"/>
              </a:spcBef>
            </a:pPr>
            <a:r>
              <a:rPr lang="pt-BR" dirty="0"/>
              <a:t>Introdução</a:t>
            </a:r>
          </a:p>
          <a:p>
            <a:pPr>
              <a:spcBef>
                <a:spcPts val="432"/>
              </a:spcBef>
            </a:pPr>
            <a:r>
              <a:rPr lang="en-US" i="1" dirty="0"/>
              <a:t>Download</a:t>
            </a:r>
          </a:p>
          <a:p>
            <a:pPr>
              <a:spcBef>
                <a:spcPts val="432"/>
              </a:spcBef>
            </a:pPr>
            <a:r>
              <a:rPr lang="pt-BR" dirty="0"/>
              <a:t>Configuração</a:t>
            </a:r>
          </a:p>
          <a:p>
            <a:pPr>
              <a:spcBef>
                <a:spcPts val="432"/>
              </a:spcBef>
            </a:pPr>
            <a:r>
              <a:rPr lang="pt-BR" dirty="0"/>
              <a:t>Contêineres</a:t>
            </a:r>
          </a:p>
          <a:p>
            <a:pPr>
              <a:spcBef>
                <a:spcPts val="432"/>
              </a:spcBef>
            </a:pPr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  <a:p>
            <a:pPr>
              <a:spcBef>
                <a:spcPts val="432"/>
              </a:spcBef>
            </a:pPr>
            <a:r>
              <a:rPr lang="pt-BR" dirty="0"/>
              <a:t>Formulários</a:t>
            </a:r>
          </a:p>
          <a:p>
            <a:pPr>
              <a:spcBef>
                <a:spcPts val="432"/>
              </a:spcBef>
            </a:pPr>
            <a:r>
              <a:rPr lang="pt-BR" dirty="0"/>
              <a:t>Tabelas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C4C61A66-B8C9-FF1F-50DD-0BC8D127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779" y="3167205"/>
            <a:ext cx="1876927" cy="18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68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8ECF7D4-3530-D869-1E46-7285C1935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65" y="2028629"/>
            <a:ext cx="480127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8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3BC2BA7-DB4C-10E9-1473-A4CD81753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26" y="1207306"/>
            <a:ext cx="567325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8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EAB18A8-5373-62F8-AEC5-1FC7DB197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4" y="2128656"/>
            <a:ext cx="645885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Grades (</a:t>
            </a:r>
            <a:r>
              <a:rPr lang="pt-BR" i="1" dirty="0"/>
              <a:t>Grids</a:t>
            </a:r>
            <a:r>
              <a:rPr lang="pt-BR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10502139-0001-0BCB-DF13-1A0533984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685350"/>
            <a:ext cx="8312727" cy="46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79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F0B4F4-C844-0C9A-1794-1E870C4C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1558970"/>
            <a:ext cx="6870023" cy="25457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5A91DA-722E-9C33-6453-3A06D1927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796" r="-11796"/>
          <a:stretch/>
        </p:blipFill>
        <p:spPr>
          <a:xfrm>
            <a:off x="326571" y="4227419"/>
            <a:ext cx="8490858" cy="254574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69942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36D70D-E24B-A84D-22BA-A3BB35326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75" t="2397" r="-4275" b="1730"/>
          <a:stretch/>
        </p:blipFill>
        <p:spPr>
          <a:xfrm>
            <a:off x="307910" y="1492898"/>
            <a:ext cx="8528180" cy="53651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06395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Visualizando os dados com </a:t>
            </a:r>
            <a:r>
              <a:rPr lang="en-US" dirty="0"/>
              <a:t>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D9B1C0-FA0D-FC6B-634A-9353A4295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10701" b="-19141"/>
          <a:stretch/>
        </p:blipFill>
        <p:spPr>
          <a:xfrm>
            <a:off x="1194667" y="1561870"/>
            <a:ext cx="7519779" cy="482026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15296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Visualizando a requisição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2D268F-DA03-7841-D22A-02C0DE6D2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138"/>
          <a:stretch/>
        </p:blipFill>
        <p:spPr>
          <a:xfrm>
            <a:off x="1194667" y="1561870"/>
            <a:ext cx="7547769" cy="523998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89239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Tabelas podem ser responsivas e com vários efeitos aplicados 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6F63DEC-1858-4933-2805-A33AE073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4003903"/>
            <a:ext cx="8312728" cy="27985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4B20F5A-45D4-76C2-F325-34076362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50" y="1523369"/>
            <a:ext cx="3878700" cy="24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Tabelas podem ser responsivas e com vários efeitos aplicados </a:t>
            </a:r>
            <a:endParaRPr lang="en-US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905FB76-8D32-D2AB-AD4F-4DD22BB1D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727654"/>
            <a:ext cx="8312727" cy="31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6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2"/>
            <a:ext cx="7989752" cy="5346205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Bootstrap</a:t>
            </a:r>
            <a:endParaRPr lang="pt-BR" dirty="0"/>
          </a:p>
          <a:p>
            <a:pPr lvl="1"/>
            <a:r>
              <a:rPr lang="pt-BR" i="1" dirty="0"/>
              <a:t>Framework web </a:t>
            </a:r>
            <a:r>
              <a:rPr lang="pt-BR" dirty="0"/>
              <a:t>com código-fonte aberto para desenvolvimento de componentes de interface e </a:t>
            </a:r>
            <a:r>
              <a:rPr lang="en-US" i="1" dirty="0"/>
              <a:t>frontend</a:t>
            </a:r>
            <a:r>
              <a:rPr lang="pt-BR" dirty="0"/>
              <a:t> para sites e aplicações web usando HTML, CSS e JavaScript</a:t>
            </a:r>
          </a:p>
          <a:p>
            <a:pPr lvl="1"/>
            <a:r>
              <a:rPr lang="pt-BR" dirty="0"/>
              <a:t>Um dos utilizados no mundo</a:t>
            </a:r>
          </a:p>
          <a:p>
            <a:pPr lvl="1"/>
            <a:r>
              <a:rPr lang="pt-BR" dirty="0"/>
              <a:t>Desenvolvido pelo Twitter (na época era chamado de Twitter </a:t>
            </a:r>
            <a:r>
              <a:rPr lang="en-US" dirty="0"/>
              <a:t>Blueprint</a:t>
            </a:r>
            <a:r>
              <a:rPr lang="pt-BR" dirty="0"/>
              <a:t> e foi criado por Mark Otto e Jacob Thornton) e lançado em agosto de 2001</a:t>
            </a:r>
          </a:p>
          <a:p>
            <a:pPr lvl="1"/>
            <a:r>
              <a:rPr lang="pt-BR" dirty="0"/>
              <a:t>É um dos projetos mais bem avaliados no site GitHub, com mais de 160.000 estrelas e 77.000 </a:t>
            </a:r>
            <a:r>
              <a:rPr lang="en-US" i="1" dirty="0"/>
              <a:t>forks</a:t>
            </a:r>
          </a:p>
          <a:p>
            <a:pPr lvl="1"/>
            <a:r>
              <a:rPr lang="en-US" i="1" dirty="0">
                <a:hlinkClick r:id="rId3"/>
              </a:rPr>
              <a:t>Mobile first</a:t>
            </a:r>
            <a:endParaRPr lang="en-US" i="1" dirty="0"/>
          </a:p>
          <a:p>
            <a:pPr lvl="1"/>
            <a:r>
              <a:rPr lang="pt-BR" dirty="0"/>
              <a:t>Utilizado por milhões de </a:t>
            </a:r>
            <a:r>
              <a:rPr lang="pt-BR" i="1" dirty="0"/>
              <a:t>sites</a:t>
            </a:r>
            <a:endParaRPr lang="pt-BR" dirty="0"/>
          </a:p>
          <a:p>
            <a:pPr lvl="1"/>
            <a:r>
              <a:rPr lang="pt-BR" dirty="0"/>
              <a:t>Excelente documentação</a:t>
            </a:r>
          </a:p>
          <a:p>
            <a:pPr lvl="1"/>
            <a:r>
              <a:rPr lang="pt-BR" dirty="0"/>
              <a:t>Comunidade ativa</a:t>
            </a:r>
          </a:p>
          <a:p>
            <a:pPr lvl="1"/>
            <a:r>
              <a:rPr lang="pt-BR" dirty="0"/>
              <a:t>Vários temas e componentes</a:t>
            </a:r>
          </a:p>
          <a:p>
            <a:pPr lvl="1"/>
            <a:r>
              <a:rPr lang="pt-BR" dirty="0"/>
              <a:t>Padrão visual</a:t>
            </a:r>
          </a:p>
          <a:p>
            <a:pPr lvl="1"/>
            <a:r>
              <a:rPr lang="pt-BR" dirty="0"/>
              <a:t>Reutilização de código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CB0954-A579-0B5A-EDD9-2ACF5D46E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195" y="3573625"/>
            <a:ext cx="4798509" cy="277489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797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Tabelas podem ser responsivas e com vários efeitos aplicados </a:t>
            </a:r>
            <a:endParaRPr lang="en-US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492997A3-C6CD-9B89-5689-9E9449F5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536278"/>
            <a:ext cx="8312727" cy="37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80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Tabelas podem ser responsivas e com vários efeitos aplicados </a:t>
            </a:r>
            <a:endParaRPr lang="en-US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5B10DC8-7DDF-57F5-1B74-3CF7BE7FB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439" b="-2114"/>
          <a:stretch/>
        </p:blipFill>
        <p:spPr>
          <a:xfrm>
            <a:off x="1136989" y="1573980"/>
            <a:ext cx="7587133" cy="48174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959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2"/>
            <a:ext cx="7989752" cy="5435619"/>
          </a:xfrm>
        </p:spPr>
        <p:txBody>
          <a:bodyPr>
            <a:normAutofit/>
          </a:bodyPr>
          <a:lstStyle/>
          <a:p>
            <a:r>
              <a:rPr lang="pt-BR" dirty="0"/>
              <a:t>Histórico</a:t>
            </a:r>
          </a:p>
          <a:p>
            <a:pPr lvl="1"/>
            <a:r>
              <a:rPr lang="pt-BR" dirty="0"/>
              <a:t>2011: </a:t>
            </a:r>
            <a:r>
              <a:rPr lang="en-US" dirty="0"/>
              <a:t>Bootstrap</a:t>
            </a:r>
            <a:r>
              <a:rPr lang="pt-BR" dirty="0"/>
              <a:t> 1</a:t>
            </a:r>
          </a:p>
          <a:p>
            <a:pPr lvl="1"/>
            <a:r>
              <a:rPr lang="pt-BR" dirty="0"/>
              <a:t>2012: </a:t>
            </a:r>
            <a:r>
              <a:rPr lang="en-US" dirty="0"/>
              <a:t>Bootstrap</a:t>
            </a:r>
            <a:r>
              <a:rPr lang="pt-BR" dirty="0"/>
              <a:t> 2</a:t>
            </a:r>
          </a:p>
          <a:p>
            <a:pPr lvl="1"/>
            <a:endParaRPr lang="pt-BR" sz="1000" dirty="0"/>
          </a:p>
          <a:p>
            <a:r>
              <a:rPr lang="pt-BR" dirty="0"/>
              <a:t>Diferenças entre as versões 3 e 4</a:t>
            </a:r>
          </a:p>
          <a:p>
            <a:pPr lvl="1"/>
            <a:r>
              <a:rPr lang="pt-BR" dirty="0"/>
              <a:t>Troca do </a:t>
            </a:r>
            <a:r>
              <a:rPr lang="pt-BR" dirty="0" err="1"/>
              <a:t>pré</a:t>
            </a:r>
            <a:r>
              <a:rPr lang="pt-BR" dirty="0"/>
              <a:t>-processador CSS do </a:t>
            </a:r>
            <a:r>
              <a:rPr lang="en-US" dirty="0">
                <a:hlinkClick r:id="rId2"/>
              </a:rPr>
              <a:t>Less</a:t>
            </a:r>
            <a:r>
              <a:rPr lang="pt-BR" dirty="0"/>
              <a:t> pelo </a:t>
            </a:r>
            <a:r>
              <a:rPr lang="en-US" dirty="0">
                <a:hlinkClick r:id="rId3"/>
              </a:rPr>
              <a:t>Sass</a:t>
            </a:r>
            <a:endParaRPr lang="en-US" dirty="0"/>
          </a:p>
          <a:p>
            <a:pPr lvl="1"/>
            <a:r>
              <a:rPr lang="pt-BR" dirty="0"/>
              <a:t>Reescrita de todos os componentes e JavaScript</a:t>
            </a:r>
          </a:p>
          <a:p>
            <a:pPr lvl="1"/>
            <a:r>
              <a:rPr lang="pt-BR" dirty="0"/>
              <a:t>CSS </a:t>
            </a:r>
            <a:r>
              <a:rPr lang="en-US" i="1" dirty="0"/>
              <a:t>Flexible Box Layout </a:t>
            </a:r>
            <a:r>
              <a:rPr lang="pt-BR" dirty="0"/>
              <a:t>(</a:t>
            </a:r>
            <a:r>
              <a:rPr lang="en-US" dirty="0">
                <a:hlinkClick r:id="rId4"/>
              </a:rPr>
              <a:t>Flexbox</a:t>
            </a:r>
            <a:r>
              <a:rPr lang="pt-BR" dirty="0"/>
              <a:t>)</a:t>
            </a:r>
          </a:p>
          <a:p>
            <a:pPr lvl="1"/>
            <a:r>
              <a:rPr lang="pt-BR" i="1" dirty="0">
                <a:hlinkClick r:id="rId5"/>
              </a:rPr>
              <a:t>Pixels</a:t>
            </a:r>
            <a:r>
              <a:rPr lang="pt-BR" dirty="0"/>
              <a:t> por </a:t>
            </a:r>
            <a:r>
              <a:rPr lang="pt-BR" dirty="0">
                <a:hlinkClick r:id="rId6"/>
              </a:rPr>
              <a:t>em</a:t>
            </a:r>
            <a:endParaRPr lang="pt-BR" dirty="0"/>
          </a:p>
          <a:p>
            <a:pPr lvl="1"/>
            <a:r>
              <a:rPr lang="pt-BR" dirty="0"/>
              <a:t>Fonte inicial 16px</a:t>
            </a:r>
          </a:p>
          <a:p>
            <a:pPr lvl="1"/>
            <a:r>
              <a:rPr lang="en-US" i="1" dirty="0"/>
              <a:t>Thumbnails</a:t>
            </a:r>
            <a:r>
              <a:rPr lang="pt-BR" i="1" dirty="0"/>
              <a:t> </a:t>
            </a:r>
            <a:r>
              <a:rPr lang="pt-BR" dirty="0"/>
              <a:t>por </a:t>
            </a:r>
            <a:r>
              <a:rPr lang="en-US" i="1" dirty="0"/>
              <a:t>cards</a:t>
            </a:r>
          </a:p>
          <a:p>
            <a:pPr lvl="1"/>
            <a:endParaRPr lang="en-US" sz="1000" i="1" dirty="0"/>
          </a:p>
          <a:p>
            <a:r>
              <a:rPr lang="pt-BR" dirty="0"/>
              <a:t>A versão 5 removeu a dependência </a:t>
            </a:r>
            <a:r>
              <a:rPr lang="en-US" dirty="0"/>
              <a:t>do </a:t>
            </a:r>
            <a:r>
              <a:rPr lang="en-US" dirty="0">
                <a:hlinkClick r:id="rId7"/>
              </a:rPr>
              <a:t>jQuery</a:t>
            </a:r>
            <a:r>
              <a:rPr lang="en-US" dirty="0"/>
              <a:t> e o </a:t>
            </a:r>
            <a:br>
              <a:rPr lang="en-US" dirty="0"/>
            </a:br>
            <a:r>
              <a:rPr lang="pt-BR" dirty="0"/>
              <a:t>suporte ao </a:t>
            </a:r>
            <a:r>
              <a:rPr lang="en-US" dirty="0"/>
              <a:t>Internet Explorer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E1F5CB-62EF-6CFB-C072-6965676177E6}"/>
              </a:ext>
            </a:extLst>
          </p:cNvPr>
          <p:cNvSpPr txBox="1">
            <a:spLocks/>
          </p:cNvSpPr>
          <p:nvPr/>
        </p:nvSpPr>
        <p:spPr bwMode="auto">
          <a:xfrm>
            <a:off x="5907640" y="1151793"/>
            <a:ext cx="2773910" cy="165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dirty="0"/>
          </a:p>
          <a:p>
            <a:pPr lvl="1" eaLnBrk="1" hangingPunct="1"/>
            <a:r>
              <a:rPr lang="pt-BR" dirty="0"/>
              <a:t>2021: </a:t>
            </a:r>
            <a:r>
              <a:rPr lang="en-US" dirty="0"/>
              <a:t>Bootstrap</a:t>
            </a:r>
            <a:r>
              <a:rPr lang="pt-BR" dirty="0"/>
              <a:t> 5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ED0465A-4834-59F1-EADA-8BE0DE4E573B}"/>
              </a:ext>
            </a:extLst>
          </p:cNvPr>
          <p:cNvSpPr txBox="1">
            <a:spLocks/>
          </p:cNvSpPr>
          <p:nvPr/>
        </p:nvSpPr>
        <p:spPr bwMode="auto">
          <a:xfrm>
            <a:off x="3356328" y="1151793"/>
            <a:ext cx="2661917" cy="128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dirty="0"/>
          </a:p>
          <a:p>
            <a:pPr lvl="1" eaLnBrk="1" hangingPunct="1"/>
            <a:r>
              <a:rPr lang="pt-BR" dirty="0"/>
              <a:t>2013: </a:t>
            </a:r>
            <a:r>
              <a:rPr lang="en-US" dirty="0"/>
              <a:t>Bootstrap</a:t>
            </a:r>
            <a:r>
              <a:rPr lang="pt-BR" dirty="0"/>
              <a:t> 3</a:t>
            </a:r>
          </a:p>
          <a:p>
            <a:pPr lvl="1" eaLnBrk="1" hangingPunct="1"/>
            <a:r>
              <a:rPr lang="pt-BR" dirty="0"/>
              <a:t>2015: </a:t>
            </a:r>
            <a:r>
              <a:rPr lang="en-US" dirty="0"/>
              <a:t>Bootstrap</a:t>
            </a:r>
            <a:r>
              <a:rPr lang="pt-BR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11289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oficial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47A7CF-1A4D-395A-4C27-6DFA6F17B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10574"/>
          <a:stretch/>
        </p:blipFill>
        <p:spPr>
          <a:xfrm>
            <a:off x="1136989" y="1560845"/>
            <a:ext cx="7596464" cy="47999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9758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3C7197-01F2-4E70-9997-6C604A47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Download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en-US" dirty="0"/>
              <a:t>Bootstrap</a:t>
            </a:r>
            <a:r>
              <a:rPr lang="pt-BR" dirty="0"/>
              <a:t> pode ser utilizado das seguintes formas</a:t>
            </a:r>
          </a:p>
          <a:p>
            <a:pPr lvl="1"/>
            <a:r>
              <a:rPr lang="pt-BR" dirty="0"/>
              <a:t>Instalação através de gerenciadores de pacotes como </a:t>
            </a:r>
            <a:r>
              <a:rPr lang="en-US" dirty="0" err="1"/>
              <a:t>npm</a:t>
            </a:r>
            <a:r>
              <a:rPr lang="pt-BR" dirty="0"/>
              <a:t>, Composer ou </a:t>
            </a:r>
            <a:r>
              <a:rPr lang="en-US" dirty="0" err="1"/>
              <a:t>RubyGems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bootstrap@5.2.2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yarn add bootstrap@5.2.2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twbs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/bootstrap:5.2.2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gem install bootstrap -v 5.2.2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1000" dirty="0"/>
          </a:p>
          <a:p>
            <a:pPr lvl="1"/>
            <a:r>
              <a:rPr lang="pt-BR" i="1" dirty="0"/>
              <a:t>Download</a:t>
            </a:r>
            <a:r>
              <a:rPr lang="pt-BR" dirty="0"/>
              <a:t> direto (versões comprimidas e </a:t>
            </a:r>
            <a:r>
              <a:rPr lang="pt-BR" dirty="0" err="1"/>
              <a:t>minificadas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hlinkClick r:id="rId2"/>
              </a:rPr>
              <a:t>https://github.com/twbs/bootstrap/releases/download/v5.2.2/bootstrap-5.2.2-dist.zip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3C7197-01F2-4E70-9997-6C604A47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Download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en-US" dirty="0"/>
              <a:t>Bootstrap</a:t>
            </a:r>
            <a:r>
              <a:rPr lang="pt-BR" dirty="0"/>
              <a:t> pode ser utilizado das seguintes formas</a:t>
            </a:r>
          </a:p>
          <a:p>
            <a:pPr lvl="1"/>
            <a:r>
              <a:rPr lang="pt-BR" dirty="0"/>
              <a:t>Utilização através de um </a:t>
            </a:r>
            <a:r>
              <a:rPr lang="pt-BR" dirty="0">
                <a:hlinkClick r:id="rId2"/>
              </a:rPr>
              <a:t>CDN</a:t>
            </a:r>
            <a:r>
              <a:rPr lang="pt-BR" dirty="0"/>
              <a:t> (</a:t>
            </a:r>
            <a:r>
              <a:rPr lang="en-US" i="1" dirty="0"/>
              <a:t>Content Delivery Network</a:t>
            </a:r>
            <a:r>
              <a:rPr lang="pt-BR" dirty="0"/>
              <a:t>) como os abaixo</a:t>
            </a:r>
          </a:p>
          <a:p>
            <a:pPr lvl="1"/>
            <a:r>
              <a:rPr lang="pt-BR" dirty="0"/>
              <a:t>A </a:t>
            </a:r>
            <a:r>
              <a:rPr lang="en-US" i="1" dirty="0"/>
              <a:t>tag</a:t>
            </a:r>
            <a:r>
              <a:rPr lang="pt-BR" i="1" dirty="0"/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pt-BR" dirty="0"/>
              <a:t> deve ser colocada na seção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3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CSS </a:t>
            </a:r>
            <a:r>
              <a:rPr lang="pt-BR" sz="13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pt-BR" sz="13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endParaRPr lang="pt-BR" sz="13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3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"https://cdn.jsdelivr.net/</a:t>
            </a:r>
            <a:r>
              <a:rPr lang="pt-BR" sz="1300" b="1" dirty="0" err="1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3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/bootstrap@5.2.2/</a:t>
            </a:r>
            <a:r>
              <a:rPr lang="pt-BR" sz="1300" b="1" dirty="0" err="1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13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b="1" dirty="0" err="1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sz="13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/bootstrap.min.css"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3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300" b="1" dirty="0" err="1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pt-BR" sz="13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integrity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3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"sha384-Zenh87qX5JnK2Jl0vWa8Ck2rdkQ2Bzep5IDxbcnCeuOxjzrPF/et3URy9Bv1WTRi"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3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300" b="1" dirty="0" err="1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pt-BR" sz="13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r>
              <a:rPr lang="pt-BR" dirty="0"/>
              <a:t>A </a:t>
            </a:r>
            <a:r>
              <a:rPr lang="en-US" i="1" dirty="0"/>
              <a:t>tag</a:t>
            </a:r>
            <a:r>
              <a:rPr lang="pt-BR" i="1" dirty="0"/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pt-BR" dirty="0"/>
              <a:t> deve ser colocada antes da </a:t>
            </a:r>
            <a:r>
              <a:rPr lang="en-US" i="1" dirty="0"/>
              <a:t>tag</a:t>
            </a:r>
            <a:r>
              <a:rPr lang="pt-BR" i="1" dirty="0"/>
              <a:t> </a:t>
            </a:r>
            <a:r>
              <a:rPr lang="pt-BR" dirty="0"/>
              <a:t>de fechamento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lvl="1">
              <a:spcBef>
                <a:spcPts val="312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13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pt-BR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pt-BR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pt-BR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Popper --&gt;</a:t>
            </a:r>
            <a:endParaRPr lang="pt-BR" sz="13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3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"https://cdn.jsdelivr.net/</a:t>
            </a:r>
            <a:r>
              <a:rPr lang="pt-BR" sz="13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3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/bootstrap@5.2.2/</a:t>
            </a:r>
            <a:r>
              <a:rPr lang="pt-BR" sz="13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13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sz="13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/bootstrap.bundle.min.js"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integrity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3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"sha384-OERcA2EqjJCMA+/3y+gxIOqMEjwtxJY7qPCqsdltbNJuaOe923+mo//f6V8Qbsw3"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3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3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pt-BR" sz="13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endParaRPr lang="pt-BR" sz="13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3C7197-01F2-4E70-9997-6C604A47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1793"/>
                <a:ext cx="8123238" cy="470700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en-US" dirty="0"/>
                  <a:t>Bootstrap</a:t>
                </a:r>
                <a:r>
                  <a:rPr lang="pt-BR" dirty="0"/>
                  <a:t> 5 foi projetado para ser usado </a:t>
                </a:r>
                <a:r>
                  <a:rPr lang="pt-BR" dirty="0">
                    <a:solidFill>
                      <a:srgbClr val="FF0000"/>
                    </a:solidFill>
                  </a:rPr>
                  <a:t>sem</a:t>
                </a:r>
                <a:r>
                  <a:rPr lang="pt-BR" dirty="0"/>
                  <a:t> </a:t>
                </a:r>
                <a:r>
                  <a:rPr lang="en-US" dirty="0"/>
                  <a:t>jQuery</a:t>
                </a:r>
                <a:r>
                  <a:rPr lang="pt-BR" dirty="0"/>
                  <a:t>, mas é possível utilizar ambos ao mesmo tempo; se o </a:t>
                </a:r>
                <a:r>
                  <a:rPr lang="en-US" dirty="0"/>
                  <a:t>Bootstrap</a:t>
                </a:r>
                <a:r>
                  <a:rPr lang="pt-BR" dirty="0"/>
                  <a:t> detectar o </a:t>
                </a:r>
                <a:r>
                  <a:rPr lang="en-US" dirty="0"/>
                  <a:t>jQuery</a:t>
                </a:r>
                <a:r>
                  <a:rPr lang="pt-BR" dirty="0"/>
                  <a:t> no objeto </a:t>
                </a:r>
                <a:r>
                  <a:rPr lang="pt-BR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window</a:t>
                </a:r>
                <a:r>
                  <a:rPr lang="pt-BR" dirty="0"/>
                  <a:t>, ele irá adicionar todos os componentes do </a:t>
                </a:r>
                <a:r>
                  <a:rPr lang="en-US" dirty="0"/>
                  <a:t>Bootstrap</a:t>
                </a:r>
                <a:r>
                  <a:rPr lang="pt-BR" dirty="0"/>
                  <a:t> no sistema de </a:t>
                </a:r>
                <a:r>
                  <a:rPr lang="pt-BR" i="1" dirty="0"/>
                  <a:t>plugin </a:t>
                </a:r>
                <a:r>
                  <a:rPr lang="pt-BR" dirty="0"/>
                  <a:t>do </a:t>
                </a:r>
                <a:r>
                  <a:rPr lang="en-US" dirty="0"/>
                  <a:t>jQuery</a:t>
                </a:r>
              </a:p>
              <a:p>
                <a:endParaRPr lang="pt-BR" dirty="0"/>
              </a:p>
              <a:p>
                <a:r>
                  <a:rPr lang="pt-BR" dirty="0"/>
                  <a:t>Já em versões mais antigas alguns componentes só funcionavam com o </a:t>
                </a:r>
                <a:r>
                  <a:rPr lang="en-US" dirty="0"/>
                  <a:t>jQuery</a:t>
                </a:r>
                <a:r>
                  <a:rPr lang="pt-BR" dirty="0"/>
                  <a:t> e ainda havia a necessidade de importar a biblioteca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𝑃𝑜𝑝𝑝𝑒𝑟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𝑗𝑠</m:t>
                    </m:r>
                  </m:oMath>
                </a14:m>
                <a:r>
                  <a:rPr lang="pt-BR" dirty="0"/>
                  <a:t> para mostrar os </a:t>
                </a:r>
                <a:r>
                  <a:rPr lang="en-US" i="1" dirty="0"/>
                  <a:t>popovers</a:t>
                </a:r>
                <a:r>
                  <a:rPr lang="pt-BR" i="1" dirty="0"/>
                  <a:t> </a:t>
                </a:r>
                <a:r>
                  <a:rPr lang="pt-BR" dirty="0"/>
                  <a:t>(dicas/informações/menus flutuantes, em forma de caixa </a:t>
                </a:r>
                <a:r>
                  <a:rPr lang="pt-BR" i="1" dirty="0"/>
                  <a:t>pop-up</a:t>
                </a:r>
                <a:r>
                  <a:rPr lang="pt-BR" dirty="0"/>
                  <a:t>)</a:t>
                </a:r>
              </a:p>
              <a:p>
                <a:pPr lvl="1"/>
                <a:r>
                  <a:rPr lang="pt-BR" dirty="0"/>
                  <a:t>É necessário seguir uma ordem correta de carregamento, primeiro o </a:t>
                </a:r>
                <a:r>
                  <a:rPr lang="en-US" dirty="0"/>
                  <a:t>jQuery</a:t>
                </a:r>
                <a:r>
                  <a:rPr lang="pt-BR" dirty="0"/>
                  <a:t>, depois 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𝑃𝑜𝑝𝑝𝑒𝑟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𝑗𝑠</m:t>
                    </m:r>
                  </m:oMath>
                </a14:m>
                <a:r>
                  <a:rPr lang="pt-BR" dirty="0"/>
                  <a:t> e finalmente 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𝐵𝑜𝑜𝑡𝑠𝑡𝑟𝑎𝑝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1793"/>
                <a:ext cx="8123238" cy="4707006"/>
              </a:xfrm>
              <a:blipFill>
                <a:blip r:embed="rId2"/>
                <a:stretch>
                  <a:fillRect l="-300" t="-777" r="-1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23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83C7197-01F2-4E70-9997-6C604A47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Template</a:t>
            </a:r>
            <a:r>
              <a:rPr lang="pt-BR" i="1" dirty="0"/>
              <a:t> </a:t>
            </a:r>
            <a:r>
              <a:rPr lang="pt-BR" dirty="0"/>
              <a:t>inicial para o </a:t>
            </a:r>
            <a:r>
              <a:rPr lang="en-US" dirty="0"/>
              <a:t>Bootstrap</a:t>
            </a:r>
            <a:r>
              <a:rPr lang="pt-BR" dirty="0"/>
              <a:t> 4</a:t>
            </a:r>
            <a:endParaRPr lang="pt-BR" i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BBE614-495B-444F-A337-744EB9FCC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9447"/>
            <a:ext cx="9144000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-BR"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&lt;meta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</a:t>
            </a:r>
            <a:r>
              <a:rPr lang="it-IT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http-equiv</a:t>
            </a:r>
            <a:r>
              <a:rPr lang="it-IT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"X-UA-Compatible"</a:t>
            </a:r>
            <a:r>
              <a:rPr lang="it-IT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it-IT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"IE-edge"</a:t>
            </a:r>
            <a:r>
              <a:rPr lang="it-IT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t-IT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"viewport"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"width=device-width, initial-scale=1, shrink-to-fit=no"</a:t>
            </a:r>
            <a:r>
              <a:rPr lang="en-US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CSS --&gt;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"stylesheet"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"https://cdn.jsdelivr.net/</a:t>
            </a:r>
            <a:r>
              <a:rPr lang="en-US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/bootstrap@4.6.2/</a:t>
            </a:r>
            <a:r>
              <a:rPr lang="en-US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/bootstrap.min.css"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integrity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"sha384-xOolHFLEh07PJGoPkLv1IbcEPTNtaed2xpHsD9ESMhqIYd0nLMwNLD69Npy4HI+N"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"https://cdn.jsdelivr.net/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/jquery@3.5.1/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/jquery.slim.min.js"</a:t>
            </a:r>
            <a:endParaRPr lang="pt-BR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integrity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"sha384-DfXdz2htPH0lsSSs5nCTpuj/zy4C+OGpamoFVy38MVBnE+IbbVYUew+OrCXaRkfj"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4.6.2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"container"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Olá </a:t>
            </a:r>
            <a:r>
              <a:rPr lang="pt-B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Teste com estilos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endParaRPr lang="pt-BR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jQuery</a:t>
            </a:r>
            <a:r>
              <a:rPr lang="en-US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lang="en-US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900" b="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"color"</a:t>
            </a:r>
            <a:r>
              <a:rPr lang="en-US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b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"#f00"</a:t>
            </a:r>
            <a:r>
              <a:rPr lang="en-US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900" b="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$</a:t>
            </a:r>
            <a:r>
              <a:rPr lang="pt-BR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900" b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"h2"</a:t>
            </a:r>
            <a:r>
              <a:rPr lang="pt-BR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900" b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"color"</a:t>
            </a:r>
            <a:r>
              <a:rPr lang="pt-BR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900" b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pt-BR" sz="900" b="1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900" b="0" dirty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(obrigatório com o 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4) --&gt;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primeiro (na seção &lt;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&gt;), depois Popper.js, depois </a:t>
            </a:r>
            <a:r>
              <a:rPr lang="pt-BR" sz="9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pt-BR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JS --&gt;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"https://cdn.jsdelivr.net/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/popper.js@1.16.1/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/popper.min.js"</a:t>
            </a:r>
            <a:endParaRPr lang="pt-BR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integrity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"sha384-9/reFTGAW83EW2RDu2S0VKaIzap3H66lZH81PoYlFhbGU+6BZp6G7niu735Sk7lN"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"https://cdn.jsdelivr.net/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/bootstrap@4.6.2/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/bootstrap.min.js"</a:t>
            </a:r>
            <a:endParaRPr lang="pt-BR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integrity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"sha384-+sLIOodYLS7CIrQpBjl+C7nPvqq+FbNUBDunl/OZv93DB7Ln/533i8e/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mZXLi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/P+"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pt-BR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pt-B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9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9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150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E4679"/>
      </a:accent1>
      <a:accent2>
        <a:srgbClr val="46B65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25790</TotalTime>
  <Pages>28</Pages>
  <Words>9393</Words>
  <Application>Microsoft Office PowerPoint</Application>
  <PresentationFormat>Apresentação na tela (4:3)</PresentationFormat>
  <Paragraphs>1073</Paragraphs>
  <Slides>31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Cambria Math</vt:lpstr>
      <vt:lpstr>Consolas</vt:lpstr>
      <vt:lpstr>Courier New</vt:lpstr>
      <vt:lpstr>Gill Sans MT</vt:lpstr>
      <vt:lpstr>Wingdings</vt:lpstr>
      <vt:lpstr>Wingdings 2</vt:lpstr>
      <vt:lpstr>Dividendo</vt:lpstr>
      <vt:lpstr>Bootstrap</vt:lpstr>
      <vt:lpstr>Tópicos</vt:lpstr>
      <vt:lpstr>Introdução</vt:lpstr>
      <vt:lpstr>Introdução</vt:lpstr>
      <vt:lpstr>Introdução</vt:lpstr>
      <vt:lpstr>Download</vt:lpstr>
      <vt:lpstr>Download</vt:lpstr>
      <vt:lpstr>Configuração</vt:lpstr>
      <vt:lpstr>Configuração</vt:lpstr>
      <vt:lpstr>Configuração</vt:lpstr>
      <vt:lpstr>Contêineres</vt:lpstr>
      <vt:lpstr>Contêineres</vt:lpstr>
      <vt:lpstr>Contêineres</vt:lpstr>
      <vt:lpstr>Grades (Grids)</vt:lpstr>
      <vt:lpstr>Grades (Grids)</vt:lpstr>
      <vt:lpstr>Grades (Grids)</vt:lpstr>
      <vt:lpstr>Grades (Grids)</vt:lpstr>
      <vt:lpstr>Grades (Grids)</vt:lpstr>
      <vt:lpstr>Grades (Grids)</vt:lpstr>
      <vt:lpstr>Grades (Grids)</vt:lpstr>
      <vt:lpstr>Grades (Grids)</vt:lpstr>
      <vt:lpstr>Grades (Grids)</vt:lpstr>
      <vt:lpstr>Grades (Grids)</vt:lpstr>
      <vt:lpstr>Formulários</vt:lpstr>
      <vt:lpstr>Formulários</vt:lpstr>
      <vt:lpstr>Formulários</vt:lpstr>
      <vt:lpstr>Formulários</vt:lpstr>
      <vt:lpstr>Tabelas</vt:lpstr>
      <vt:lpstr>Tabelas</vt:lpstr>
      <vt:lpstr>Tabelas</vt:lpstr>
      <vt:lpstr>Tabelas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subject/>
  <dc:creator>CLI</dc:creator>
  <cp:keywords/>
  <dc:description/>
  <cp:lastModifiedBy>Herculano De Biasi</cp:lastModifiedBy>
  <cp:revision>850</cp:revision>
  <cp:lastPrinted>2020-05-17T19:29:28Z</cp:lastPrinted>
  <dcterms:created xsi:type="dcterms:W3CDTF">2002-08-27T12:04:17Z</dcterms:created>
  <dcterms:modified xsi:type="dcterms:W3CDTF">2022-10-22T02:30:11Z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