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7"/>
  </p:notesMasterIdLst>
  <p:handoutMasterIdLst>
    <p:handoutMasterId r:id="rId18"/>
  </p:handoutMasterIdLst>
  <p:sldIdLst>
    <p:sldId id="480" r:id="rId2"/>
    <p:sldId id="257" r:id="rId3"/>
    <p:sldId id="565" r:id="rId4"/>
    <p:sldId id="681" r:id="rId5"/>
    <p:sldId id="679" r:id="rId6"/>
    <p:sldId id="680" r:id="rId7"/>
    <p:sldId id="449" r:id="rId8"/>
    <p:sldId id="563" r:id="rId9"/>
    <p:sldId id="564" r:id="rId10"/>
    <p:sldId id="682" r:id="rId11"/>
    <p:sldId id="683" r:id="rId12"/>
    <p:sldId id="684" r:id="rId13"/>
    <p:sldId id="562" r:id="rId14"/>
    <p:sldId id="560" r:id="rId15"/>
    <p:sldId id="561" r:id="rId1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282C34"/>
    <a:srgbClr val="003B8C"/>
    <a:srgbClr val="00006E"/>
    <a:srgbClr val="467FC1"/>
    <a:srgbClr val="00005B"/>
    <a:srgbClr val="1E4679"/>
    <a:srgbClr val="00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94" autoAdjust="0"/>
  </p:normalViewPr>
  <p:slideViewPr>
    <p:cSldViewPr snapToGrid="0">
      <p:cViewPr varScale="1">
        <p:scale>
          <a:sx n="99" d="100"/>
          <a:sy n="99" d="100"/>
        </p:scale>
        <p:origin x="1842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#resultado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background-color: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lightyellow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box-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 de endereço&lt;/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"cep"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&gt;Consultar&lt;/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'#cep'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json;charset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=utf-8'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'#resultado'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'Não foi possível localizar endereço!'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`&lt;p&gt;Endereço: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logradouro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&lt;p&gt;Complemento: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complemento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&lt;p&gt;Bairro: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&lt;p&gt;Cidade: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localidade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'Erro: 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2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#resultado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background-color: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lightyellow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box-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 de endereço&lt;/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"cep"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&gt;Consultar&lt;/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'#cep'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json;charset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=utf-8'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'#resultado'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'Não foi possível localizar endereço!'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`&lt;p&gt;Endereço: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logradouro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&lt;p&gt;Complemento: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complemento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&lt;p&gt;Bairro: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&lt;p&gt;Cidade: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localidade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'Erro: 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'https://randomuser.me/api'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})  </a:t>
            </a:r>
            <a:r>
              <a:rPr lang="pt-BR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Cabeçalho</a:t>
            </a:r>
            <a:endParaRPr lang="pt-BR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                         </a:t>
            </a:r>
            <a:r>
              <a:rPr lang="pt-BR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Converte para JSON</a:t>
            </a:r>
            <a:endParaRPr lang="pt-BR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8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&gt;Promessas&lt;/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'https://randomuser.me/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api?results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=5'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sz="28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t-BR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lang="pt-BR" sz="28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('teste');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Oops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'Terminou!'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fetch(</a:t>
            </a:r>
            <a:r>
              <a:rPr lang="en-US" dirty="0">
                <a:solidFill>
                  <a:srgbClr val="BA2121"/>
                </a:solidFill>
                <a:effectLst/>
              </a:rPr>
              <a:t>'send-ajax-</a:t>
            </a:r>
            <a:r>
              <a:rPr lang="en-US" dirty="0" err="1">
                <a:solidFill>
                  <a:srgbClr val="BA2121"/>
                </a:solidFill>
                <a:effectLst/>
              </a:rPr>
              <a:t>data.php</a:t>
            </a:r>
            <a:r>
              <a:rPr lang="en-US" dirty="0">
                <a:solidFill>
                  <a:srgbClr val="BA2121"/>
                </a:solidFill>
                <a:effectLst/>
              </a:rPr>
              <a:t>'</a:t>
            </a:r>
            <a:r>
              <a:rPr lang="en-US" dirty="0"/>
              <a:t>) .then(data =&gt; console.log(data)) .</a:t>
            </a:r>
            <a:r>
              <a:rPr lang="en-US" b="1" dirty="0">
                <a:solidFill>
                  <a:srgbClr val="008000"/>
                </a:solidFill>
                <a:effectLst/>
              </a:rPr>
              <a:t>catch</a:t>
            </a:r>
            <a:r>
              <a:rPr lang="en-US" dirty="0"/>
              <a:t> (error =&gt; console.log(</a:t>
            </a:r>
            <a:r>
              <a:rPr lang="en-US" dirty="0">
                <a:solidFill>
                  <a:srgbClr val="BA2121"/>
                </a:solidFill>
                <a:effectLst/>
              </a:rPr>
              <a:t>'Error:'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+</a:t>
            </a:r>
            <a:r>
              <a:rPr lang="en-US" dirty="0"/>
              <a:t> error));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fetch(</a:t>
            </a:r>
            <a:r>
              <a:rPr lang="en-US" dirty="0">
                <a:solidFill>
                  <a:srgbClr val="BA2121"/>
                </a:solidFill>
                <a:effectLst/>
              </a:rPr>
              <a:t>'send-ajax-</a:t>
            </a:r>
            <a:r>
              <a:rPr lang="en-US" dirty="0" err="1">
                <a:solidFill>
                  <a:srgbClr val="BA2121"/>
                </a:solidFill>
                <a:effectLst/>
              </a:rPr>
              <a:t>data.php</a:t>
            </a:r>
            <a:r>
              <a:rPr lang="en-US" dirty="0">
                <a:solidFill>
                  <a:srgbClr val="BA2121"/>
                </a:solidFill>
                <a:effectLst/>
              </a:rPr>
              <a:t>'</a:t>
            </a:r>
            <a:r>
              <a:rPr lang="en-US" dirty="0"/>
              <a:t>) .then(data =&gt; console.log(data)) .</a:t>
            </a:r>
            <a:r>
              <a:rPr lang="en-US" b="1" dirty="0">
                <a:solidFill>
                  <a:srgbClr val="008000"/>
                </a:solidFill>
                <a:effectLst/>
              </a:rPr>
              <a:t>catch</a:t>
            </a:r>
            <a:r>
              <a:rPr lang="en-US" dirty="0"/>
              <a:t> (error =&gt; console.log(</a:t>
            </a:r>
            <a:r>
              <a:rPr lang="en-US" dirty="0">
                <a:solidFill>
                  <a:srgbClr val="BA2121"/>
                </a:solidFill>
                <a:effectLst/>
              </a:rPr>
              <a:t>'Error:'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+</a:t>
            </a:r>
            <a:r>
              <a:rPr lang="en-US" dirty="0"/>
              <a:t> error));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fetch(</a:t>
            </a:r>
            <a:r>
              <a:rPr lang="en-US" dirty="0">
                <a:solidFill>
                  <a:srgbClr val="BA2121"/>
                </a:solidFill>
                <a:effectLst/>
              </a:rPr>
              <a:t>'send-ajax-</a:t>
            </a:r>
            <a:r>
              <a:rPr lang="en-US" dirty="0" err="1">
                <a:solidFill>
                  <a:srgbClr val="BA2121"/>
                </a:solidFill>
                <a:effectLst/>
              </a:rPr>
              <a:t>data.php</a:t>
            </a:r>
            <a:r>
              <a:rPr lang="en-US" dirty="0">
                <a:solidFill>
                  <a:srgbClr val="BA2121"/>
                </a:solidFill>
                <a:effectLst/>
              </a:rPr>
              <a:t>'</a:t>
            </a:r>
            <a:r>
              <a:rPr lang="en-US" dirty="0"/>
              <a:t>) .then(data =&gt; console.log(data)) .</a:t>
            </a:r>
            <a:r>
              <a:rPr lang="en-US" b="1" dirty="0">
                <a:solidFill>
                  <a:srgbClr val="008000"/>
                </a:solidFill>
                <a:effectLst/>
              </a:rPr>
              <a:t>catch</a:t>
            </a:r>
            <a:r>
              <a:rPr lang="en-US" dirty="0"/>
              <a:t> (error =&gt; console.log(</a:t>
            </a:r>
            <a:r>
              <a:rPr lang="en-US" dirty="0">
                <a:solidFill>
                  <a:srgbClr val="BA2121"/>
                </a:solidFill>
                <a:effectLst/>
              </a:rPr>
              <a:t>'Error:'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+</a:t>
            </a:r>
            <a:r>
              <a:rPr lang="en-US" dirty="0"/>
              <a:t> error));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fetch(</a:t>
            </a:r>
            <a:r>
              <a:rPr lang="en-US" dirty="0">
                <a:solidFill>
                  <a:srgbClr val="BA2121"/>
                </a:solidFill>
                <a:effectLst/>
              </a:rPr>
              <a:t>'send-ajax-</a:t>
            </a:r>
            <a:r>
              <a:rPr lang="en-US" dirty="0" err="1">
                <a:solidFill>
                  <a:srgbClr val="BA2121"/>
                </a:solidFill>
                <a:effectLst/>
              </a:rPr>
              <a:t>data.php</a:t>
            </a:r>
            <a:r>
              <a:rPr lang="en-US" dirty="0">
                <a:solidFill>
                  <a:srgbClr val="BA2121"/>
                </a:solidFill>
                <a:effectLst/>
              </a:rPr>
              <a:t>'</a:t>
            </a:r>
            <a:r>
              <a:rPr lang="en-US" dirty="0"/>
              <a:t>) .then(data =&gt; console.log(data)) .</a:t>
            </a:r>
            <a:r>
              <a:rPr lang="en-US" b="1" dirty="0">
                <a:solidFill>
                  <a:srgbClr val="008000"/>
                </a:solidFill>
                <a:effectLst/>
              </a:rPr>
              <a:t>catch</a:t>
            </a:r>
            <a:r>
              <a:rPr lang="en-US" dirty="0"/>
              <a:t> (error =&gt; console.log(</a:t>
            </a:r>
            <a:r>
              <a:rPr lang="en-US" dirty="0">
                <a:solidFill>
                  <a:srgbClr val="BA2121"/>
                </a:solidFill>
                <a:effectLst/>
              </a:rPr>
              <a:t>'Error:'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+</a:t>
            </a:r>
            <a:r>
              <a:rPr lang="en-US" dirty="0"/>
              <a:t> error));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'89500115'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#resultado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background-color: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lightyellow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box-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 de endereço&lt;/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"cep"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&gt;Consultar&lt;/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'#cep'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json;charset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=utf-8'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'#resultado'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'Não foi possível localizar endereço!'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`&lt;p&gt;Endereço: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logradouro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&lt;p&gt;Complemento: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complemento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&lt;p&gt;Bairro: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&lt;p&gt;Cidade: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localidade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'Erro: 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API&lt;/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#resultado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background-color: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lightyellow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box-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 de endereço&lt;/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"cep"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&gt;Consultar&lt;/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consulta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'#cep'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json;charset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=utf-8'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opcoes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mostrarResultado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'#resultado'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'Não foi possível localizar endereço!'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`&lt;p&gt;Endereço: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logradouro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&lt;p&gt;Complemento: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complemento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&lt;p&gt;Bairro: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                               &lt;p&gt;Cidade: 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localidade</a:t>
            </a:r>
            <a:r>
              <a:rPr lang="pt-BR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'Erro: '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12/2/2022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12/2/2022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12/2/2022 11:38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12/2/2022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12/2/2022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Fetch_API/Using_Fet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eveloper.mozilla.org/pt-BR/docs/Web/HTTP/Basics_of_HTTP/MIME_types" TargetMode="External"/><Relationship Id="rId4" Type="http://schemas.openxmlformats.org/officeDocument/2006/relationships/hyperlink" Target="https://developer.mozilla.org/en-US/docs/Web/JavaScript/Reference/Global_Objects/Promi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eb_serv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viacep.com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pt-BR" sz="3200" cap="small" dirty="0"/>
              <a:t>Fetch</a:t>
            </a:r>
            <a:r>
              <a:rPr lang="pt-BR" altLang="pt-BR" sz="3200" cap="small" dirty="0"/>
              <a:t> API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Versão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pt-BR" i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DFFEAE9-6DE7-4655-420A-7BD340547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46" y="1505609"/>
            <a:ext cx="6197507" cy="52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Versão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pt-BR" i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CF2F7D1-CA63-E41A-3648-84C63746A5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6" b="-8815"/>
          <a:stretch/>
        </p:blipFill>
        <p:spPr>
          <a:xfrm>
            <a:off x="415637" y="1482291"/>
            <a:ext cx="8312727" cy="489925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49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Versão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pt-BR" i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57314FC-30B9-79B2-BCE8-E280238B1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7" y="1557806"/>
            <a:ext cx="7732568" cy="20868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8E1A070-78C5-55DC-CEEA-83FC1CF72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44" y="1923210"/>
            <a:ext cx="7732568" cy="22600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13C012-7659-92BA-1307-05307145D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16" y="2304181"/>
            <a:ext cx="7732568" cy="22600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327ADB-56F9-C100-EFB6-7AF6524ED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73" y="2672336"/>
            <a:ext cx="7732568" cy="37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Acessando uma API</a:t>
            </a:r>
            <a:br>
              <a:rPr lang="pt-BR" dirty="0"/>
            </a:br>
            <a:r>
              <a:rPr lang="pt-BR" dirty="0"/>
              <a:t>que gera dados de</a:t>
            </a:r>
            <a:br>
              <a:rPr lang="pt-BR" dirty="0"/>
            </a:br>
            <a:r>
              <a:rPr lang="pt-BR" dirty="0">
                <a:hlinkClick r:id="rId3"/>
              </a:rPr>
              <a:t>usuários aleatórios</a:t>
            </a:r>
            <a:endParaRPr lang="pt-BR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8C20CE-6DDA-C6B8-82B3-E073F075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694" y="1167067"/>
            <a:ext cx="547926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Mostrando a resposta com seu cabeçalho</a:t>
            </a:r>
            <a:endParaRPr lang="pt-BR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56D6CC3-7A42-1220-118B-ACDEFBC53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3" t="5064" r="4543" b="5064"/>
          <a:stretch/>
        </p:blipFill>
        <p:spPr>
          <a:xfrm>
            <a:off x="0" y="1466177"/>
            <a:ext cx="5397640" cy="49536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8C80FD-8842-B846-0694-780DE282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14" y="3411181"/>
            <a:ext cx="4950286" cy="34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Tratando os dados</a:t>
            </a:r>
            <a:endParaRPr lang="pt-BR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258F7D-021E-9873-6504-48672AA25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" t="4305" r="-30870" b="4305"/>
          <a:stretch/>
        </p:blipFill>
        <p:spPr>
          <a:xfrm>
            <a:off x="9526" y="1479435"/>
            <a:ext cx="8820149" cy="53880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5FAF5B-C864-D3BE-9CBB-A5A8E476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86" y="2611346"/>
            <a:ext cx="4154656" cy="24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0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534620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pt-BR" dirty="0"/>
              <a:t>API </a:t>
            </a:r>
            <a:r>
              <a:rPr lang="en-US" dirty="0"/>
              <a:t>Fetch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en-US" dirty="0"/>
              <a:t>Fetch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296108" cy="5162380"/>
          </a:xfrm>
        </p:spPr>
        <p:txBody>
          <a:bodyPr/>
          <a:lstStyle/>
          <a:p>
            <a:r>
              <a:rPr lang="pt-BR" dirty="0"/>
              <a:t>Em 2015 foi lançada a </a:t>
            </a:r>
            <a:r>
              <a:rPr lang="en-US" dirty="0">
                <a:hlinkClick r:id="rId3"/>
              </a:rPr>
              <a:t>Fetch</a:t>
            </a:r>
            <a:r>
              <a:rPr lang="pt-BR" dirty="0">
                <a:hlinkClick r:id="rId3"/>
              </a:rPr>
              <a:t> API</a:t>
            </a:r>
            <a:r>
              <a:rPr lang="pt-BR" dirty="0"/>
              <a:t>, que possui funcionalidades semelhante ao objeto XHR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pt-BR" dirty="0"/>
              <a:t>) mas de mais alto nível e baseado em </a:t>
            </a:r>
            <a:r>
              <a:rPr lang="pt-BR" dirty="0">
                <a:hlinkClick r:id="rId4"/>
              </a:rPr>
              <a:t>promessas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Por padrão o método utilizado é 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/>
              <a:t>, para requisições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t-BR" dirty="0"/>
              <a:t> é possível definir o formato de retorno da resposta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pt-BR" dirty="0"/>
              <a:t>), ou seja, o </a:t>
            </a:r>
            <a:r>
              <a:rPr lang="pt-BR" dirty="0">
                <a:hlinkClick r:id="rId5"/>
              </a:rPr>
              <a:t>tipo MIME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application/x-www-form-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</a:t>
            </a:r>
            <a:r>
              <a:rPr lang="en-US" dirty="0"/>
              <a:t> </a:t>
            </a:r>
            <a:r>
              <a:rPr lang="pt-BR" dirty="0"/>
              <a:t>: Formato padrão, corresponde ao formato utilizado no envio de dados através da URL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 : </a:t>
            </a:r>
            <a:r>
              <a:rPr lang="pt-BR" dirty="0"/>
              <a:t>Formato</a:t>
            </a:r>
            <a:r>
              <a:rPr lang="en-US" dirty="0"/>
              <a:t> JSON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multipart/form-data</a:t>
            </a:r>
            <a:r>
              <a:rPr lang="en-US" dirty="0"/>
              <a:t> :  </a:t>
            </a:r>
            <a:r>
              <a:rPr lang="pt-BR" dirty="0"/>
              <a:t>Documento com vários tipos de dados, muito utilizado para envio de formulários, incluindo arquivos e imagens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text/plain</a:t>
            </a:r>
            <a:r>
              <a:rPr lang="en-US" dirty="0"/>
              <a:t> :  </a:t>
            </a:r>
            <a:r>
              <a:rPr lang="pt-BR" dirty="0"/>
              <a:t>Texto puro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C659A2-8D01-F833-6B1A-A5699857D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67" y="1833608"/>
            <a:ext cx="7393868" cy="1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en-US" dirty="0"/>
              <a:t>Fetch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296108" cy="4707006"/>
          </a:xfrm>
        </p:spPr>
        <p:txBody>
          <a:bodyPr/>
          <a:lstStyle/>
          <a:p>
            <a:r>
              <a:rPr lang="pt-BR" dirty="0"/>
              <a:t>Exemplo típico de uso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objeto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, </a:t>
            </a:r>
            <a:r>
              <a:rPr lang="pt-BR" dirty="0"/>
              <a:t>por sua vez, não conterá o corpo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/>
              <a:t>) da resposta em formato JSON, mas sim uma representação de toda a resposta HTTP</a:t>
            </a:r>
          </a:p>
          <a:p>
            <a:pPr lvl="1"/>
            <a:r>
              <a:rPr lang="pt-BR" dirty="0"/>
              <a:t>Assim, para extrair o conteúdo do corpo JSON do objeto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pt-BR" dirty="0"/>
              <a:t>, deve-se usar </a:t>
            </a:r>
            <a:br>
              <a:rPr lang="pt-BR" dirty="0"/>
            </a:br>
            <a:r>
              <a:rPr lang="pt-BR" dirty="0"/>
              <a:t>o método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que retorna uma segunda promessa que resolve com o resultado </a:t>
            </a:r>
            <a:br>
              <a:rPr lang="pt-BR" dirty="0"/>
            </a:br>
            <a:r>
              <a:rPr lang="pt-BR" dirty="0"/>
              <a:t>da conversão do texto do corpo da resposta como JSON</a:t>
            </a:r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81D1200-4E98-E677-E7F0-FA2AD10C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25" y="1546331"/>
            <a:ext cx="4805548" cy="11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en-US" dirty="0"/>
              <a:t>Fetch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296108" cy="4707006"/>
          </a:xfrm>
        </p:spPr>
        <p:txBody>
          <a:bodyPr/>
          <a:lstStyle/>
          <a:p>
            <a:r>
              <a:rPr lang="pt-BR" dirty="0"/>
              <a:t>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pt-BR" dirty="0"/>
              <a:t> retornada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não será rejeitada caso o </a:t>
            </a:r>
            <a:r>
              <a:rPr lang="pt-BR" i="1" dirty="0"/>
              <a:t>status</a:t>
            </a:r>
            <a:r>
              <a:rPr lang="pt-BR" dirty="0"/>
              <a:t> HTTP indique um erro, mesmo no caso de um HTTP 404 ou 500</a:t>
            </a:r>
          </a:p>
          <a:p>
            <a:pPr lvl="1"/>
            <a:r>
              <a:rPr lang="pt-BR" dirty="0"/>
              <a:t>Em vez disso, ela irá resolver normalmente (com a propriedade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 definido como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dirty="0"/>
              <a:t> caso a resposta não esteja dentro da faixa 200 a 299), e só irá rejeitar se houver falha na rede ou se algo impedir a requisição de ser completada</a:t>
            </a:r>
          </a:p>
          <a:p>
            <a:pPr lvl="1"/>
            <a:r>
              <a:rPr lang="pt-BR" dirty="0"/>
              <a:t>Uma promessa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será rejeitada com um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pt-BR" dirty="0"/>
              <a:t> quando um erro de rede </a:t>
            </a:r>
            <a:br>
              <a:rPr lang="pt-BR" dirty="0"/>
            </a:br>
            <a:r>
              <a:rPr lang="pt-BR" dirty="0"/>
              <a:t>é encontrado, embora isso geralmente signifique problemas de permissão ou similar – </a:t>
            </a:r>
            <a:br>
              <a:rPr lang="pt-BR" dirty="0"/>
            </a:br>
            <a:r>
              <a:rPr lang="pt-BR" dirty="0"/>
              <a:t>um 404 não constitui um erro de rede, por exemplo</a:t>
            </a:r>
          </a:p>
          <a:p>
            <a:pPr lvl="1"/>
            <a:r>
              <a:rPr lang="pt-BR" dirty="0"/>
              <a:t>Uma verificação precisa de um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bem-sucedido incluiria a verificação de que a promessa foi resolvida e, em seguida, a verificação de que a propriedade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Response.ok</a:t>
            </a:r>
            <a:r>
              <a:rPr lang="en-US" dirty="0"/>
              <a:t> </a:t>
            </a:r>
            <a:r>
              <a:rPr lang="pt-BR" dirty="0"/>
              <a:t>tem o valor de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08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en-US" dirty="0"/>
              <a:t>Fetch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8296108" cy="4707006"/>
          </a:xfrm>
        </p:spPr>
        <p:txBody>
          <a:bodyPr/>
          <a:lstStyle/>
          <a:p>
            <a:r>
              <a:rPr lang="pt-BR" dirty="0"/>
              <a:t>Ao receber a resposta de uma requisição,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possui vários métodos para converter o conteúdo, por exemplo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Converte a resposta da requisição para o formato JSON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pt-BR" dirty="0"/>
              <a:t>:  Cria um clone da resposta da requisição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Cria uma nova resposta com uma URL diferente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pt-BR" dirty="0"/>
              <a:t> Converte o resultado da requisição como um objeto do tipo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Converte a resposta da requisição para um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Converte a resposta da requisição para o formato </a:t>
            </a:r>
            <a:r>
              <a:rPr lang="en-US" i="1" dirty="0"/>
              <a:t>blob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Converte a resposta da requisição para uma </a:t>
            </a:r>
            <a:r>
              <a:rPr lang="en-US" i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747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Consumindo a API (</a:t>
            </a:r>
            <a:r>
              <a:rPr lang="pt-BR" i="1" dirty="0">
                <a:hlinkClick r:id="rId3"/>
              </a:rPr>
              <a:t>webservice</a:t>
            </a:r>
            <a:r>
              <a:rPr lang="pt-BR" dirty="0"/>
              <a:t>) de consulta de CEPs da </a:t>
            </a:r>
            <a:r>
              <a:rPr lang="pt-BR" dirty="0" err="1">
                <a:hlinkClick r:id="rId4"/>
              </a:rPr>
              <a:t>ViaCEP</a:t>
            </a:r>
            <a:endParaRPr lang="pt-BR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A40FCE-1762-92AE-8B86-7016F63534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3266" b="-1447"/>
          <a:stretch/>
        </p:blipFill>
        <p:spPr>
          <a:xfrm>
            <a:off x="1304926" y="1601569"/>
            <a:ext cx="7400924" cy="47706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4544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FFEA93-7157-654E-BFCC-F66129FE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242" y="1180000"/>
            <a:ext cx="6848671" cy="55125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Versão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pt-BR" i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5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38024F7B-5F54-DD99-075D-C2A99D7E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450" y="3282402"/>
            <a:ext cx="4027686" cy="35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en-US" dirty="0"/>
              <a:t>Fetch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Versão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pt-BR" i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9BB6235-448D-2C7D-7875-7323DE1A62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t="-1835" r="-4386" b="-1835"/>
          <a:stretch/>
        </p:blipFill>
        <p:spPr>
          <a:xfrm>
            <a:off x="462014" y="1429352"/>
            <a:ext cx="8219974" cy="49618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17774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34200</TotalTime>
  <Pages>28</Pages>
  <Words>2898</Words>
  <Application>Microsoft Office PowerPoint</Application>
  <PresentationFormat>Apresentação na tela (4:3)</PresentationFormat>
  <Paragraphs>390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Courier New</vt:lpstr>
      <vt:lpstr>Gill Sans MT</vt:lpstr>
      <vt:lpstr>Wingdings 2</vt:lpstr>
      <vt:lpstr>Dividendo</vt:lpstr>
      <vt:lpstr>Fetch API</vt:lpstr>
      <vt:lpstr>Tópicos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  <vt:lpstr>API Fetch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assíncrono - promessas - async - await - Fetch API</dc:title>
  <dc:subject>JS moderno</dc:subject>
  <dc:creator>CLI</dc:creator>
  <cp:keywords>Promises;promessas;async;await;assíncrono</cp:keywords>
  <dc:description/>
  <cp:lastModifiedBy>Herculano De Biasi</cp:lastModifiedBy>
  <cp:revision>893</cp:revision>
  <cp:lastPrinted>2020-05-17T19:29:28Z</cp:lastPrinted>
  <dcterms:created xsi:type="dcterms:W3CDTF">2002-08-27T12:04:17Z</dcterms:created>
  <dcterms:modified xsi:type="dcterms:W3CDTF">2022-12-03T03:11:40Z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