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21"/>
  </p:notesMasterIdLst>
  <p:handoutMasterIdLst>
    <p:handoutMasterId r:id="rId22"/>
  </p:handoutMasterIdLst>
  <p:sldIdLst>
    <p:sldId id="480" r:id="rId2"/>
    <p:sldId id="257" r:id="rId3"/>
    <p:sldId id="559" r:id="rId4"/>
    <p:sldId id="666" r:id="rId5"/>
    <p:sldId id="669" r:id="rId6"/>
    <p:sldId id="668" r:id="rId7"/>
    <p:sldId id="665" r:id="rId8"/>
    <p:sldId id="667" r:id="rId9"/>
    <p:sldId id="566" r:id="rId10"/>
    <p:sldId id="662" r:id="rId11"/>
    <p:sldId id="670" r:id="rId12"/>
    <p:sldId id="671" r:id="rId13"/>
    <p:sldId id="672" r:id="rId14"/>
    <p:sldId id="673" r:id="rId15"/>
    <p:sldId id="676" r:id="rId16"/>
    <p:sldId id="674" r:id="rId17"/>
    <p:sldId id="675" r:id="rId18"/>
    <p:sldId id="677" r:id="rId19"/>
    <p:sldId id="678" r:id="rId20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282C34"/>
    <a:srgbClr val="003B8C"/>
    <a:srgbClr val="00006E"/>
    <a:srgbClr val="467FC1"/>
    <a:srgbClr val="00005B"/>
    <a:srgbClr val="1E4679"/>
    <a:srgbClr val="00FF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94" autoAdjust="0"/>
  </p:normalViewPr>
  <p:slideViewPr>
    <p:cSldViewPr snapToGrid="0">
      <p:cViewPr varScale="1">
        <p:scale>
          <a:sx n="99" d="100"/>
          <a:sy n="99" d="100"/>
        </p:scale>
        <p:origin x="1842" y="72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6E182020-F460-11CE-9BCD-00AA00608E01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181E3411-6DD3-468E-A785-EF58446F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3" y="9875097"/>
            <a:ext cx="6954347" cy="382770"/>
          </a:xfrm>
          <a:prstGeom prst="rect">
            <a:avLst/>
          </a:prstGeom>
          <a:noFill/>
          <a:ln>
            <a:noFill/>
          </a:ln>
        </p:spPr>
        <p:txBody>
          <a:bodyPr lIns="103177" tIns="54125" rIns="103177" bIns="54125">
            <a:spAutoFit/>
          </a:bodyPr>
          <a:lstStyle>
            <a:lvl1pPr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0642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Copyright © 2001, Cisco Systems, Inc. All rights reserved. Printed in USA.</a:t>
            </a:r>
            <a:br>
              <a:rPr lang="en-US" altLang="pt-BR" sz="900" b="1"/>
            </a:br>
            <a:r>
              <a:rPr lang="en-US" altLang="pt-BR" sz="900" b="1"/>
              <a:t>Presentation_ID.scr</a:t>
            </a: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879D3B1C-C948-4F96-9EBF-94DF29D6B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97" y="9891194"/>
            <a:ext cx="678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4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40655D62-67B0-450E-9D81-890C3C7C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00" y="9476228"/>
            <a:ext cx="455727" cy="236101"/>
          </a:xfrm>
          <a:prstGeom prst="rect">
            <a:avLst/>
          </a:prstGeom>
          <a:noFill/>
          <a:ln>
            <a:noFill/>
          </a:ln>
        </p:spPr>
        <p:txBody>
          <a:bodyPr wrap="none" lIns="99468" tIns="49734" rIns="99468" bIns="4973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pt-BR" altLang="pt-BR"/>
          </a:p>
        </p:txBody>
      </p:sp>
      <p:sp>
        <p:nvSpPr>
          <p:cNvPr id="36867" name="Rectangle 9">
            <a:extLst>
              <a:ext uri="{FF2B5EF4-FFF2-40B4-BE49-F238E27FC236}">
                <a16:creationId xmlns:a16="http://schemas.microsoft.com/office/drawing/2014/main" id="{31003596-6A93-4CCE-85B8-EF59E906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4" y="9672979"/>
            <a:ext cx="2655386" cy="523174"/>
          </a:xfrm>
          <a:prstGeom prst="rect">
            <a:avLst/>
          </a:prstGeom>
          <a:noFill/>
          <a:ln>
            <a:noFill/>
          </a:ln>
        </p:spPr>
        <p:txBody>
          <a:bodyPr lIns="101639" tIns="53317" rIns="101639" bIns="53317">
            <a:spAutoFit/>
          </a:bodyPr>
          <a:lstStyle>
            <a:lvl1pPr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5969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pt-BR" sz="900" b="1"/>
              <a:t>© 2001, Cisco Systems, Inc. All rights reserved.</a:t>
            </a:r>
          </a:p>
          <a:p>
            <a:pPr>
              <a:defRPr/>
            </a:pPr>
            <a:r>
              <a:rPr lang="en-US" altLang="pt-BR" sz="900" b="1"/>
              <a:t>&lt;Title of Course (ACRO) vX.X&gt;</a:t>
            </a:r>
          </a:p>
        </p:txBody>
      </p:sp>
      <p:sp>
        <p:nvSpPr>
          <p:cNvPr id="13316" name="Line 10">
            <a:extLst>
              <a:ext uri="{FF2B5EF4-FFF2-40B4-BE49-F238E27FC236}">
                <a16:creationId xmlns:a16="http://schemas.microsoft.com/office/drawing/2014/main" id="{B5C52BB9-48B8-4B76-9372-93714E962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51" y="9689078"/>
            <a:ext cx="674047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9468" tIns="49734" rIns="99468" bIns="49734" anchor="ctr"/>
          <a:lstStyle/>
          <a:p>
            <a:endParaRPr lang="pt-BR"/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E426A5B7-D2C2-4708-9E4F-669AC2CD1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08346" y="9554930"/>
            <a:ext cx="824256" cy="31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94" tIns="0" rIns="19994" bIns="0" numCol="1" anchor="b" anchorCtr="0" compatLnSpc="1">
            <a:prstTxWarp prst="textNoShape">
              <a:avLst/>
            </a:prstTxWarp>
          </a:bodyPr>
          <a:lstStyle>
            <a:lvl1pPr algn="r" defTabSz="958420">
              <a:lnSpc>
                <a:spcPct val="100000"/>
              </a:lnSpc>
              <a:defRPr sz="900" smtClean="0"/>
            </a:lvl1pPr>
          </a:lstStyle>
          <a:p>
            <a:pPr>
              <a:defRPr/>
            </a:pPr>
            <a:fld id="{64253345-D2CC-4727-8EFF-70480E59116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13318" name="Rectangle 12">
            <a:extLst>
              <a:ext uri="{FF2B5EF4-FFF2-40B4-BE49-F238E27FC236}">
                <a16:creationId xmlns:a16="http://schemas.microsoft.com/office/drawing/2014/main" id="{B781943B-D39E-4F22-8B2B-7383D58180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269875"/>
            <a:ext cx="5856288" cy="439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>
            <a:extLst>
              <a:ext uri="{FF2B5EF4-FFF2-40B4-BE49-F238E27FC236}">
                <a16:creationId xmlns:a16="http://schemas.microsoft.com/office/drawing/2014/main" id="{E481EB32-F860-432E-874E-BFC7A5B75C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660" y="4820393"/>
            <a:ext cx="6204127" cy="468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39" tIns="53317" rIns="101639" bIns="53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5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1">
            <a:extLst>
              <a:ext uri="{FF2B5EF4-FFF2-40B4-BE49-F238E27FC236}">
                <a16:creationId xmlns:a16="http://schemas.microsoft.com/office/drawing/2014/main" id="{C891D494-A195-4CF8-B33A-C682EA49F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8181" indent="-310839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43355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0698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38040" indent="-248671" defTabSz="958420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5382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32724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30066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27408" indent="-248671" defTabSz="95842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2B2EE9C-512D-4B2B-BF12-15852977E1FF}" type="slidenum">
              <a:rPr lang="en-US" altLang="pt-BR" sz="9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pt-BR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A01F9AB-B2CA-45DC-ADBE-65CB84043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7225" y="269875"/>
            <a:ext cx="5854700" cy="43926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99F2DBF-FED2-4624-BF93-7E3801910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306" y="4820393"/>
            <a:ext cx="6202482" cy="4682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3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5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?&gt;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&gt;O Senhor dos Anéis: A Sociedade do Anel&lt;/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resumo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&gt;O filme narra a procura do Senhor do Escuro Sauron pelo Um Anel. O anel que atualmente está em posse do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hobbit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Frodo Bolseiro (Elijah Wood). O destino da Terra-média está em risco, e ele depende apenas de Frodo e mais oito companheiros que formam a Sociedade do Anel que agora rumam para a Montanha da Perdição, na Terra de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Mordor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o único local onde o anel pode ser destruído.&lt;/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resumo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&gt;Ficção científica&lt;/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&gt;Épico&lt;/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&gt;Fantasia&lt;/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elenco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&gt;Elijah Wood&lt;/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&gt;Ian McKellen&lt;/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&gt;Liv Tyler&lt;/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&gt;Viggo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Mertensen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&gt;Cate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Blanchett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&gt;Orlando Bloom&lt;/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&gt;Christopher Lee&lt;/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&gt;Hugo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Weaving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elenco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dataLancamento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'Franca'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&gt;19 de dezembro de 2001&lt;/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dataLancamento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&gt;Vingadores: Guerra Infinita&lt;/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resumo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&gt;Homem de Ferro, Thor, Hulk e os Vingadores se unem para combater seu inimigo mais poderoso, o maligno Thanos. Em uma missão para coletar todas as seis pedras infinitas, Thanos planeja usá-las para infligir sua vontade maléfica sobre a realidade.&lt;/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resumo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&gt;Aventura&lt;/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&gt;Ação&lt;/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elenco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&gt;Robert Downey Jr&lt;/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&gt;Chris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Hemsworth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&gt;Mark Ruffalo&lt;/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&gt;Chris Evans&lt;/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&gt;Scarlett Johansson&lt;/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&gt;Benedict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Cumberbatch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&gt;Zoe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Saldaña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ator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elenco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dataLancamento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'Brasil'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&gt;26 de abril de 2018&lt;/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dataLancamento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filmes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0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51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2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2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38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5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Empresa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Fulano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Sobrenome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De Tal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Sobrenome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123.456.789-XX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Secretario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fulano@empresa.com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Telefone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DDD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11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DDD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3333-3333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Telefone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Endereco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Rua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Avenida Paulista, 6789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Rua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Bairro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Bela Vista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Bairro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11.111-123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CEP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Cidade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São Paulo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Cidade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Estado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 SP 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Estado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Endereco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Empresa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7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03B01C6-13C2-4563-93A4-7D428DD8D3FE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E0CA63-4303-4449-8C67-49CD7FC8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A2A6738-203F-4737-B67B-B8072D24BD27}" type="datetimeFigureOut">
              <a:rPr lang="en-US"/>
              <a:pPr>
                <a:defRPr/>
              </a:pPr>
              <a:t>12/3/2022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1ED573-C5AB-4A77-A258-B45CB854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4B6109-C051-4E67-B50C-35B59519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0E1C1F5-9A16-46F7-A904-E9178C30304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6AE4498-8AC4-4FF1-8499-5C693B5BDCE2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4B2E6A-47A9-4213-B996-6349D9C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4F4B72-7705-464D-85E7-7E7682F98A46}" type="datetimeFigureOut">
              <a:rPr lang="en-US"/>
              <a:pPr>
                <a:defRPr/>
              </a:pPr>
              <a:t>12/3/2022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B87724-45B1-4077-A2EC-10BA5BDD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C191BF-CD09-4A71-BBF6-61ADB1A4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4E5633-1B99-45BD-94CA-FACDC605D5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A66773D-636A-40B8-A1D9-96B5541FABCD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E35F55-966B-4FAC-B171-BA3C4A0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C8ACAD0-19C0-4203-9A09-4907D1A85A67}" type="datetimeFigureOut">
              <a:rPr lang="en-US"/>
              <a:pPr>
                <a:defRPr/>
              </a:pPr>
              <a:t>12/3/2022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04736-B517-46AF-9932-E6C67AAA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BA1526-6ACC-4D45-AC78-4AA1679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0F0DC1D-D212-48B8-B2DC-31BBD164CC9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12/3/2022 1:59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7504" y="1124744"/>
            <a:ext cx="8928992" cy="5256584"/>
          </a:xfrm>
        </p:spPr>
        <p:txBody>
          <a:bodyPr/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10" name="Title Placeholder 2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6480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1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E2A0365-97DD-4AF4-BE5D-AB917D35AA66}"/>
              </a:ext>
            </a:extLst>
          </p:cNvPr>
          <p:cNvSpPr>
            <a:spLocks noChangeAspect="1"/>
          </p:cNvSpPr>
          <p:nvPr/>
        </p:nvSpPr>
        <p:spPr>
          <a:xfrm>
            <a:off x="447675" y="362690"/>
            <a:ext cx="8239125" cy="6916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4707006"/>
          </a:xfrm>
        </p:spPr>
        <p:txBody>
          <a:bodyPr anchor="t" anchorCtr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ECF9E4-D625-4C5B-A8A6-68D3CE7C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F356-49DB-40E2-A707-A951EB02449E}" type="datetimeFigureOut">
              <a:rPr lang="en-US"/>
              <a:pPr>
                <a:defRPr/>
              </a:pPr>
              <a:t>12/3/2022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30135E-46D5-4BD2-B7DD-CEEC50EE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EF525B-79F1-4335-9755-1B12CC7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A5C1D0-3A99-44E9-9588-822A0FFCFA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5A4F097-D71E-4958-89B1-622595626E70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BA769F-7F12-419F-8DD4-B3229BC0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42856FC-929A-4AF6-94CE-A58480BA1C90}" type="datetimeFigureOut">
              <a:rPr lang="en-US"/>
              <a:pPr>
                <a:defRPr/>
              </a:pPr>
              <a:t>12/3/2022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33568E-9ECF-414A-B595-2DB52B5E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97ECF4-1F9F-42D6-95AA-C91EA98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C08B1A-EEE0-4082-8C2C-23E386FA3C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8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24ADE9-1556-4249-ACA5-5BAA659F2DC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2234A00-3D89-4256-86C3-A607C31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60C6B-F0FE-4AB2-8A1B-B66FC4A77E33}" type="datetimeFigureOut">
              <a:rPr lang="en-US"/>
              <a:pPr>
                <a:defRPr/>
              </a:pPr>
              <a:t>12/3/2022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9A6D8F-5530-4070-B893-EEEB139E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F77EADA-CAB8-4715-879E-C67F463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28DB3-05E8-4193-9F73-B547E857D8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A853F72-589A-4966-87C0-823D30C72865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DFC66AA-93D8-4F2F-AA52-BFDA95F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80E7D2-528C-4469-A620-DF2A2C20ACD9}" type="datetimeFigureOut">
              <a:rPr lang="en-US"/>
              <a:pPr>
                <a:defRPr/>
              </a:pPr>
              <a:t>12/3/2022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1583102-78E1-4BC5-A594-484ADA80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B61C2E52-619E-4959-AB89-88A845B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BD7FC-9586-4B85-997C-B80BD891F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2EEE1300-8809-41B2-AFB6-B6CAAB2D0040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E87B0E-AB3F-4F71-B14A-59A3A875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F1B8A6-6102-449C-AC2E-00FDC26CA360}" type="datetimeFigureOut">
              <a:rPr lang="en-US"/>
              <a:pPr>
                <a:defRPr/>
              </a:pPr>
              <a:t>12/3/2022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F3BD474-8EA5-4E69-9B07-B84E8FE3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14440E-1F26-4424-B78A-4DA0A521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9C7E7-80FD-4355-9B40-E2599C7689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9BF4A1-E2B5-4002-99BE-EE4EF9E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CCEC-9F7E-4EA0-AD11-FFF720BC1D89}" type="datetimeFigureOut">
              <a:rPr lang="en-US"/>
              <a:pPr>
                <a:defRPr/>
              </a:pPr>
              <a:t>12/3/2022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F9D728-6242-4B3D-A38D-7578D3D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A963DB-5E33-405A-B9BB-8CA3AB61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F9A6-5F7F-49B7-9F75-DF27134A68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8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1024664-6CFC-4E37-B493-F5E81B440043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1979B46-3C52-43B0-8EAE-EDAFE6D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468B12-4449-49F2-AF5C-98FCDF6C4B2C}" type="datetimeFigureOut">
              <a:rPr lang="en-US"/>
              <a:pPr>
                <a:defRPr/>
              </a:pPr>
              <a:t>12/3/2022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6A5C23-53D6-4492-817A-88A0A5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619F5E7-6A59-4C7D-93FD-7FAAB077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FE372F6-A8BB-4C46-AFB8-160A0AF3048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12BD57-11D8-4E1A-85B3-8522467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6645A-FA12-4969-B620-443F43CC3477}" type="datetimeFigureOut">
              <a:rPr lang="en-US"/>
              <a:pPr>
                <a:defRPr/>
              </a:pPr>
              <a:t>12/3/2022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6734D-0A28-465E-AF86-D9ED3CD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2E15F-E0FB-4F42-A09F-F9C6BE0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531-2A85-4292-8507-B4C4908B4C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D9B9454-7649-42F4-9EC8-C3F9A112F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29"/>
          <a:stretch/>
        </p:blipFill>
        <p:spPr>
          <a:xfrm>
            <a:off x="145279" y="1222131"/>
            <a:ext cx="9212366" cy="580731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9B98-C193-4969-A4EF-AD8D2A4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0002"/>
            <a:ext cx="8123238" cy="63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39E10AF-616C-4E0E-AB85-A81F7E6F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222132"/>
            <a:ext cx="7989888" cy="463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de texto Mestres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3210-2095-4A70-A2CB-91D2BC0B0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B1E8E67-C646-47A8-A566-04358AACC484}" type="datetimeFigureOut">
              <a:rPr lang="en-US"/>
              <a:pPr>
                <a:defRPr/>
              </a:pPr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6CBE-6452-4621-8637-5FADD2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defRPr sz="900" cap="all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ED8-EAF9-4D9A-B24D-F9804466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defRPr sz="900" dirty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9279D9-467C-407B-97D9-0E659B4DCB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CF5FB-478E-41B7-8355-50EBD2F61A37}"/>
              </a:ext>
            </a:extLst>
          </p:cNvPr>
          <p:cNvSpPr/>
          <p:nvPr/>
        </p:nvSpPr>
        <p:spPr>
          <a:xfrm>
            <a:off x="447675" y="159977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27E19-8318-45CB-9A4F-2B1BA4FB4C73}"/>
              </a:ext>
            </a:extLst>
          </p:cNvPr>
          <p:cNvSpPr/>
          <p:nvPr/>
        </p:nvSpPr>
        <p:spPr>
          <a:xfrm>
            <a:off x="5975350" y="159977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CEACB-DBEC-4731-865A-57865A71D09E}"/>
              </a:ext>
            </a:extLst>
          </p:cNvPr>
          <p:cNvSpPr/>
          <p:nvPr/>
        </p:nvSpPr>
        <p:spPr>
          <a:xfrm>
            <a:off x="3216275" y="159977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4A961A8-434A-41B5-A877-C5AF8E3B016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49160" y="5544674"/>
            <a:ext cx="2409912" cy="8412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0A94975-5E6D-4D91-848A-8043FF01A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599" b="96224" l="3516" r="89844">
                        <a14:foregroundMark x1="8691" y1="9375" x2="8691" y2="9375"/>
                        <a14:foregroundMark x1="10645" y1="8073" x2="10645" y2="8073"/>
                        <a14:foregroundMark x1="11816" y1="5599" x2="11816" y2="5599"/>
                        <a14:foregroundMark x1="12793" y1="7682" x2="12793" y2="7682"/>
                        <a14:foregroundMark x1="4980" y1="17448" x2="4980" y2="17448"/>
                        <a14:foregroundMark x1="14258" y1="16927" x2="14258" y2="16927"/>
                        <a14:foregroundMark x1="4492" y1="16927" x2="4492" y2="16927"/>
                        <a14:foregroundMark x1="22168" y1="93620" x2="22168" y2="93620"/>
                        <a14:foregroundMark x1="21680" y1="95703" x2="21680" y2="95703"/>
                        <a14:foregroundMark x1="17969" y1="96224" x2="17969" y2="96224"/>
                        <a14:foregroundMark x1="10352" y1="16667" x2="10352" y2="16667"/>
                        <a14:foregroundMark x1="12598" y1="15625" x2="12598" y2="15625"/>
                        <a14:foregroundMark x1="11621" y1="12240" x2="11621" y2="12240"/>
                        <a14:foregroundMark x1="10059" y1="10677" x2="10059" y2="10677"/>
                        <a14:foregroundMark x1="13867" y1="18229" x2="13867" y2="18229"/>
                        <a14:foregroundMark x1="6152" y1="15625" x2="6152" y2="15625"/>
                        <a14:foregroundMark x1="3711" y1="16016" x2="3711" y2="16016"/>
                        <a14:foregroundMark x1="11328" y1="16146" x2="11328" y2="16146"/>
                        <a14:foregroundMark x1="16797" y1="15495" x2="16797" y2="15495"/>
                        <a14:foregroundMark x1="16113" y1="15495" x2="16113" y2="15495"/>
                        <a14:foregroundMark x1="16504" y1="15365" x2="16504" y2="15365"/>
                        <a14:foregroundMark x1="16406" y1="15365" x2="16406" y2="15365"/>
                        <a14:foregroundMark x1="16309" y1="15365" x2="16309" y2="15365"/>
                        <a14:foregroundMark x1="16504" y1="15495" x2="16504" y2="15495"/>
                        <a14:foregroundMark x1="4395" y1="17969" x2="4395" y2="17969"/>
                        <a14:foregroundMark x1="4199" y1="18099" x2="4785" y2="17969"/>
                        <a14:foregroundMark x1="16895" y1="15365" x2="16016" y2="15234"/>
                        <a14:backgroundMark x1="9766" y1="7943" x2="9766" y2="7943"/>
                        <a14:backgroundMark x1="9961" y1="16797" x2="9961" y2="16797"/>
                        <a14:backgroundMark x1="3516" y1="20443" x2="3516" y2="20443"/>
                        <a14:backgroundMark x1="4590" y1="20443" x2="4590" y2="20443"/>
                        <a14:backgroundMark x1="5664" y1="20443" x2="5664" y2="20443"/>
                        <a14:backgroundMark x1="7422" y1="20443" x2="7422" y2="20443"/>
                        <a14:backgroundMark x1="6738" y1="20313" x2="6738" y2="20313"/>
                        <a14:backgroundMark x1="8984" y1="20703" x2="8984" y2="20703"/>
                        <a14:backgroundMark x1="10254" y1="20573" x2="10254" y2="20573"/>
                        <a14:backgroundMark x1="9961" y1="20182" x2="9961" y2="20182"/>
                        <a14:backgroundMark x1="9766" y1="20182" x2="9570" y2="20313"/>
                        <a14:backgroundMark x1="9375" y1="20443" x2="9375" y2="20443"/>
                        <a14:backgroundMark x1="9082" y1="20313" x2="14258" y2="20833"/>
                        <a14:backgroundMark x1="14258" y1="20833" x2="8496" y2="20443"/>
                        <a14:backgroundMark x1="8496" y1="20443" x2="14063" y2="20833"/>
                        <a14:backgroundMark x1="14063" y1="20833" x2="7422" y2="21224"/>
                        <a14:backgroundMark x1="4004" y1="20573" x2="8984" y2="20703"/>
                        <a14:backgroundMark x1="2441" y1="20313" x2="4980" y2="20443"/>
                        <a14:backgroundMark x1="2832" y1="20052" x2="5273" y2="20182"/>
                        <a14:backgroundMark x1="14648" y1="21094" x2="17480" y2="20964"/>
                        <a14:backgroundMark x1="14941" y1="20313" x2="17480" y2="20573"/>
                        <a14:backgroundMark x1="12793" y1="15885" x2="12793" y2="15885"/>
                        <a14:backgroundMark x1="12695" y1="15885" x2="12695" y2="15885"/>
                        <a14:backgroundMark x1="10938" y1="9375" x2="10938" y2="9375"/>
                        <a14:backgroundMark x1="4199" y1="17578" x2="4199" y2="17578"/>
                        <a14:backgroundMark x1="4492" y1="16797" x2="4492" y2="16797"/>
                        <a14:backgroundMark x1="16016" y1="15104" x2="16016" y2="15104"/>
                        <a14:backgroundMark x1="16699" y1="15755" x2="16699" y2="15755"/>
                        <a14:backgroundMark x1="16895" y1="15755" x2="16895" y2="15755"/>
                        <a14:backgroundMark x1="16406" y1="15755" x2="16406" y2="15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0552" b="78303"/>
          <a:stretch/>
        </p:blipFill>
        <p:spPr>
          <a:xfrm>
            <a:off x="372602" y="5880774"/>
            <a:ext cx="697130" cy="5457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36" r:id="rId7"/>
    <p:sldLayoutId id="2147483845" r:id="rId8"/>
    <p:sldLayoutId id="2147483837" r:id="rId9"/>
    <p:sldLayoutId id="2147483846" r:id="rId10"/>
    <p:sldLayoutId id="2147483847" r:id="rId11"/>
    <p:sldLayoutId id="214748384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SOAP" TargetMode="External"/><Relationship Id="rId3" Type="http://schemas.openxmlformats.org/officeDocument/2006/relationships/hyperlink" Target="https://pt.wikipedia.org/wiki/XML" TargetMode="External"/><Relationship Id="rId7" Type="http://schemas.openxmlformats.org/officeDocument/2006/relationships/hyperlink" Target="http://www.nfe.fazenda.gov.br/portal/listaConteudo.aspx?tipoConteudo=BMPFMBoln3w=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BM_Generalized_Markup_Language" TargetMode="External"/><Relationship Id="rId5" Type="http://schemas.openxmlformats.org/officeDocument/2006/relationships/hyperlink" Target="https://pt.wikipedia.org/wiki/SGML" TargetMode="External"/><Relationship Id="rId4" Type="http://schemas.openxmlformats.org/officeDocument/2006/relationships/hyperlink" Target="https://pt.wikipedia.org/wiki/Dados_semiestruturados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Defini%C3%A7%C3%A3o_de_Tipo_de_Documento" TargetMode="External"/><Relationship Id="rId3" Type="http://schemas.openxmlformats.org/officeDocument/2006/relationships/hyperlink" Target="https://pt.wikipedia.org/wiki/XSLT" TargetMode="External"/><Relationship Id="rId7" Type="http://schemas.openxmlformats.org/officeDocument/2006/relationships/hyperlink" Target="https://en.wikipedia.org/wiki/Simple_API_for_X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An%C3%A1lise_sint%C3%A1tica_(computa%C3%A7%C3%A3o)" TargetMode="External"/><Relationship Id="rId5" Type="http://schemas.openxmlformats.org/officeDocument/2006/relationships/hyperlink" Target="https://pt.wikipedia.org/wiki/XQuery" TargetMode="External"/><Relationship Id="rId10" Type="http://schemas.openxmlformats.org/officeDocument/2006/relationships/hyperlink" Target="https://pt.wikipedia.org/wiki/XSD" TargetMode="External"/><Relationship Id="rId4" Type="http://schemas.openxmlformats.org/officeDocument/2006/relationships/hyperlink" Target="https://pt.wikipedia.org/wiki/XPath" TargetMode="External"/><Relationship Id="rId9" Type="http://schemas.openxmlformats.org/officeDocument/2006/relationships/hyperlink" Target="https://pt.wikipedia.org/wiki/XML_Sche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7W0UuRd4fc?list=PLVc5bWuiFQ8GgKm5m0cZE6E02amJho94o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www.youtube.com/@codigofontet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BBD2AD-67BE-4140-A840-4CC69B0998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6476" y="877888"/>
            <a:ext cx="7989888" cy="15049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altLang="pt-BR" sz="3200" cap="small" dirty="0"/>
              <a:t>XML</a:t>
            </a:r>
            <a:endParaRPr lang="en-US" altLang="pt-BR" sz="3200" i="1" cap="sm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3A0A7A9-D8B5-4C27-9DA2-FBDB321483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8337" y="3744913"/>
            <a:ext cx="7373255" cy="1673225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FAPESC – DESENVOLVEDORES PARA TECNOLOGIA DA INFORMAÇÃO</a:t>
            </a:r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endParaRPr lang="en-US" altLang="pt-BR" sz="1800" cap="none" dirty="0"/>
          </a:p>
          <a:p>
            <a:pPr>
              <a:lnSpc>
                <a:spcPct val="70000"/>
              </a:lnSpc>
            </a:pPr>
            <a:r>
              <a:rPr lang="en-US" altLang="pt-BR" sz="1800" cap="small" dirty="0">
                <a:solidFill>
                  <a:schemeClr val="bg1"/>
                </a:solidFill>
              </a:rPr>
              <a:t>Herculano De Biasi</a:t>
            </a:r>
          </a:p>
          <a:p>
            <a:pPr>
              <a:lnSpc>
                <a:spcPct val="70000"/>
              </a:lnSpc>
            </a:pPr>
            <a:r>
              <a:rPr lang="en-US" altLang="pt-BR" sz="1800" cap="none" dirty="0">
                <a:solidFill>
                  <a:schemeClr val="bg1"/>
                </a:solidFill>
              </a:rPr>
              <a:t>herculano.debiasi@unoesc.edu.br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C3260D-278B-408B-9380-9A144FD1B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576" t="-1737" r="-4576" b="-5232"/>
          <a:stretch/>
        </p:blipFill>
        <p:spPr>
          <a:xfrm>
            <a:off x="447676" y="1520791"/>
            <a:ext cx="8248650" cy="486075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032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C3260D-278B-408B-9380-9A144FD1B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576" t="-1737" r="-4576" b="-5232"/>
          <a:stretch/>
        </p:blipFill>
        <p:spPr>
          <a:xfrm>
            <a:off x="447676" y="1520791"/>
            <a:ext cx="8248650" cy="486075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2518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/>
              <a:t>Arquivo XML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43E84D-9ACD-C2A5-96BD-E6F48F978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2" t="3368" r="5002" b="3368"/>
          <a:stretch/>
        </p:blipFill>
        <p:spPr>
          <a:xfrm>
            <a:off x="4217062" y="-28876"/>
            <a:ext cx="4936561" cy="69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1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2B7DAE-565B-2297-AD8C-C4F49025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1" y="1522188"/>
            <a:ext cx="8878788" cy="53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2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F698853D-F028-DCBA-0EFD-AA29AE63C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88" y="1576553"/>
            <a:ext cx="6410424" cy="47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4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EF8FC04-2DF6-7D5C-15FE-8B72E29F2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9" y="1518483"/>
            <a:ext cx="8162224" cy="48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E231D8E6-2634-E0DD-C1CB-F59C86316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617222"/>
            <a:ext cx="8312727" cy="26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9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A649573E-134C-5279-D645-14331B6ED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577366"/>
            <a:ext cx="8312727" cy="370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A6D152A-A3EF-9C38-1293-23C8E6ECE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43" y="1580020"/>
            <a:ext cx="7432112" cy="27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9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8BA18B7-E5D2-5134-ACB0-F7B1D4A14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7" y="1501541"/>
            <a:ext cx="7042987" cy="535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0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151793"/>
            <a:ext cx="7989752" cy="5346206"/>
          </a:xfrm>
        </p:spPr>
        <p:txBody>
          <a:bodyPr>
            <a:normAutofit/>
          </a:bodyPr>
          <a:lstStyle/>
          <a:p>
            <a:pPr>
              <a:spcBef>
                <a:spcPts val="432"/>
              </a:spcBef>
            </a:pPr>
            <a:r>
              <a:rPr lang="en-US" dirty="0"/>
              <a:t>XML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6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>
                <a:hlinkClick r:id="rId3"/>
              </a:rPr>
              <a:t>XML</a:t>
            </a:r>
            <a:r>
              <a:rPr lang="pt-BR" dirty="0"/>
              <a:t> (</a:t>
            </a:r>
            <a:r>
              <a:rPr lang="en-US" i="1" dirty="0" err="1"/>
              <a:t>eXtensible</a:t>
            </a:r>
            <a:r>
              <a:rPr lang="en-US" i="1" dirty="0"/>
              <a:t> Markup Language – </a:t>
            </a:r>
            <a:r>
              <a:rPr lang="pt-BR" dirty="0"/>
              <a:t>Linguagem de Marcação Extensível): Formato de dados </a:t>
            </a:r>
            <a:r>
              <a:rPr lang="pt-BR" dirty="0">
                <a:hlinkClick r:id="rId4"/>
              </a:rPr>
              <a:t>semiestruturado</a:t>
            </a:r>
            <a:r>
              <a:rPr lang="pt-BR" dirty="0"/>
              <a:t> muito utilizado para troca de dados entre diferentes sistemas</a:t>
            </a:r>
          </a:p>
          <a:p>
            <a:pPr lvl="1"/>
            <a:r>
              <a:rPr lang="pt-BR" dirty="0"/>
              <a:t>Surgida em 1986 como um subconjunto da </a:t>
            </a:r>
            <a:r>
              <a:rPr lang="pt-BR" dirty="0">
                <a:hlinkClick r:id="rId5"/>
              </a:rPr>
              <a:t>SGML</a:t>
            </a:r>
            <a:r>
              <a:rPr lang="pt-BR" dirty="0"/>
              <a:t> (</a:t>
            </a:r>
            <a:r>
              <a:rPr lang="en-US" i="1" dirty="0"/>
              <a:t>Standard Generalized Markup Language – </a:t>
            </a:r>
            <a:r>
              <a:rPr lang="pt-BR" i="1" dirty="0"/>
              <a:t> </a:t>
            </a:r>
            <a:r>
              <a:rPr lang="pt-BR" dirty="0"/>
              <a:t>Linguagem de Marcação Generalizada Padrão),de 1986, que por sua vez nasceu da </a:t>
            </a:r>
            <a:r>
              <a:rPr lang="pt-BR" dirty="0">
                <a:hlinkClick r:id="rId6"/>
              </a:rPr>
              <a:t>GML</a:t>
            </a:r>
            <a:r>
              <a:rPr lang="pt-BR" dirty="0"/>
              <a:t> (</a:t>
            </a:r>
            <a:r>
              <a:rPr lang="en-US" i="1" dirty="0"/>
              <a:t>Generalized Markup Language</a:t>
            </a:r>
            <a:r>
              <a:rPr lang="pt-BR" dirty="0"/>
              <a:t>), criada pela IBM da década de 1960</a:t>
            </a:r>
          </a:p>
          <a:p>
            <a:pPr lvl="1"/>
            <a:r>
              <a:rPr lang="pt-BR" dirty="0"/>
              <a:t>Muito utilizado por sistemas governamentais do Brasil como a </a:t>
            </a:r>
            <a:r>
              <a:rPr lang="pt-BR" dirty="0">
                <a:hlinkClick r:id="rId7"/>
              </a:rPr>
              <a:t>nota fiscal eletrônica</a:t>
            </a:r>
            <a:endParaRPr lang="pt-BR" dirty="0"/>
          </a:p>
          <a:p>
            <a:pPr lvl="1"/>
            <a:r>
              <a:rPr lang="pt-BR" dirty="0"/>
              <a:t>Base do padrão </a:t>
            </a:r>
            <a:r>
              <a:rPr lang="pt-BR" dirty="0">
                <a:hlinkClick r:id="rId8"/>
              </a:rPr>
              <a:t>SOAP</a:t>
            </a:r>
            <a:r>
              <a:rPr lang="pt-BR" dirty="0"/>
              <a:t> (</a:t>
            </a:r>
            <a:r>
              <a:rPr lang="en-US" i="1" dirty="0"/>
              <a:t>Simple Object Access Protocol</a:t>
            </a:r>
            <a:r>
              <a:rPr lang="pt-BR" i="1" dirty="0"/>
              <a:t> </a:t>
            </a:r>
            <a:r>
              <a:rPr lang="pt-BR" dirty="0"/>
              <a:t>– Protocolo Simples de Acesso a Objetos)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070AEE-87C7-8614-064F-4C3EE6FAB0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345" y="3421780"/>
            <a:ext cx="8737312" cy="34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2"/>
            <a:ext cx="8123239" cy="5210507"/>
          </a:xfrm>
        </p:spPr>
        <p:txBody>
          <a:bodyPr/>
          <a:lstStyle/>
          <a:p>
            <a:r>
              <a:rPr lang="pt-BR" dirty="0"/>
              <a:t>O HTML trabalha com </a:t>
            </a:r>
            <a:r>
              <a:rPr lang="en-US" i="1" dirty="0"/>
              <a:t>tags</a:t>
            </a:r>
            <a:r>
              <a:rPr lang="pt-BR" i="1" dirty="0"/>
              <a:t> </a:t>
            </a:r>
            <a:r>
              <a:rPr lang="pt-BR" dirty="0"/>
              <a:t>predefinidas, enquanto as </a:t>
            </a:r>
            <a:r>
              <a:rPr lang="en-US" i="1" dirty="0"/>
              <a:t>tags</a:t>
            </a:r>
            <a:r>
              <a:rPr lang="pt-BR" i="1" dirty="0"/>
              <a:t> </a:t>
            </a:r>
            <a:r>
              <a:rPr lang="pt-BR" dirty="0"/>
              <a:t>no XML são definidas livremente pelo usuário de acordo com a necessidade dos dados que serão armazenados nele e estruturadas de forma hierárquica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Frame1" r:id="rId1" imgW="8715240" imgH="4743360"/>
        </mc:Choice>
        <mc:Fallback>
          <p:control name="Frame1" r:id="rId1" imgW="8715240" imgH="4743360">
            <p:pic>
              <p:nvPicPr>
                <p:cNvPr id="4" name="Frame1">
                  <a:extLst>
                    <a:ext uri="{FF2B5EF4-FFF2-40B4-BE49-F238E27FC236}">
                      <a16:creationId xmlns:a16="http://schemas.microsoft.com/office/drawing/2014/main" id="{0EBB7A1C-621A-3625-89AD-C94EF4011FE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5516" y="2059806"/>
                  <a:ext cx="8712968" cy="474044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450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2"/>
            <a:ext cx="8123239" cy="5210507"/>
          </a:xfrm>
        </p:spPr>
        <p:txBody>
          <a:bodyPr/>
          <a:lstStyle/>
          <a:p>
            <a:r>
              <a:rPr lang="pt-BR" dirty="0"/>
              <a:t>Tecnologias relacionadas</a:t>
            </a:r>
          </a:p>
          <a:p>
            <a:pPr lvl="1"/>
            <a:r>
              <a:rPr lang="pt-BR" dirty="0"/>
              <a:t>Manipulação do conteúdo através da linguagem </a:t>
            </a:r>
            <a:r>
              <a:rPr lang="pt-BR" dirty="0">
                <a:hlinkClick r:id="rId3"/>
              </a:rPr>
              <a:t>XSLT</a:t>
            </a:r>
            <a:r>
              <a:rPr lang="pt-BR" dirty="0"/>
              <a:t> (</a:t>
            </a:r>
            <a:r>
              <a:rPr lang="en-US" i="1" dirty="0" err="1"/>
              <a:t>eXtensible</a:t>
            </a:r>
            <a:r>
              <a:rPr lang="en-US" i="1" dirty="0"/>
              <a:t> Stylesheet Language for Transformation</a:t>
            </a:r>
            <a:r>
              <a:rPr lang="pt-BR" dirty="0"/>
              <a:t> – Linguagem de Folhas de estilo Extensível para Transformações), que consegue transformar documentos XML em outros documentos ou objetos</a:t>
            </a:r>
          </a:p>
          <a:p>
            <a:pPr lvl="1"/>
            <a:r>
              <a:rPr lang="pt-BR" dirty="0"/>
              <a:t>Possibilidade de consultas aos elementos através de linguagens de consulta como </a:t>
            </a:r>
            <a:r>
              <a:rPr lang="en-US" dirty="0">
                <a:hlinkClick r:id="rId4"/>
              </a:rPr>
              <a:t>XPath</a:t>
            </a:r>
            <a:r>
              <a:rPr lang="pt-BR" dirty="0"/>
              <a:t> e </a:t>
            </a:r>
            <a:r>
              <a:rPr lang="en-US" dirty="0">
                <a:hlinkClick r:id="rId5"/>
              </a:rPr>
              <a:t>XQuery</a:t>
            </a:r>
            <a:endParaRPr lang="en-US" dirty="0"/>
          </a:p>
          <a:p>
            <a:pPr lvl="1"/>
            <a:r>
              <a:rPr lang="pt-BR" i="1" dirty="0">
                <a:hlinkClick r:id="rId6"/>
              </a:rPr>
              <a:t>Parsers</a:t>
            </a:r>
            <a:r>
              <a:rPr lang="pt-BR" i="1" dirty="0"/>
              <a:t> </a:t>
            </a:r>
            <a:r>
              <a:rPr lang="pt-BR" dirty="0"/>
              <a:t>(analisadores sintáticos) como DOM (mais apropriado para arquivos pequenos, pois carrega todo o documento na memória) e </a:t>
            </a:r>
            <a:r>
              <a:rPr lang="pt-BR" dirty="0">
                <a:hlinkClick r:id="rId7"/>
              </a:rPr>
              <a:t>SAX</a:t>
            </a:r>
            <a:r>
              <a:rPr lang="pt-BR" dirty="0"/>
              <a:t> (</a:t>
            </a:r>
            <a:r>
              <a:rPr lang="en-US" i="1" dirty="0"/>
              <a:t>Simple</a:t>
            </a:r>
            <a:r>
              <a:rPr lang="pt-BR" dirty="0"/>
              <a:t> </a:t>
            </a:r>
            <a:r>
              <a:rPr lang="en-US" dirty="0"/>
              <a:t>API </a:t>
            </a:r>
            <a:r>
              <a:rPr lang="en-US" i="1" dirty="0"/>
              <a:t>for</a:t>
            </a:r>
            <a:r>
              <a:rPr lang="en-US" dirty="0"/>
              <a:t> XML</a:t>
            </a:r>
            <a:r>
              <a:rPr lang="pt-BR" dirty="0"/>
              <a:t>), normalmente usado com arquivos grandes pois trabalha com eventos</a:t>
            </a:r>
          </a:p>
          <a:p>
            <a:pPr lvl="1"/>
            <a:r>
              <a:rPr lang="pt-BR" dirty="0"/>
              <a:t>Um documento XML é válido quando ele está de acordo com um </a:t>
            </a:r>
            <a:r>
              <a:rPr lang="pt-BR" dirty="0">
                <a:hlinkClick r:id="rId8"/>
              </a:rPr>
              <a:t>DTD</a:t>
            </a:r>
            <a:r>
              <a:rPr lang="pt-BR" dirty="0"/>
              <a:t> (</a:t>
            </a:r>
            <a:r>
              <a:rPr lang="en-US" i="1" dirty="0"/>
              <a:t>Document Type Definition </a:t>
            </a:r>
            <a:r>
              <a:rPr lang="pt-BR" i="1" dirty="0"/>
              <a:t>– </a:t>
            </a:r>
            <a:r>
              <a:rPr lang="pt-BR" dirty="0"/>
              <a:t>Definição de Tipo de Documento) ou esquemas com os padrões XSD (</a:t>
            </a:r>
            <a:r>
              <a:rPr lang="pt-BR" dirty="0">
                <a:hlinkClick r:id="rId9"/>
              </a:rPr>
              <a:t>XML </a:t>
            </a:r>
            <a:r>
              <a:rPr lang="en-US" i="1" dirty="0">
                <a:hlinkClick r:id="rId9"/>
              </a:rPr>
              <a:t>Schema</a:t>
            </a:r>
            <a:r>
              <a:rPr lang="pt-BR" dirty="0"/>
              <a:t>) ou </a:t>
            </a:r>
            <a:r>
              <a:rPr lang="pt-BR" dirty="0">
                <a:hlinkClick r:id="rId10"/>
              </a:rPr>
              <a:t>XML </a:t>
            </a:r>
            <a:r>
              <a:rPr lang="en-US" i="1" dirty="0">
                <a:hlinkClick r:id="rId10"/>
              </a:rPr>
              <a:t>Schema Definition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74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123239" cy="4707006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F5C62-6D28-EC46-DF6D-71139C7D2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2" t="6172" r="5762" b="6172"/>
          <a:stretch/>
        </p:blipFill>
        <p:spPr>
          <a:xfrm>
            <a:off x="13180" y="1540041"/>
            <a:ext cx="5197641" cy="5281103"/>
          </a:xfrm>
          <a:prstGeom prst="rect">
            <a:avLst/>
          </a:prstGeom>
        </p:spPr>
      </p:pic>
      <p:pic>
        <p:nvPicPr>
          <p:cNvPr id="5" name="Imagem 4" descr="Interface gráfica do usuário, Linha do tempo&#10;&#10;Descrição gerada automaticamente">
            <a:extLst>
              <a:ext uri="{FF2B5EF4-FFF2-40B4-BE49-F238E27FC236}">
                <a16:creationId xmlns:a16="http://schemas.microsoft.com/office/drawing/2014/main" id="{936F58B2-92F9-8A44-ED0E-94EAC79F7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12" y="1134692"/>
            <a:ext cx="4265744" cy="23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8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pPr marL="301752" indent="-301752" algn="l" rtl="0" fontAlgn="base">
              <a:spcBef>
                <a:spcPts val="432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¢"/>
            </a:pPr>
            <a:r>
              <a:rPr lang="pt-BR" sz="1800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  <a:hlinkClick r:id="rId4"/>
              </a:rPr>
              <a:t>Código Fonte TV</a:t>
            </a:r>
            <a:r>
              <a:rPr lang="pt-BR" sz="1800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: </a:t>
            </a:r>
            <a:r>
              <a:rPr lang="en-US" sz="1800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XML</a:t>
            </a:r>
            <a:endParaRPr lang="pt-BR" sz="1800" dirty="0">
              <a:effectLst/>
            </a:endParaRPr>
          </a:p>
        </p:txBody>
      </p:sp>
      <p:pic>
        <p:nvPicPr>
          <p:cNvPr id="4" name="Mídia Online 3" title="XML // Dicionário do Programador">
            <a:hlinkClick r:id="" action="ppaction://media"/>
            <a:extLst>
              <a:ext uri="{FF2B5EF4-FFF2-40B4-BE49-F238E27FC236}">
                <a16:creationId xmlns:a16="http://schemas.microsoft.com/office/drawing/2014/main" id="{8255A43A-C598-F88D-1EC1-F46D5CD54D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52000" y="1494000"/>
            <a:ext cx="8640000" cy="48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3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pPr marL="301752" indent="-301752" algn="l" rtl="0" fontAlgn="base">
              <a:spcBef>
                <a:spcPts val="432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¢"/>
            </a:pPr>
            <a:r>
              <a:rPr lang="pt-BR" sz="1800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Extensão para trabalhar com XML no </a:t>
            </a:r>
            <a:r>
              <a:rPr lang="en-US" sz="1800" kern="1200" dirty="0">
                <a:solidFill>
                  <a:srgbClr val="5E5E5E"/>
                </a:solidFill>
                <a:effectLst/>
                <a:latin typeface="Gill Sans MT" panose="020B0502020104020203" pitchFamily="34" charset="0"/>
                <a:ea typeface="+mn-ea"/>
                <a:cs typeface="+mn-cs"/>
              </a:rPr>
              <a:t>VS Code</a:t>
            </a:r>
            <a:endParaRPr lang="en-US" sz="1800" dirty="0"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635F83-8070-F5C6-6D33-9DD63EBE3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6381"/>
          <a:stretch/>
        </p:blipFill>
        <p:spPr>
          <a:xfrm>
            <a:off x="415637" y="1620403"/>
            <a:ext cx="8312727" cy="479002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5860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1" y="1151793"/>
            <a:ext cx="8562809" cy="4707006"/>
          </a:xfrm>
        </p:spPr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Utilização de AJAX com </a:t>
            </a:r>
            <a:r>
              <a:rPr lang="en-US" dirty="0"/>
              <a:t>jQuery</a:t>
            </a:r>
          </a:p>
          <a:p>
            <a:pPr lvl="1"/>
            <a:r>
              <a:rPr lang="pt-BR" dirty="0"/>
              <a:t>Utilização da API F</a:t>
            </a:r>
            <a:r>
              <a:rPr lang="en-US" dirty="0"/>
              <a:t>etch</a:t>
            </a:r>
            <a:r>
              <a:rPr lang="pt-BR" dirty="0"/>
              <a:t> com promessas</a:t>
            </a:r>
          </a:p>
          <a:p>
            <a:pPr lvl="1"/>
            <a:r>
              <a:rPr lang="pt-BR" dirty="0"/>
              <a:t>Utilização de </a:t>
            </a:r>
            <a:r>
              <a:rPr lang="en-US" dirty="0"/>
              <a:t>async/await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8BAD864-0A61-F403-AF08-F22FAA22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1" y="2613619"/>
            <a:ext cx="8739738" cy="376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720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Personalizada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E4679"/>
      </a:accent1>
      <a:accent2>
        <a:srgbClr val="46B65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34474</TotalTime>
  <Pages>28</Pages>
  <Words>917</Words>
  <Application>Microsoft Office PowerPoint</Application>
  <PresentationFormat>Apresentação na tela (4:3)</PresentationFormat>
  <Paragraphs>126</Paragraphs>
  <Slides>19</Slides>
  <Notes>18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Consolas</vt:lpstr>
      <vt:lpstr>Courier New</vt:lpstr>
      <vt:lpstr>Gill Sans MT</vt:lpstr>
      <vt:lpstr>Wingdings 2</vt:lpstr>
      <vt:lpstr>Dividendo</vt:lpstr>
      <vt:lpstr>XML</vt:lpstr>
      <vt:lpstr>Tópicos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assíncrono - promessas - async - await - Fetch API</dc:title>
  <dc:subject>JS moderno</dc:subject>
  <dc:creator>CLI</dc:creator>
  <cp:keywords>Promises;promessas;async;await;assíncrono</cp:keywords>
  <dc:description/>
  <cp:lastModifiedBy>Herculano De Biasi</cp:lastModifiedBy>
  <cp:revision>893</cp:revision>
  <cp:lastPrinted>2020-05-17T19:29:28Z</cp:lastPrinted>
  <dcterms:created xsi:type="dcterms:W3CDTF">2002-08-27T12:04:17Z</dcterms:created>
  <dcterms:modified xsi:type="dcterms:W3CDTF">2022-12-03T05:20:41Z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