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480" r:id="rId2"/>
    <p:sldId id="257" r:id="rId3"/>
    <p:sldId id="499" r:id="rId4"/>
    <p:sldId id="488" r:id="rId5"/>
    <p:sldId id="500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663" r:id="rId17"/>
    <p:sldId id="664" r:id="rId18"/>
    <p:sldId id="501" r:id="rId19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003B8C"/>
    <a:srgbClr val="00006E"/>
    <a:srgbClr val="467FC1"/>
    <a:srgbClr val="00005B"/>
    <a:srgbClr val="FF0000"/>
    <a:srgbClr val="1E4679"/>
    <a:srgbClr val="00FF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1734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0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9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2/2/2023 6:37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template_syste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emplate_language" TargetMode="External"/><Relationship Id="rId4" Type="http://schemas.openxmlformats.org/officeDocument/2006/relationships/hyperlink" Target="https://en.wikipedia.org/wiki/Template_processo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3.22.RELEASE/spring-framework-reference/htmlsingle/#overview-we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ont_controll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REST" TargetMode="External"/><Relationship Id="rId4" Type="http://schemas.openxmlformats.org/officeDocument/2006/relationships/hyperlink" Target="https://en.wikipedia.org/wiki/Communication_endpoi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3200" cap="small" dirty="0"/>
              <a:t>Spring Web MVC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</a:p>
          <a:p>
            <a:pPr lvl="1"/>
            <a:r>
              <a:rPr lang="pt-BR" dirty="0"/>
              <a:t>Anotação responsável por registrar uma URL em um </a:t>
            </a:r>
            <a:r>
              <a:rPr lang="en-US" i="1" dirty="0"/>
              <a:t>controller</a:t>
            </a:r>
            <a:endParaRPr lang="en-US" dirty="0"/>
          </a:p>
          <a:p>
            <a:pPr lvl="1"/>
            <a:r>
              <a:rPr lang="pt-BR" dirty="0"/>
              <a:t>Pode estar sobre um método ou classe</a:t>
            </a:r>
          </a:p>
          <a:p>
            <a:pPr lvl="1"/>
            <a:endParaRPr lang="pt-BR" sz="1050" dirty="0"/>
          </a:p>
          <a:p>
            <a:r>
              <a:rPr lang="pt-BR" dirty="0"/>
              <a:t>Atributos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dirty="0"/>
              <a:t>: Nome da URL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consumes</a:t>
            </a:r>
            <a:r>
              <a:rPr lang="pt-BR" dirty="0"/>
              <a:t>: </a:t>
            </a:r>
            <a:r>
              <a:rPr lang="en-US" dirty="0"/>
              <a:t>MediaType</a:t>
            </a:r>
            <a:r>
              <a:rPr lang="pt-BR" dirty="0"/>
              <a:t> (JSON, texto, HTML) de entrada na </a:t>
            </a:r>
            <a:r>
              <a:rPr lang="en-US" i="1" dirty="0"/>
              <a:t>action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produces</a:t>
            </a:r>
            <a:r>
              <a:rPr lang="pt-BR" dirty="0"/>
              <a:t>: </a:t>
            </a:r>
            <a:r>
              <a:rPr lang="en-US" dirty="0"/>
              <a:t>MediaType</a:t>
            </a:r>
            <a:r>
              <a:rPr lang="pt-BR" dirty="0"/>
              <a:t> (JSON, texto, HTML) de resposta na </a:t>
            </a:r>
            <a:r>
              <a:rPr lang="en-US" i="1" dirty="0"/>
              <a:t>action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pt-BR" dirty="0"/>
              <a:t>: Cabeçalho da requisição HTTP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dirty="0"/>
              <a:t>: Método HTTP (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/>
              <a:t>, etc..)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pt-BR" dirty="0"/>
              <a:t>: Avalia se os parâmetros estão corretos</a:t>
            </a:r>
          </a:p>
        </p:txBody>
      </p:sp>
    </p:spTree>
    <p:extLst>
      <p:ext uri="{BB962C8B-B14F-4D97-AF65-F5344CB8AC3E}">
        <p14:creationId xmlns:p14="http://schemas.microsoft.com/office/powerpoint/2010/main" val="199178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192" y="1151793"/>
            <a:ext cx="8312726" cy="4707006"/>
          </a:xfrm>
        </p:spPr>
        <p:txBody>
          <a:bodyPr>
            <a:normAutofit/>
          </a:bodyPr>
          <a:lstStyle/>
          <a:p>
            <a:r>
              <a:rPr lang="pt-BR" dirty="0"/>
              <a:t>Exemplo de utilização: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www.meusistema.com.br/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owners/10</a:t>
            </a:r>
          </a:p>
          <a:p>
            <a:endParaRPr lang="pt-BR" sz="1600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Exemplo de URL concatenada: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www.meusistema.com.br/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owners/10/pets/5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59FF1D-0700-4F8D-BFAC-315A5A2D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1541479"/>
            <a:ext cx="6870023" cy="16565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700C75-A2D5-4F16-928C-2B0BE6578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" b="-8703"/>
          <a:stretch/>
        </p:blipFill>
        <p:spPr>
          <a:xfrm>
            <a:off x="427088" y="3933038"/>
            <a:ext cx="8289825" cy="24397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2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191" y="1151793"/>
            <a:ext cx="8301551" cy="4707006"/>
          </a:xfrm>
        </p:spPr>
        <p:txBody>
          <a:bodyPr>
            <a:normAutofit/>
          </a:bodyPr>
          <a:lstStyle/>
          <a:p>
            <a:r>
              <a:rPr lang="pt-BR" dirty="0"/>
              <a:t>Métodos HTTP</a:t>
            </a:r>
          </a:p>
          <a:p>
            <a:pPr lvl="1"/>
            <a:r>
              <a:rPr lang="pt-BR" dirty="0"/>
              <a:t>Pode ser utilizado o padrão </a:t>
            </a:r>
            <a:r>
              <a:rPr lang="en-US" dirty="0"/>
              <a:t>RESTful</a:t>
            </a:r>
          </a:p>
          <a:p>
            <a:pPr lvl="1"/>
            <a:r>
              <a:rPr lang="pt-BR" dirty="0"/>
              <a:t>Enumeração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RequestMethod</a:t>
            </a:r>
            <a:r>
              <a:rPr lang="pt-BR" dirty="0"/>
              <a:t>: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pt-BR" dirty="0"/>
              <a:t>,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DC0C78-072C-4E24-917A-CFDE165A7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" t="4747" r="1853" b="58871"/>
          <a:stretch/>
        </p:blipFill>
        <p:spPr>
          <a:xfrm>
            <a:off x="1557062" y="2366195"/>
            <a:ext cx="6029876" cy="4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Métodos </a:t>
                </a:r>
                <a:r>
                  <a:rPr lang="en-US" i="1" dirty="0"/>
                  <a:t>redirect</a:t>
                </a:r>
                <a:r>
                  <a:rPr lang="pt-BR" dirty="0"/>
                  <a:t> e </a:t>
                </a:r>
                <a:r>
                  <a:rPr lang="en-US" i="1" dirty="0"/>
                  <a:t>forward</a:t>
                </a:r>
              </a:p>
              <a:p>
                <a:pPr lvl="1"/>
                <a:r>
                  <a:rPr lang="en-US" i="1" dirty="0"/>
                  <a:t>Redirect</a:t>
                </a:r>
              </a:p>
              <a:p>
                <a:pPr lvl="2"/>
                <a:r>
                  <a:rPr lang="pt-BR" dirty="0"/>
                  <a:t>Também chamado de redirecionamento</a:t>
                </a:r>
              </a:p>
              <a:p>
                <a:pPr lvl="2"/>
                <a:r>
                  <a:rPr lang="pt-BR" dirty="0"/>
                  <a:t>Acontece do lado do cliente, fará o </a:t>
                </a:r>
                <a:r>
                  <a:rPr lang="pt-BR" i="1" dirty="0"/>
                  <a:t>browser</a:t>
                </a:r>
                <a:r>
                  <a:rPr lang="pt-BR" dirty="0"/>
                  <a:t> acessar uma nova URL</a:t>
                </a:r>
              </a:p>
              <a:p>
                <a:pPr lvl="2"/>
                <a:endParaRPr lang="pt-BR" dirty="0"/>
              </a:p>
              <a:p>
                <a:pPr lvl="2"/>
                <a:endParaRPr lang="pt-BR" dirty="0"/>
              </a:p>
              <a:p>
                <a:pPr lvl="2"/>
                <a:endParaRPr lang="pt-BR" dirty="0"/>
              </a:p>
              <a:p>
                <a:pPr lvl="2"/>
                <a:endParaRPr lang="pt-BR" sz="2400" dirty="0"/>
              </a:p>
              <a:p>
                <a:pPr lvl="1"/>
                <a:r>
                  <a:rPr lang="en-US" i="1" dirty="0"/>
                  <a:t>Forward</a:t>
                </a:r>
              </a:p>
              <a:p>
                <a:pPr lvl="2"/>
                <a:r>
                  <a:rPr lang="pt-BR" dirty="0"/>
                  <a:t>Também chamado de encaminhamento</a:t>
                </a:r>
              </a:p>
              <a:p>
                <a:pPr lvl="2"/>
                <a:r>
                  <a:rPr lang="pt-BR" dirty="0"/>
                  <a:t>Acontece do lado do servidor, sendo transparente para o cliente/navegador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sz="1500" i="1" dirty="0" smtClean="0">
                        <a:latin typeface="Cambria Math" panose="02040503050406030204" pitchFamily="18" charset="0"/>
                      </a:rPr>
                      <m:t>𝑙𝑖𝑠𝑡𝑎</m:t>
                    </m:r>
                  </m:oMath>
                </a14:m>
                <a:r>
                  <a:rPr lang="pt-BR" dirty="0"/>
                  <a:t> é um JSP disponível na pasta </a:t>
                </a:r>
                <a14:m>
                  <m:oMath xmlns:m="http://schemas.openxmlformats.org/officeDocument/2006/math">
                    <m:r>
                      <a:rPr lang="pt-BR" sz="1500" i="1" dirty="0" smtClean="0">
                        <a:latin typeface="Cambria Math" panose="02040503050406030204" pitchFamily="18" charset="0"/>
                      </a:rPr>
                      <m:t>𝑊𝐸𝐵</m:t>
                    </m:r>
                    <m:r>
                      <m:rPr>
                        <m:nor/>
                      </m:rPr>
                      <a:rPr lang="pt-BR" sz="15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500" i="1" dirty="0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pt-BR" sz="15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500" i="1" dirty="0" err="1">
                        <a:latin typeface="Cambria Math" panose="02040503050406030204" pitchFamily="18" charset="0"/>
                      </a:rPr>
                      <m:t>𝑗𝑠𝑝</m:t>
                    </m:r>
                    <m:r>
                      <a:rPr lang="pt-BR" sz="15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500" i="1" dirty="0">
                        <a:latin typeface="Cambria Math" panose="02040503050406030204" pitchFamily="18" charset="0"/>
                      </a:rPr>
                      <m:t>𝑝𝑟𝑜𝑑𝑢𝑡𝑜</m:t>
                    </m:r>
                  </m:oMath>
                </a14:m>
                <a:endParaRPr lang="pt-BR" sz="1500" dirty="0"/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CEFCFDB0-DC7C-4744-AFB7-CEED3A44B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932" t="1" r="-5932" b="-10687"/>
          <a:stretch/>
        </p:blipFill>
        <p:spPr>
          <a:xfrm>
            <a:off x="345234" y="5157192"/>
            <a:ext cx="8453532" cy="17008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96982C5-664D-4800-92CC-EBFC6DE1E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262" y="2623525"/>
            <a:ext cx="6245475" cy="13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Binding view </a:t>
            </a:r>
            <a:r>
              <a:rPr lang="pt-BR" dirty="0"/>
              <a:t>e modelo: O </a:t>
            </a:r>
            <a:r>
              <a:rPr lang="en-US" i="1" dirty="0"/>
              <a:t>name</a:t>
            </a:r>
            <a:r>
              <a:rPr lang="pt-BR" dirty="0"/>
              <a:t> dos </a:t>
            </a:r>
            <a:r>
              <a:rPr lang="en-US" i="1" dirty="0"/>
              <a:t>inputs</a:t>
            </a:r>
            <a:r>
              <a:rPr lang="pt-BR" dirty="0"/>
              <a:t> devem ser iguais ao nome dos atributos das classes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F83312-0A65-4C76-9D19-E80A276E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916832"/>
            <a:ext cx="8312727" cy="32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 </a:t>
            </a:r>
            <a:r>
              <a:rPr lang="pt-BR" i="1" dirty="0"/>
              <a:t>model</a:t>
            </a:r>
            <a:r>
              <a:rPr lang="pt-BR" dirty="0"/>
              <a:t>: Disponibiliza um mapa de valores para a </a:t>
            </a:r>
            <a:r>
              <a:rPr lang="en-US" i="1" dirty="0"/>
              <a:t>view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FD318E-FDA0-47BB-B39C-A425D285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628800"/>
            <a:ext cx="8312727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</a:t>
            </a:r>
            <a:r>
              <a:rPr lang="en-US" i="1" dirty="0"/>
              <a:t>Templates Web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 sistema de </a:t>
            </a:r>
            <a:r>
              <a:rPr lang="en-US" i="1" dirty="0">
                <a:hlinkClick r:id="rId3"/>
              </a:rPr>
              <a:t>template web</a:t>
            </a:r>
            <a:r>
              <a:rPr lang="pt-BR" i="1" dirty="0"/>
              <a:t> </a:t>
            </a:r>
            <a:r>
              <a:rPr lang="pt-BR" dirty="0"/>
              <a:t>descreve o </a:t>
            </a:r>
            <a:r>
              <a:rPr lang="pt-BR" i="1" dirty="0"/>
              <a:t>software</a:t>
            </a:r>
            <a:r>
              <a:rPr lang="pt-BR" dirty="0"/>
              <a:t> e as metodologias usadas para produzir páginas </a:t>
            </a:r>
            <a:r>
              <a:rPr lang="pt-BR" i="1" dirty="0"/>
              <a:t>web</a:t>
            </a:r>
            <a:r>
              <a:rPr lang="pt-BR" dirty="0"/>
              <a:t>, a implementação em </a:t>
            </a:r>
            <a:r>
              <a:rPr lang="pt-BR" i="1" dirty="0"/>
              <a:t>sites web </a:t>
            </a:r>
            <a:r>
              <a:rPr lang="pt-BR" dirty="0"/>
              <a:t>e entrega sobre a Internet</a:t>
            </a:r>
          </a:p>
          <a:p>
            <a:pPr lvl="1"/>
            <a:r>
              <a:rPr lang="pt-BR" dirty="0"/>
              <a:t>Tais sistemas processam </a:t>
            </a:r>
            <a:r>
              <a:rPr lang="en-US" i="1" dirty="0"/>
              <a:t>templates web</a:t>
            </a:r>
            <a:r>
              <a:rPr lang="pt-BR" dirty="0"/>
              <a:t> usando um mecanismo (</a:t>
            </a:r>
            <a:r>
              <a:rPr lang="en-US" i="1" dirty="0"/>
              <a:t>engine</a:t>
            </a:r>
            <a:r>
              <a:rPr lang="en-US" dirty="0"/>
              <a:t>, </a:t>
            </a:r>
            <a:r>
              <a:rPr lang="pt-BR" dirty="0">
                <a:hlinkClick r:id="rId4"/>
              </a:rPr>
              <a:t>processador</a:t>
            </a:r>
            <a:r>
              <a:rPr lang="pt-BR" dirty="0"/>
              <a:t> ou </a:t>
            </a:r>
            <a:r>
              <a:rPr lang="en-US" i="1" dirty="0"/>
              <a:t>parser</a:t>
            </a:r>
            <a:r>
              <a:rPr lang="pt-BR" dirty="0"/>
              <a:t>) de </a:t>
            </a:r>
            <a:r>
              <a:rPr lang="en-US" i="1" dirty="0"/>
              <a:t>templates</a:t>
            </a:r>
          </a:p>
          <a:p>
            <a:pPr lvl="1"/>
            <a:r>
              <a:rPr lang="pt-BR" dirty="0"/>
              <a:t>É uma ferramenta de publicação </a:t>
            </a:r>
            <a:r>
              <a:rPr lang="pt-BR" i="1" dirty="0"/>
              <a:t>web</a:t>
            </a:r>
            <a:r>
              <a:rPr lang="pt-BR" dirty="0"/>
              <a:t> presente em sistemas de gerenciamento de </a:t>
            </a:r>
            <a:br>
              <a:rPr lang="pt-BR" dirty="0"/>
            </a:br>
            <a:r>
              <a:rPr lang="pt-BR" dirty="0"/>
              <a:t>conteúdo, </a:t>
            </a:r>
            <a:r>
              <a:rPr lang="en-US" i="1" dirty="0"/>
              <a:t>frameworks</a:t>
            </a:r>
            <a:r>
              <a:rPr lang="pt-BR" dirty="0"/>
              <a:t>, editores HTML, </a:t>
            </a:r>
            <a:r>
              <a:rPr lang="pt-BR" dirty="0" err="1"/>
              <a:t>etc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Um sistema de </a:t>
            </a:r>
            <a:r>
              <a:rPr lang="en-US" i="1" dirty="0"/>
              <a:t>template</a:t>
            </a:r>
            <a:r>
              <a:rPr lang="pt-BR" i="1" dirty="0"/>
              <a:t> web </a:t>
            </a:r>
            <a:r>
              <a:rPr lang="pt-BR" dirty="0"/>
              <a:t>é composto de</a:t>
            </a:r>
          </a:p>
          <a:p>
            <a:pPr lvl="1"/>
            <a:r>
              <a:rPr lang="pt-BR" dirty="0"/>
              <a:t>Um mecanismo de </a:t>
            </a:r>
            <a:r>
              <a:rPr lang="en-US" i="1" dirty="0"/>
              <a:t>template</a:t>
            </a:r>
            <a:r>
              <a:rPr lang="pt-BR" dirty="0"/>
              <a:t>: O elemento de processamento primário do sistema</a:t>
            </a:r>
          </a:p>
          <a:p>
            <a:pPr lvl="1"/>
            <a:r>
              <a:rPr lang="pt-BR" dirty="0"/>
              <a:t>Recurso de conteúdo: Qualquer dos vários tipos de fluxos de dados de entrada, como de um banco de dados relacional, arquivos XML, o diretório LDAP e outros tipos de dados locais ou em rede</a:t>
            </a:r>
          </a:p>
          <a:p>
            <a:pPr lvl="1"/>
            <a:r>
              <a:rPr lang="pt-BR" dirty="0"/>
              <a:t>Recursos de </a:t>
            </a:r>
            <a:r>
              <a:rPr lang="en-US" i="1" dirty="0"/>
              <a:t>templates</a:t>
            </a:r>
            <a:r>
              <a:rPr lang="pt-BR" dirty="0"/>
              <a:t>: </a:t>
            </a:r>
            <a:r>
              <a:rPr lang="en-US" i="1" dirty="0"/>
              <a:t>Templates</a:t>
            </a:r>
            <a:r>
              <a:rPr lang="pt-BR" i="1" dirty="0"/>
              <a:t> </a:t>
            </a:r>
            <a:r>
              <a:rPr lang="pt-BR" dirty="0"/>
              <a:t>especificados de acordo com uma </a:t>
            </a:r>
            <a:r>
              <a:rPr lang="en-US" i="1" dirty="0">
                <a:hlinkClick r:id="rId5"/>
              </a:rPr>
              <a:t>template language</a:t>
            </a:r>
            <a:endParaRPr lang="pt-BR" i="1" dirty="0"/>
          </a:p>
          <a:p>
            <a:pPr lvl="1"/>
            <a:r>
              <a:rPr lang="pt-BR" dirty="0"/>
              <a:t>Os recursos de </a:t>
            </a:r>
            <a:r>
              <a:rPr lang="en-US" i="1" dirty="0"/>
              <a:t>template</a:t>
            </a:r>
            <a:r>
              <a:rPr lang="pt-BR" dirty="0"/>
              <a:t> e conteúdo são processados e combinados pelo mecanismo de </a:t>
            </a:r>
            <a:r>
              <a:rPr lang="en-US" i="1" dirty="0"/>
              <a:t>template</a:t>
            </a:r>
            <a:r>
              <a:rPr lang="pt-BR" dirty="0"/>
              <a:t> para produção em massa de documentos </a:t>
            </a:r>
            <a:r>
              <a:rPr lang="pt-BR" i="1" dirty="0"/>
              <a:t>web</a:t>
            </a:r>
          </a:p>
          <a:p>
            <a:pPr lvl="2"/>
            <a:r>
              <a:rPr lang="pt-BR" dirty="0"/>
              <a:t>Documentos </a:t>
            </a:r>
            <a:r>
              <a:rPr lang="pt-BR" i="1" dirty="0"/>
              <a:t>web</a:t>
            </a:r>
            <a:r>
              <a:rPr lang="pt-BR" dirty="0"/>
              <a:t> incluem qualquer um dos vários formatos de saída para transmissão pela </a:t>
            </a:r>
            <a:r>
              <a:rPr lang="pt-BR" i="1" dirty="0"/>
              <a:t>web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via HTTP, ou outro protocolo de internet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274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</a:t>
            </a:r>
            <a:r>
              <a:rPr lang="en-US" i="1" dirty="0"/>
              <a:t>Templates Web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</a:t>
            </a:r>
            <a:endParaRPr lang="pt-BR" i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19BC45-956F-4F9A-A7C4-3638B7366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96" y="1188631"/>
            <a:ext cx="2473208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27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</a:t>
            </a:r>
            <a:r>
              <a:rPr lang="en-US" i="1" dirty="0"/>
              <a:t>Templates Web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Spring com JSP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919B4C-E2DF-4399-B47A-F77E06BF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1600649"/>
            <a:ext cx="6245475" cy="8202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4DF3B5-C958-48DA-A0CE-566622C9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02" y="2552933"/>
            <a:ext cx="8117398" cy="28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pt-BR" altLang="pt-BR" sz="1800" cap="small" dirty="0"/>
              <a:t>Spring Web MVC</a:t>
            </a:r>
          </a:p>
          <a:p>
            <a:pPr>
              <a:spcBef>
                <a:spcPts val="500"/>
              </a:spcBef>
            </a:pPr>
            <a:r>
              <a:rPr lang="pt-BR" dirty="0"/>
              <a:t>Sistemas de </a:t>
            </a:r>
            <a:r>
              <a:rPr lang="en-US" i="1" dirty="0"/>
              <a:t>templates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6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 documentação do </a:t>
            </a:r>
            <a:r>
              <a:rPr lang="pt-BR" dirty="0">
                <a:hlinkClick r:id="rId3"/>
              </a:rPr>
              <a:t>Spring Web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CC08C-4165-7991-F768-356BBDE39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1704081"/>
            <a:ext cx="885948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Fornece integração com vários </a:t>
            </a:r>
            <a:r>
              <a:rPr lang="pt-BR" i="1" dirty="0"/>
              <a:t>frameworks</a:t>
            </a:r>
            <a:endParaRPr lang="pt-BR" dirty="0"/>
          </a:p>
          <a:p>
            <a:pPr lvl="1"/>
            <a:r>
              <a:rPr lang="pt-BR" dirty="0"/>
              <a:t>Todas as funcionalidades do </a:t>
            </a:r>
            <a:r>
              <a:rPr lang="pt-BR" i="1" dirty="0"/>
              <a:t>core </a:t>
            </a:r>
            <a:r>
              <a:rPr lang="pt-BR" dirty="0"/>
              <a:t>podem ser usadas na </a:t>
            </a:r>
            <a:r>
              <a:rPr lang="pt-BR" i="1" dirty="0"/>
              <a:t>web</a:t>
            </a:r>
          </a:p>
          <a:p>
            <a:pPr lvl="1"/>
            <a:r>
              <a:rPr lang="pt-BR" dirty="0"/>
              <a:t>Possui um módulo MVC</a:t>
            </a:r>
          </a:p>
          <a:p>
            <a:pPr lvl="1"/>
            <a:r>
              <a:rPr lang="pt-BR" dirty="0"/>
              <a:t>Disponibiliza um EL (</a:t>
            </a:r>
            <a:r>
              <a:rPr lang="en-US" i="1" dirty="0"/>
              <a:t>Expression Language</a:t>
            </a:r>
            <a:r>
              <a:rPr lang="pt-BR" dirty="0"/>
              <a:t>) de integração com os arquivos JSP</a:t>
            </a:r>
          </a:p>
          <a:p>
            <a:pPr lvl="1"/>
            <a:r>
              <a:rPr lang="pt-BR" dirty="0"/>
              <a:t>Fácil integração com o JSF</a:t>
            </a:r>
          </a:p>
          <a:p>
            <a:pPr lvl="1"/>
            <a:r>
              <a:rPr lang="pt-BR" dirty="0"/>
              <a:t>Suporte ao padrão </a:t>
            </a:r>
            <a:r>
              <a:rPr lang="en-US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411207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</a:t>
            </a:r>
            <a:endParaRPr lang="en-US" dirty="0"/>
          </a:p>
        </p:txBody>
      </p:sp>
      <p:pic>
        <p:nvPicPr>
          <p:cNvPr id="1026" name="Picture 2" descr="overview full">
            <a:extLst>
              <a:ext uri="{FF2B5EF4-FFF2-40B4-BE49-F238E27FC236}">
                <a16:creationId xmlns:a16="http://schemas.microsoft.com/office/drawing/2014/main" id="{48A1C2F9-A72E-1922-8CD4-5037F7187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7" r="-8637"/>
          <a:stretch/>
        </p:blipFill>
        <p:spPr bwMode="auto">
          <a:xfrm>
            <a:off x="307910" y="1520890"/>
            <a:ext cx="8528180" cy="52531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06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Projetado em torno de um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r>
              <a:rPr lang="pt-BR" dirty="0"/>
              <a:t> que despacha pedidos para os controladores configuráveis, funcionando como um </a:t>
            </a:r>
            <a:r>
              <a:rPr lang="en-US" i="1" dirty="0">
                <a:hlinkClick r:id="rId3"/>
              </a:rPr>
              <a:t>front controller</a:t>
            </a:r>
            <a:endParaRPr lang="en-US" i="1" dirty="0"/>
          </a:p>
          <a:p>
            <a:pPr lvl="1"/>
            <a:endParaRPr lang="pt-BR" i="1" dirty="0"/>
          </a:p>
          <a:p>
            <a:r>
              <a:rPr lang="pt-BR" dirty="0"/>
              <a:t>Seu uso está baseado em duas anotações básicas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pt-BR" sz="1800" dirty="0"/>
              <a:t>: Define que a classe é um controlador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pt-BR" sz="1800" dirty="0"/>
              <a:t>: Define as rotas (</a:t>
            </a:r>
            <a:r>
              <a:rPr lang="en-US" sz="1800" i="1" dirty="0">
                <a:hlinkClick r:id="rId4"/>
              </a:rPr>
              <a:t>endpoints</a:t>
            </a:r>
            <a:r>
              <a:rPr lang="pt-BR" sz="1800" dirty="0"/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dirty="0"/>
              <a:t>Possui suporte a </a:t>
            </a:r>
            <a:r>
              <a:rPr lang="en-US" dirty="0">
                <a:hlinkClick r:id="rId5"/>
              </a:rPr>
              <a:t>RESTful</a:t>
            </a:r>
            <a:r>
              <a:rPr lang="pt-BR" dirty="0"/>
              <a:t> com anotações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</p:spTree>
    <p:extLst>
      <p:ext uri="{BB962C8B-B14F-4D97-AF65-F5344CB8AC3E}">
        <p14:creationId xmlns:p14="http://schemas.microsoft.com/office/powerpoint/2010/main" val="251262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309B7A-CE4E-4155-8450-AEBDB8E10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97" r="-2797"/>
          <a:stretch/>
        </p:blipFill>
        <p:spPr>
          <a:xfrm>
            <a:off x="345233" y="1485302"/>
            <a:ext cx="8453536" cy="49243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553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114C93-325F-42A8-8C46-9A2F19D36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749" r="-8749"/>
          <a:stretch/>
        </p:blipFill>
        <p:spPr>
          <a:xfrm>
            <a:off x="447675" y="1407987"/>
            <a:ext cx="8248652" cy="50625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523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cap="small" dirty="0"/>
              <a:t>Spring Web MVC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de um controlador: Classe Java simples com anotações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pt-BR" dirty="0"/>
              <a:t> e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E8F711-E3A0-4950-961D-BE60D5BF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96" y="1916832"/>
            <a:ext cx="3525408" cy="22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94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29935</TotalTime>
  <Pages>28</Pages>
  <Words>623</Words>
  <Application>Microsoft Office PowerPoint</Application>
  <PresentationFormat>Apresentação na tela (4:3)</PresentationFormat>
  <Paragraphs>110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Gill Sans MT</vt:lpstr>
      <vt:lpstr>Wingdings 2</vt:lpstr>
      <vt:lpstr>Dividendo</vt:lpstr>
      <vt:lpstr>Spring Web MVC</vt:lpstr>
      <vt:lpstr>Tópicos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Sistemas de Templates Web</vt:lpstr>
      <vt:lpstr>Sistemas de Templates Web</vt:lpstr>
      <vt:lpstr>Sistemas de Templates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MVC</dc:title>
  <dc:subject/>
  <dc:creator>CLI</dc:creator>
  <cp:keywords/>
  <dc:description/>
  <cp:lastModifiedBy>Herculano De Biasi</cp:lastModifiedBy>
  <cp:revision>888</cp:revision>
  <cp:lastPrinted>2020-05-17T19:29:28Z</cp:lastPrinted>
  <dcterms:created xsi:type="dcterms:W3CDTF">2002-08-27T12:04:17Z</dcterms:created>
  <dcterms:modified xsi:type="dcterms:W3CDTF">2023-02-02T21:57:54Z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