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18"/>
  </p:notesMasterIdLst>
  <p:handoutMasterIdLst>
    <p:handoutMasterId r:id="rId19"/>
  </p:handoutMasterIdLst>
  <p:sldIdLst>
    <p:sldId id="480" r:id="rId2"/>
    <p:sldId id="257" r:id="rId3"/>
    <p:sldId id="499" r:id="rId4"/>
    <p:sldId id="643" r:id="rId5"/>
    <p:sldId id="642" r:id="rId6"/>
    <p:sldId id="640" r:id="rId7"/>
    <p:sldId id="637" r:id="rId8"/>
    <p:sldId id="559" r:id="rId9"/>
    <p:sldId id="641" r:id="rId10"/>
    <p:sldId id="560" r:id="rId11"/>
    <p:sldId id="613" r:id="rId12"/>
    <p:sldId id="562" r:id="rId13"/>
    <p:sldId id="614" r:id="rId14"/>
    <p:sldId id="561" r:id="rId15"/>
    <p:sldId id="615" r:id="rId16"/>
    <p:sldId id="563" r:id="rId17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4"/>
    <a:srgbClr val="003B8C"/>
    <a:srgbClr val="00006E"/>
    <a:srgbClr val="467FC1"/>
    <a:srgbClr val="00005B"/>
    <a:srgbClr val="FF0000"/>
    <a:srgbClr val="1E4679"/>
    <a:srgbClr val="00FFCC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007" autoAdjust="0"/>
  </p:normalViewPr>
  <p:slideViewPr>
    <p:cSldViewPr snapToGrid="0">
      <p:cViewPr varScale="1">
        <p:scale>
          <a:sx n="103" d="100"/>
          <a:sy n="103" d="100"/>
        </p:scale>
        <p:origin x="1734" y="72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2909" y="-86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181E3411-6DD3-468E-A785-EF58446F5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3" y="9875097"/>
            <a:ext cx="6954347" cy="382770"/>
          </a:xfrm>
          <a:prstGeom prst="rect">
            <a:avLst/>
          </a:prstGeom>
          <a:noFill/>
          <a:ln>
            <a:noFill/>
          </a:ln>
        </p:spPr>
        <p:txBody>
          <a:bodyPr lIns="103177" tIns="54125" rIns="103177" bIns="54125">
            <a:spAutoFit/>
          </a:bodyPr>
          <a:lstStyle>
            <a:lvl1pPr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pt-BR" sz="900" b="1"/>
              <a:t>Copyright © 2001, Cisco Systems, Inc. All rights reserved. Printed in USA.</a:t>
            </a:r>
            <a:br>
              <a:rPr lang="en-US" altLang="pt-BR" sz="900" b="1"/>
            </a:br>
            <a:r>
              <a:rPr lang="en-US" altLang="pt-BR" sz="900" b="1"/>
              <a:t>Presentation_ID.scr</a:t>
            </a:r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879D3B1C-C948-4F96-9EBF-94DF29D6B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97" y="9891194"/>
            <a:ext cx="6789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468" tIns="49734" rIns="99468" bIns="49734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54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>
            <a:extLst>
              <a:ext uri="{FF2B5EF4-FFF2-40B4-BE49-F238E27FC236}">
                <a16:creationId xmlns:a16="http://schemas.microsoft.com/office/drawing/2014/main" id="{40655D62-67B0-450E-9D81-890C3C7C7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00" y="9476228"/>
            <a:ext cx="455727" cy="236101"/>
          </a:xfrm>
          <a:prstGeom prst="rect">
            <a:avLst/>
          </a:prstGeom>
          <a:noFill/>
          <a:ln>
            <a:noFill/>
          </a:ln>
        </p:spPr>
        <p:txBody>
          <a:bodyPr wrap="none" lIns="99468" tIns="49734" rIns="99468" bIns="4973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pt-BR" altLang="pt-BR"/>
          </a:p>
        </p:txBody>
      </p:sp>
      <p:sp>
        <p:nvSpPr>
          <p:cNvPr id="36867" name="Rectangle 9">
            <a:extLst>
              <a:ext uri="{FF2B5EF4-FFF2-40B4-BE49-F238E27FC236}">
                <a16:creationId xmlns:a16="http://schemas.microsoft.com/office/drawing/2014/main" id="{31003596-6A93-4CCE-85B8-EF59E906B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4" y="9672979"/>
            <a:ext cx="2655386" cy="523174"/>
          </a:xfrm>
          <a:prstGeom prst="rect">
            <a:avLst/>
          </a:prstGeom>
          <a:noFill/>
          <a:ln>
            <a:noFill/>
          </a:ln>
        </p:spPr>
        <p:txBody>
          <a:bodyPr lIns="101639" tIns="53317" rIns="101639" bIns="53317">
            <a:spAutoFit/>
          </a:bodyPr>
          <a:lstStyle>
            <a:lvl1pPr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pt-BR" sz="900" b="1"/>
              <a:t>© 2001, Cisco Systems, Inc. All rights reserved.</a:t>
            </a:r>
          </a:p>
          <a:p>
            <a:pPr>
              <a:defRPr/>
            </a:pPr>
            <a:r>
              <a:rPr lang="en-US" altLang="pt-BR" sz="900" b="1"/>
              <a:t>&lt;Title of Course (ACRO) vX.X&gt;</a:t>
            </a:r>
          </a:p>
        </p:txBody>
      </p:sp>
      <p:sp>
        <p:nvSpPr>
          <p:cNvPr id="13316" name="Line 10">
            <a:extLst>
              <a:ext uri="{FF2B5EF4-FFF2-40B4-BE49-F238E27FC236}">
                <a16:creationId xmlns:a16="http://schemas.microsoft.com/office/drawing/2014/main" id="{B5C52BB9-48B8-4B76-9372-93714E962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51" y="9689078"/>
            <a:ext cx="674047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468" tIns="49734" rIns="99468" bIns="49734" anchor="ctr"/>
          <a:lstStyle/>
          <a:p>
            <a:endParaRPr lang="pt-BR"/>
          </a:p>
        </p:txBody>
      </p:sp>
      <p:sp>
        <p:nvSpPr>
          <p:cNvPr id="183307" name="Rectangle 11">
            <a:extLst>
              <a:ext uri="{FF2B5EF4-FFF2-40B4-BE49-F238E27FC236}">
                <a16:creationId xmlns:a16="http://schemas.microsoft.com/office/drawing/2014/main" id="{E426A5B7-D2C2-4708-9E4F-669AC2CD1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08346" y="9554930"/>
            <a:ext cx="824256" cy="31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94" tIns="0" rIns="19994" bIns="0" numCol="1" anchor="b" anchorCtr="0" compatLnSpc="1">
            <a:prstTxWarp prst="textNoShape">
              <a:avLst/>
            </a:prstTxWarp>
          </a:bodyPr>
          <a:lstStyle>
            <a:lvl1pPr algn="r" defTabSz="958420">
              <a:lnSpc>
                <a:spcPct val="100000"/>
              </a:lnSpc>
              <a:defRPr sz="900" smtClean="0"/>
            </a:lvl1pPr>
          </a:lstStyle>
          <a:p>
            <a:pPr>
              <a:defRPr/>
            </a:pPr>
            <a:fld id="{64253345-D2CC-4727-8EFF-70480E59116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  <p:sp>
        <p:nvSpPr>
          <p:cNvPr id="13318" name="Rectangle 12">
            <a:extLst>
              <a:ext uri="{FF2B5EF4-FFF2-40B4-BE49-F238E27FC236}">
                <a16:creationId xmlns:a16="http://schemas.microsoft.com/office/drawing/2014/main" id="{B781943B-D39E-4F22-8B2B-7383D58180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269875"/>
            <a:ext cx="5856288" cy="439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>
            <a:extLst>
              <a:ext uri="{FF2B5EF4-FFF2-40B4-BE49-F238E27FC236}">
                <a16:creationId xmlns:a16="http://schemas.microsoft.com/office/drawing/2014/main" id="{E481EB32-F860-432E-874E-BFC7A5B75C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660" y="4820393"/>
            <a:ext cx="6204127" cy="468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39" tIns="53317" rIns="101639" bIns="53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153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1">
            <a:extLst>
              <a:ext uri="{FF2B5EF4-FFF2-40B4-BE49-F238E27FC236}">
                <a16:creationId xmlns:a16="http://schemas.microsoft.com/office/drawing/2014/main" id="{C891D494-A195-4CF8-B33A-C682EA49F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8181" indent="-310839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43355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0698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38040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5382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32724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30066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27408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2B2EE9C-512D-4B2B-BF12-15852977E1FF}" type="slidenum">
              <a:rPr lang="en-US" altLang="pt-BR" sz="9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pt-BR" sz="9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A01F9AB-B2CA-45DC-ADBE-65CB84043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7225" y="269875"/>
            <a:ext cx="5854700" cy="43926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99F2DBF-FED2-4624-BF93-7E3801910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306" y="4820393"/>
            <a:ext cx="6202482" cy="46826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3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java.util.Optional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org.springframework.http.HttpStatus;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org.springframework.http.ResponseEntity;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org.springframework.ui.Model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org.springframework.web.bind.annotation.CrossOrigin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org.springframework.web.bind.annotation.DeleteMapping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org.springframework.web.bind.annotation.GetMapping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org.springframework.web.bind.annotation.PathVariable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org.springframework.web.bind.annotation.PostMapping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org.springframework.web.bind.annotation.PutMapping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org.springframework.web.bind.annotation.RequestMethod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org.springframework.web.bind.annotation.RestController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br.edu.unoesc.api_rest.model.Produto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br.edu.unoesc.api_rest.repository.ProdutoRepository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@RestController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"api"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@CrossOrigin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(origins=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ProdutoRestController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"/produtos_rest"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List&lt;Produto&gt;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listarProdutos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(Model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//@GetMapping("/produto_rest/{id}")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//@ApiOperation(value="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Retorna um único produto através do seu 'id'")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//public Optional&lt;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Produto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buscarProduto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(@PathVariable(value="id") long id)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produtoRepository.findById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(id);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"/produto_rest/{id}"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method=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produces=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buscarProduto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&lt;Produto&gt; 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.findById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.isPresent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&lt;Produto&gt;(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HttpStatus.</a:t>
            </a:r>
            <a:r>
              <a:rPr lang="pt-B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OK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NOT_FOUND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Incluir produto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salvarProduto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Atualizar produto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@PutMapping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atualizarProduto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@DeleteMapping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2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java.util.Optional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org.springframework.http.HttpStatus;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org.springframework.http.ResponseEntity;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org.springframework.ui.Model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org.springframework.web.bind.annotation.CrossOrigin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org.springframework.web.bind.annotation.DeleteMapping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org.springframework.web.bind.annotation.GetMapping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org.springframework.web.bind.annotation.PathVariable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org.springframework.web.bind.annotation.PostMapping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org.springframework.web.bind.annotation.PutMapping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org.springframework.web.bind.annotation.RequestMethod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org.springframework.web.bind.annotation.RestController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br.edu.unoesc.api_rest.model.Produto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br.edu.unoesc.api_rest.repository.ProdutoRepository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@RestController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"api"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@CrossOrigin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(origins=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ProdutoRestController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"/produtos_rest"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List&lt;Produto&gt;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listarProdutos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(Model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//@GetMapping("/produto_rest/{id}")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//@ApiOperation(value="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Retorna um único produto através do seu 'id'")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//public Optional&lt;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Produto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buscarProduto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(@PathVariable(value="id") long id)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produtoRepository.findById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(id);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"/produto_rest/{id}"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method=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produces=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buscarProduto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&lt;Produto&gt; 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.findById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.isPresent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&lt;Produto&gt;(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HttpStatus.</a:t>
            </a:r>
            <a:r>
              <a:rPr lang="pt-B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OK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NOT_FOUND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Incluir produto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salvarProduto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Atualizar produto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@PutMapping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atualizarProduto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@DeleteMapping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4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java.util.Optional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org.springframework.http.HttpStatus;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org.springframework.http.ResponseEntity;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org.springframework.ui.Model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org.springframework.web.bind.annotation.CrossOrigin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org.springframework.web.bind.annotation.DeleteMapping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org.springframework.web.bind.annotation.GetMapping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org.springframework.web.bind.annotation.PathVariable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org.springframework.web.bind.annotation.PostMapping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org.springframework.web.bind.annotation.PutMapping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org.springframework.web.bind.annotation.RequestMethod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org.springframework.web.bind.annotation.RestController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br.edu.unoesc.api_rest.model.Produto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br.edu.unoesc.api_rest.repository.ProdutoRepository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@RestController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"api"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@CrossOrigin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(origins=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ProdutoRestController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"/produtos_rest"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List&lt;Produto&gt;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listarProdutos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(Model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//@GetMapping("/produto_rest/{id}")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//@ApiOperation(value="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Retorna um único produto através do seu 'id'")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//public Optional&lt;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Produto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buscarProduto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(@PathVariable(value="id") long id)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produtoRepository.findById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(id);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"/produto_rest/{id}"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method=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produces=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buscarProduto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&lt;Produto&gt; 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.findById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.isPresent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&lt;Produto&gt;(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HttpStatus.</a:t>
            </a:r>
            <a:r>
              <a:rPr lang="pt-B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OK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NOT_FOUND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Incluir produto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salvarProduto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Atualizar produto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@PutMapping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atualizarProduto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@DeleteMapping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55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java.util.Optional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org.springframework.http.HttpStatus;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org.springframework.http.ResponseEntity;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org.springframework.ui.Model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org.springframework.web.bind.annotation.CrossOrigin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org.springframework.web.bind.annotation.DeleteMapping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org.springframework.web.bind.annotation.GetMapping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org.springframework.web.bind.annotation.PathVariable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org.springframework.web.bind.annotation.PostMapping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org.springframework.web.bind.annotation.PutMapping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org.springframework.web.bind.annotation.RequestMethod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org.springframework.web.bind.annotation.RestController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br.edu.unoesc.api_rest.model.Produto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br.edu.unoesc.api_rest.repository.ProdutoRepository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@RestController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"api"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@CrossOrigin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(origins=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ProdutoRestController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"/produtos_rest"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List&lt;Produto&gt;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listarProdutos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(Model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//@GetMapping("/produto_rest/{id}")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//@ApiOperation(value="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Retorna um único produto através do seu 'id'")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//public Optional&lt;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Produto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buscarProduto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(@PathVariable(value="id") long id)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produtoRepository.findById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(id);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"/produto_rest/{id}"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method=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produces=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buscarProduto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&lt;Produto&gt; 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.findById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.isPresent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&lt;Produto&gt;(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HttpStatus.</a:t>
            </a:r>
            <a:r>
              <a:rPr lang="pt-B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OK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NOT_FOUND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Incluir produto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salvarProduto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Atualizar produto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@PutMapping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atualizarProduto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@DeleteMapping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6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java.util.Optional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org.springframework.http.HttpStatus;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org.springframework.http.ResponseEntity;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org.springframework.ui.Model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org.springframework.web.bind.annotation.CrossOrigin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org.springframework.web.bind.annotation.DeleteMapping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org.springframework.web.bind.annotation.GetMapping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org.springframework.web.bind.annotation.PathVariable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org.springframework.web.bind.annotation.PostMapping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org.springframework.web.bind.annotation.PutMapping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org.springframework.web.bind.annotation.RequestMethod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org.springframework.web.bind.annotation.RestController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br.edu.unoesc.api_rest.model.Produto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br.edu.unoesc.api_rest.repository.ProdutoRepository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@RestController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"api"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@CrossOrigin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(origins=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ProdutoRestController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"/produtos_rest"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List&lt;Produto&gt;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listarProdutos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(Model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//@GetMapping("/produto_rest/{id}")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//@ApiOperation(value="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Retorna um único produto através do seu 'id'")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//public Optional&lt;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Produto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buscarProduto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(@PathVariable(value="id") long id)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produtoRepository.findById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(id);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"/produto_rest/{id}"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method=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produces=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buscarProduto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&lt;Produto&gt; 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.findById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.isPresent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&lt;Produto&gt;(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HttpStatus.</a:t>
            </a:r>
            <a:r>
              <a:rPr lang="pt-B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OK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NOT_FOUND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Incluir produto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salvarProduto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Atualizar produto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@PutMapping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atualizarProduto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@DeleteMapping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76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javax.validation.Valid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org.springframework.stereotype.Controller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org.springframework.ui.Model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org.springframework.validation.BindingResult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org.springframework.web.bind.annotation.CrossOrigin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org.springframework.web.bind.annotation.GetMapping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org.springframework.web.bind.annotation.PostMapping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br.edu.unoesc.api_rest.model.Produto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br.edu.unoesc.api_rest.repository.ProdutoRepository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@CrossOrigin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(origins=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"/produtos"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listarProdutos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(Model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"produtos"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lista_produtos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"/incluir_produto"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it-I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formProduto(Model </a:t>
            </a:r>
            <a:r>
              <a:rPr lang="it-IT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it-IT" sz="1800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.addAttribute(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"produto"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Produto());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form_produto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"/processa_form_produto"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processFormProduto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@Valid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BindingResult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resultado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resultado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.hasErrors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form_produto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redirect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:/produtos"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4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9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0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3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16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(value={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"/produtoporquantidade"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produtoporquantidade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/{quantidade}"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List&lt;Produto&gt;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listarPorQuantidade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.porQuantidade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.orElse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BigDecimal.</a:t>
            </a:r>
            <a:r>
              <a:rPr lang="pt-B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ZERO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70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java.util.Optional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org.springframework.http.HttpStatus;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org.springframework.http.ResponseEntity;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org.springframework.ui.Model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org.springframework.web.bind.annotation.CrossOrigin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org.springframework.web.bind.annotation.DeleteMapping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org.springframework.web.bind.annotation.GetMapping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org.springframework.web.bind.annotation.PathVariable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org.springframework.web.bind.annotation.PostMapping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org.springframework.web.bind.annotation.PutMapping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org.springframework.web.bind.annotation.RequestMethod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org.springframework.web.bind.annotation.RestController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br.edu.unoesc.api_rest.model.Produto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br.edu.unoesc.api_rest.repository.ProdutoRepository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@RestController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"api"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@CrossOrigin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(origins=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ProdutoRestController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"/produtos_rest"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List&lt;Produto&gt;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listarProdutos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(Model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//@GetMapping("/produto_rest/{id}")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//@ApiOperation(value="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Retorna um único produto através do seu 'id'")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//public Optional&lt;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Produto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buscarProduto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(@PathVariable(value="id") long id)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produtoRepository.findById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(id);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"/produto_rest/{id}"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method=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produces=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buscarProduto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&lt;Produto&gt; 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.findById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.isPresent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&lt;Produto&gt;(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HttpStatus.</a:t>
            </a:r>
            <a:r>
              <a:rPr lang="pt-B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OK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NOT_FOUND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Incluir produto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salvarProduto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Atualizar produto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@PutMapping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atualizarProduto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@DeleteMapping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9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java.util.Optional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org.springframework.http.HttpStatus;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org.springframework.http.ResponseEntity;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org.springframework.ui.Model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org.springframework.web.bind.annotation.CrossOrigin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org.springframework.web.bind.annotation.DeleteMapping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org.springframework.web.bind.annotation.GetMapping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org.springframework.web.bind.annotation.PathVariable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org.springframework.web.bind.annotation.PostMapping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org.springframework.web.bind.annotation.PutMapping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org.springframework.web.bind.annotation.RequestMethod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org.springframework.web.bind.annotation.RestController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br.edu.unoesc.api_rest.model.Produto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br.edu.unoesc.api_rest.repository.ProdutoRepository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@RestController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"api"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@CrossOrigin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(origins=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ProdutoRestController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"/produtos_rest"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List&lt;Produto&gt;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listarProdutos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(Model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//@GetMapping("/produto_rest/{id}")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//@ApiOperation(value="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Retorna um único produto através do seu 'id'")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//public Optional&lt;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Produto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buscarProduto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(@PathVariable(value="id") long id)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produtoRepository.findById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(id);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"/produto_rest/{id}"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method=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produces=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buscarProduto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&lt;Produto&gt; 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.findById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.isPresent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&lt;Produto&gt;(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HttpStatus.</a:t>
            </a:r>
            <a:r>
              <a:rPr lang="pt-B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OK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NOT_FOUND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Incluir produto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salvarProduto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Atualizar produto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@PutMapping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atualizarProduto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@DeleteMapping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"/produto_rest"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49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java.util.Optional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org.springframework.http.HttpStatus;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org.springframework.http.ResponseEntity;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org.springframework.ui.Model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org.springframework.web.bind.annotation.CrossOrigin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org.springframework.web.bind.annotation.DeleteMapping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org.springframework.web.bind.annotation.GetMapping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org.springframework.web.bind.annotation.PathVariable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org.springframework.web.bind.annotation.PostMapping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org.springframework.web.bind.annotation.PutMapping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org.springframework.web.bind.annotation.RequestMethod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org.springframework.web.bind.annotation.RestController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br.edu.unoesc.api_rest.model.Produto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br.edu.unoesc.api_rest.repository.ProdutoRepository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@RestController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"api"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@CrossOrigin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(origins=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ProdutoRestController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"/produtos"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List&lt;Produto&gt;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listarProdutos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(Model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//@GetMapping("/produto/{id}")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//@ApiOperation(value="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Retorna um único produto através do seu 'id'")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//public Optional&lt;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Produto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buscarProduto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(@PathVariable(value="id") long id)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produtoRepository.findById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(id);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"/produto/{id}"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method=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produces=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buscarProduto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&lt;Produto&gt; 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.findById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.isPresent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&lt;Produto&gt;(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HttpStatus.</a:t>
            </a:r>
            <a:r>
              <a:rPr lang="pt-B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OK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NOT_FOUND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Incluir produto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salvarProduto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Atualizar produto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@PutMapping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atualizarProduto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nsolas" panose="020B0609020204030204" pitchFamily="49" charset="0"/>
              </a:rPr>
              <a:t>@DeleteMapping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</a:rPr>
              <a:t>"/produto"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deletarProduto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produtoRepository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03B01C6-13C2-4563-93A4-7D428DD8D3FE}"/>
              </a:ext>
            </a:extLst>
          </p:cNvPr>
          <p:cNvSpPr/>
          <p:nvPr/>
        </p:nvSpPr>
        <p:spPr>
          <a:xfrm>
            <a:off x="447675" y="3086100"/>
            <a:ext cx="8240713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E0CA63-4303-4449-8C67-49CD7FC8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A2A6738-203F-4737-B67B-B8072D24BD27}" type="datetimeFigureOut">
              <a:rPr lang="en-US"/>
              <a:pPr>
                <a:defRPr/>
              </a:pPr>
              <a:t>2/2/2023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1ED573-C5AB-4A77-A258-B45CB854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4B6109-C051-4E67-B50C-35B59519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0E1C1F5-9A16-46F7-A904-E9178C30304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4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6AE4498-8AC4-4FF1-8499-5C693B5BDCE2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4B2E6A-47A9-4213-B996-6349D9C0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4F4B72-7705-464D-85E7-7E7682F98A46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B87724-45B1-4077-A2EC-10BA5BDD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C191BF-CD09-4A71-BBF6-61ADB1A4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4E5633-1B99-45BD-94CA-FACDC605D5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2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EA66773D-636A-40B8-A1D9-96B5541FABCD}"/>
              </a:ext>
            </a:extLst>
          </p:cNvPr>
          <p:cNvSpPr>
            <a:spLocks noChangeAspect="1"/>
          </p:cNvSpPr>
          <p:nvPr/>
        </p:nvSpPr>
        <p:spPr>
          <a:xfrm>
            <a:off x="6629400" y="600075"/>
            <a:ext cx="2057400" cy="581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E35F55-966B-4FAC-B171-BA3C4A03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5288" y="5956300"/>
            <a:ext cx="947737" cy="365125"/>
          </a:xfrm>
        </p:spPr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C8ACAD0-19C0-4203-9A09-4907D1A85A67}" type="datetimeFigureOut">
              <a:rPr lang="en-US"/>
              <a:pPr>
                <a:defRPr/>
              </a:pPr>
              <a:t>2/2/2023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504736-B517-46AF-9932-E6C67AAA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5951538"/>
            <a:ext cx="5922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BA1526-6ACC-4D45-AC78-4AA1679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0F0DC1D-D212-48B8-B2DC-31BBD164CC9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99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2/2/2023 6:54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7504" y="1124744"/>
            <a:ext cx="8928992" cy="5256584"/>
          </a:xfrm>
        </p:spPr>
        <p:txBody>
          <a:bodyPr/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10" name="Title Placeholder 2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64807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618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E2A0365-97DD-4AF4-BE5D-AB917D35AA66}"/>
              </a:ext>
            </a:extLst>
          </p:cNvPr>
          <p:cNvSpPr>
            <a:spLocks noChangeAspect="1"/>
          </p:cNvSpPr>
          <p:nvPr/>
        </p:nvSpPr>
        <p:spPr>
          <a:xfrm>
            <a:off x="447675" y="362690"/>
            <a:ext cx="8239125" cy="6916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151793"/>
            <a:ext cx="7989752" cy="4707006"/>
          </a:xfrm>
        </p:spPr>
        <p:txBody>
          <a:bodyPr anchor="t" anchorCtr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ECF9E4-D625-4C5B-A8A6-68D3CE7C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5F356-49DB-40E2-A707-A951EB02449E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30135E-46D5-4BD2-B7DD-CEEC50EE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EF525B-79F1-4335-9755-1B12CC7A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A5C1D0-3A99-44E9-9588-822A0FFCFA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6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5A4F097-D71E-4958-89B1-622595626E70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/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BA769F-7F12-419F-8DD4-B3229BC0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42856FC-929A-4AF6-94CE-A58480BA1C90}" type="datetimeFigureOut">
              <a:rPr lang="en-US"/>
              <a:pPr>
                <a:defRPr/>
              </a:pPr>
              <a:t>2/2/2023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C33568E-9ECF-414A-B595-2DB52B5E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97ECF4-1F9F-42D6-95AA-C91EA982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9C08B1A-EEE0-4082-8C2C-23E386FA3C3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8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24ADE9-1556-4249-ACA5-5BAA659F2DC0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2234A00-3D89-4256-86C3-A607C311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360C6B-F0FE-4AB2-8A1B-B66FC4A77E33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59A6D8F-5530-4070-B893-EEEB139E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F77EADA-CAB8-4715-879E-C67F463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228DB3-05E8-4193-9F73-B547E857D8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A853F72-589A-4966-87C0-823D30C72865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DFC66AA-93D8-4F2F-AA52-BFDA95F9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80E7D2-528C-4469-A620-DF2A2C20ACD9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E1583102-78E1-4BC5-A594-484ADA80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B61C2E52-619E-4959-AB89-88A845BF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7BD7FC-9586-4B85-997C-B80BD891F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2EEE1300-8809-41B2-AFB6-B6CAAB2D0040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E87B0E-AB3F-4F71-B14A-59A3A875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F1B8A6-6102-449C-AC2E-00FDC26CA360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F3BD474-8EA5-4E69-9B07-B84E8FE3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814440E-1F26-4424-B78A-4DA0A521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29C7E7-80FD-4355-9B40-E2599C7689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9BF4A1-E2B5-4002-99BE-EE4EF9E3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ACCEC-9F7E-4EA0-AD11-FFF720BC1D89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1F9D728-6242-4B3D-A38D-7578D3D5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DA963DB-5E33-405A-B9BB-8CA3AB61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3F9A6-5F7F-49B7-9F75-DF27134A68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8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01024664-6CFC-4E37-B493-F5E81B440043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747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1979B46-3C52-43B0-8EAE-EDAFE6D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F468B12-4449-49F2-AF5C-98FCDF6C4B2C}" type="datetimeFigureOut">
              <a:rPr lang="en-US"/>
              <a:pPr>
                <a:defRPr/>
              </a:pPr>
              <a:t>2/2/2023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96A5C23-53D6-4492-817A-88A0A57B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619F5E7-6A59-4C7D-93FD-7FAAB077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FE372F6-A8BB-4C46-AFB8-160A0AF3048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12BD57-11D8-4E1A-85B3-8522467A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6645A-FA12-4969-B620-443F43CC3477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66734D-0A28-465E-AF86-D9ED3CD2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82E15F-E0FB-4F42-A09F-F9C6BE0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7E531-2A85-4292-8507-B4C4908B4C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9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2D9B9454-7649-42F4-9EC8-C3F9A112F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599" b="96224" l="3516" r="89844">
                        <a14:foregroundMark x1="8691" y1="9375" x2="8691" y2="9375"/>
                        <a14:foregroundMark x1="10645" y1="8073" x2="10645" y2="8073"/>
                        <a14:foregroundMark x1="11816" y1="5599" x2="11816" y2="5599"/>
                        <a14:foregroundMark x1="12793" y1="7682" x2="12793" y2="7682"/>
                        <a14:foregroundMark x1="4980" y1="17448" x2="4980" y2="17448"/>
                        <a14:foregroundMark x1="14258" y1="16927" x2="14258" y2="16927"/>
                        <a14:foregroundMark x1="4492" y1="16927" x2="4492" y2="16927"/>
                        <a14:foregroundMark x1="22168" y1="93620" x2="22168" y2="93620"/>
                        <a14:foregroundMark x1="21680" y1="95703" x2="21680" y2="95703"/>
                        <a14:foregroundMark x1="17969" y1="96224" x2="17969" y2="96224"/>
                        <a14:foregroundMark x1="10352" y1="16667" x2="10352" y2="16667"/>
                        <a14:foregroundMark x1="12598" y1="15625" x2="12598" y2="15625"/>
                        <a14:foregroundMark x1="11621" y1="12240" x2="11621" y2="12240"/>
                        <a14:foregroundMark x1="10059" y1="10677" x2="10059" y2="10677"/>
                        <a14:foregroundMark x1="13867" y1="18229" x2="13867" y2="18229"/>
                        <a14:foregroundMark x1="6152" y1="15625" x2="6152" y2="15625"/>
                        <a14:foregroundMark x1="3711" y1="16016" x2="3711" y2="16016"/>
                        <a14:foregroundMark x1="11328" y1="16146" x2="11328" y2="16146"/>
                        <a14:foregroundMark x1="16797" y1="15495" x2="16797" y2="15495"/>
                        <a14:foregroundMark x1="16113" y1="15495" x2="16113" y2="15495"/>
                        <a14:foregroundMark x1="16504" y1="15365" x2="16504" y2="15365"/>
                        <a14:foregroundMark x1="16406" y1="15365" x2="16406" y2="15365"/>
                        <a14:foregroundMark x1="16309" y1="15365" x2="16309" y2="15365"/>
                        <a14:foregroundMark x1="16504" y1="15495" x2="16504" y2="15495"/>
                        <a14:foregroundMark x1="4395" y1="17969" x2="4395" y2="17969"/>
                        <a14:foregroundMark x1="4199" y1="18099" x2="4785" y2="17969"/>
                        <a14:foregroundMark x1="16895" y1="15365" x2="16016" y2="15234"/>
                        <a14:backgroundMark x1="9766" y1="7943" x2="9766" y2="7943"/>
                        <a14:backgroundMark x1="9961" y1="16797" x2="9961" y2="16797"/>
                        <a14:backgroundMark x1="3516" y1="20443" x2="3516" y2="20443"/>
                        <a14:backgroundMark x1="4590" y1="20443" x2="4590" y2="20443"/>
                        <a14:backgroundMark x1="5664" y1="20443" x2="5664" y2="20443"/>
                        <a14:backgroundMark x1="7422" y1="20443" x2="7422" y2="20443"/>
                        <a14:backgroundMark x1="6738" y1="20313" x2="6738" y2="20313"/>
                        <a14:backgroundMark x1="8984" y1="20703" x2="8984" y2="20703"/>
                        <a14:backgroundMark x1="10254" y1="20573" x2="10254" y2="20573"/>
                        <a14:backgroundMark x1="9961" y1="20182" x2="9961" y2="20182"/>
                        <a14:backgroundMark x1="9766" y1="20182" x2="9570" y2="20313"/>
                        <a14:backgroundMark x1="9375" y1="20443" x2="9375" y2="20443"/>
                        <a14:backgroundMark x1="9082" y1="20313" x2="14258" y2="20833"/>
                        <a14:backgroundMark x1="14258" y1="20833" x2="8496" y2="20443"/>
                        <a14:backgroundMark x1="8496" y1="20443" x2="14063" y2="20833"/>
                        <a14:backgroundMark x1="14063" y1="20833" x2="7422" y2="21224"/>
                        <a14:backgroundMark x1="4004" y1="20573" x2="8984" y2="20703"/>
                        <a14:backgroundMark x1="2441" y1="20313" x2="4980" y2="20443"/>
                        <a14:backgroundMark x1="2832" y1="20052" x2="5273" y2="20182"/>
                        <a14:backgroundMark x1="14648" y1="21094" x2="17480" y2="20964"/>
                        <a14:backgroundMark x1="14941" y1="20313" x2="17480" y2="20573"/>
                        <a14:backgroundMark x1="12793" y1="15885" x2="12793" y2="15885"/>
                        <a14:backgroundMark x1="12695" y1="15885" x2="12695" y2="15885"/>
                        <a14:backgroundMark x1="10938" y1="9375" x2="10938" y2="9375"/>
                        <a14:backgroundMark x1="4199" y1="17578" x2="4199" y2="17578"/>
                        <a14:backgroundMark x1="4492" y1="16797" x2="4492" y2="16797"/>
                        <a14:backgroundMark x1="16016" y1="15104" x2="16016" y2="15104"/>
                        <a14:backgroundMark x1="16699" y1="15755" x2="16699" y2="15755"/>
                        <a14:backgroundMark x1="16895" y1="15755" x2="16895" y2="15755"/>
                        <a14:backgroundMark x1="16406" y1="15755" x2="16406" y2="15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729"/>
          <a:stretch/>
        </p:blipFill>
        <p:spPr>
          <a:xfrm>
            <a:off x="145279" y="1222131"/>
            <a:ext cx="9212366" cy="580731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A9B98-C193-4969-A4EF-AD8D2A40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0002"/>
            <a:ext cx="8123238" cy="638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39E10AF-616C-4E0E-AB85-A81F7E6FD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222132"/>
            <a:ext cx="7989888" cy="463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de texto Mestres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  <a:endParaRPr lang="en-US" alt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3210-2095-4A70-A2CB-91D2BC0B0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425" y="5956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defRPr sz="900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B1E8E67-C646-47A8-A566-04358AACC484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6CBE-6452-4621-8637-5FADD25FB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025" y="5951538"/>
            <a:ext cx="487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defRPr sz="900" cap="all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CED8-EAF9-4D9A-B24D-F98044663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975" y="5956300"/>
            <a:ext cx="769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defRPr sz="900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599279D9-467C-407B-97D9-0E659B4DCB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5CF5FB-478E-41B7-8355-50EBD2F61A37}"/>
              </a:ext>
            </a:extLst>
          </p:cNvPr>
          <p:cNvSpPr/>
          <p:nvPr/>
        </p:nvSpPr>
        <p:spPr>
          <a:xfrm>
            <a:off x="447675" y="159977"/>
            <a:ext cx="2720975" cy="107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827E19-8318-45CB-9A4F-2B1BA4FB4C73}"/>
              </a:ext>
            </a:extLst>
          </p:cNvPr>
          <p:cNvSpPr/>
          <p:nvPr/>
        </p:nvSpPr>
        <p:spPr>
          <a:xfrm>
            <a:off x="5975350" y="159977"/>
            <a:ext cx="2711450" cy="107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CEACB-DBEC-4731-865A-57865A71D09E}"/>
              </a:ext>
            </a:extLst>
          </p:cNvPr>
          <p:cNvSpPr/>
          <p:nvPr/>
        </p:nvSpPr>
        <p:spPr>
          <a:xfrm>
            <a:off x="3216275" y="159977"/>
            <a:ext cx="271145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4A961A8-434A-41B5-A877-C5AF8E3B016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249160" y="5544674"/>
            <a:ext cx="2409912" cy="84129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0A94975-5E6D-4D91-848A-8043FF01A5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599" b="96224" l="3516" r="89844">
                        <a14:foregroundMark x1="8691" y1="9375" x2="8691" y2="9375"/>
                        <a14:foregroundMark x1="10645" y1="8073" x2="10645" y2="8073"/>
                        <a14:foregroundMark x1="11816" y1="5599" x2="11816" y2="5599"/>
                        <a14:foregroundMark x1="12793" y1="7682" x2="12793" y2="7682"/>
                        <a14:foregroundMark x1="4980" y1="17448" x2="4980" y2="17448"/>
                        <a14:foregroundMark x1="14258" y1="16927" x2="14258" y2="16927"/>
                        <a14:foregroundMark x1="4492" y1="16927" x2="4492" y2="16927"/>
                        <a14:foregroundMark x1="22168" y1="93620" x2="22168" y2="93620"/>
                        <a14:foregroundMark x1="21680" y1="95703" x2="21680" y2="95703"/>
                        <a14:foregroundMark x1="17969" y1="96224" x2="17969" y2="96224"/>
                        <a14:foregroundMark x1="10352" y1="16667" x2="10352" y2="16667"/>
                        <a14:foregroundMark x1="12598" y1="15625" x2="12598" y2="15625"/>
                        <a14:foregroundMark x1="11621" y1="12240" x2="11621" y2="12240"/>
                        <a14:foregroundMark x1="10059" y1="10677" x2="10059" y2="10677"/>
                        <a14:foregroundMark x1="13867" y1="18229" x2="13867" y2="18229"/>
                        <a14:foregroundMark x1="6152" y1="15625" x2="6152" y2="15625"/>
                        <a14:foregroundMark x1="3711" y1="16016" x2="3711" y2="16016"/>
                        <a14:foregroundMark x1="11328" y1="16146" x2="11328" y2="16146"/>
                        <a14:foregroundMark x1="16797" y1="15495" x2="16797" y2="15495"/>
                        <a14:foregroundMark x1="16113" y1="15495" x2="16113" y2="15495"/>
                        <a14:foregroundMark x1="16504" y1="15365" x2="16504" y2="15365"/>
                        <a14:foregroundMark x1="16406" y1="15365" x2="16406" y2="15365"/>
                        <a14:foregroundMark x1="16309" y1="15365" x2="16309" y2="15365"/>
                        <a14:foregroundMark x1="16504" y1="15495" x2="16504" y2="15495"/>
                        <a14:foregroundMark x1="4395" y1="17969" x2="4395" y2="17969"/>
                        <a14:foregroundMark x1="4199" y1="18099" x2="4785" y2="17969"/>
                        <a14:foregroundMark x1="16895" y1="15365" x2="16016" y2="15234"/>
                        <a14:backgroundMark x1="9766" y1="7943" x2="9766" y2="7943"/>
                        <a14:backgroundMark x1="9961" y1="16797" x2="9961" y2="16797"/>
                        <a14:backgroundMark x1="3516" y1="20443" x2="3516" y2="20443"/>
                        <a14:backgroundMark x1="4590" y1="20443" x2="4590" y2="20443"/>
                        <a14:backgroundMark x1="5664" y1="20443" x2="5664" y2="20443"/>
                        <a14:backgroundMark x1="7422" y1="20443" x2="7422" y2="20443"/>
                        <a14:backgroundMark x1="6738" y1="20313" x2="6738" y2="20313"/>
                        <a14:backgroundMark x1="8984" y1="20703" x2="8984" y2="20703"/>
                        <a14:backgroundMark x1="10254" y1="20573" x2="10254" y2="20573"/>
                        <a14:backgroundMark x1="9961" y1="20182" x2="9961" y2="20182"/>
                        <a14:backgroundMark x1="9766" y1="20182" x2="9570" y2="20313"/>
                        <a14:backgroundMark x1="9375" y1="20443" x2="9375" y2="20443"/>
                        <a14:backgroundMark x1="9082" y1="20313" x2="14258" y2="20833"/>
                        <a14:backgroundMark x1="14258" y1="20833" x2="8496" y2="20443"/>
                        <a14:backgroundMark x1="8496" y1="20443" x2="14063" y2="20833"/>
                        <a14:backgroundMark x1="14063" y1="20833" x2="7422" y2="21224"/>
                        <a14:backgroundMark x1="4004" y1="20573" x2="8984" y2="20703"/>
                        <a14:backgroundMark x1="2441" y1="20313" x2="4980" y2="20443"/>
                        <a14:backgroundMark x1="2832" y1="20052" x2="5273" y2="20182"/>
                        <a14:backgroundMark x1="14648" y1="21094" x2="17480" y2="20964"/>
                        <a14:backgroundMark x1="14941" y1="20313" x2="17480" y2="20573"/>
                        <a14:backgroundMark x1="12793" y1="15885" x2="12793" y2="15885"/>
                        <a14:backgroundMark x1="12695" y1="15885" x2="12695" y2="15885"/>
                        <a14:backgroundMark x1="10938" y1="9375" x2="10938" y2="9375"/>
                        <a14:backgroundMark x1="4199" y1="17578" x2="4199" y2="17578"/>
                        <a14:backgroundMark x1="4492" y1="16797" x2="4492" y2="16797"/>
                        <a14:backgroundMark x1="16016" y1="15104" x2="16016" y2="15104"/>
                        <a14:backgroundMark x1="16699" y1="15755" x2="16699" y2="15755"/>
                        <a14:backgroundMark x1="16895" y1="15755" x2="16895" y2="15755"/>
                        <a14:backgroundMark x1="16406" y1="15755" x2="16406" y2="15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0552" b="78303"/>
          <a:stretch/>
        </p:blipFill>
        <p:spPr>
          <a:xfrm>
            <a:off x="372602" y="5880774"/>
            <a:ext cx="697130" cy="5457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36" r:id="rId7"/>
    <p:sldLayoutId id="2147483845" r:id="rId8"/>
    <p:sldLayoutId id="2147483837" r:id="rId9"/>
    <p:sldLayoutId id="2147483846" r:id="rId10"/>
    <p:sldLayoutId id="2147483847" r:id="rId11"/>
    <p:sldLayoutId id="2147483848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9875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425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fielding_dissertation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BBBD2AD-67BE-4140-A840-4CC69B0998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46476" y="877888"/>
            <a:ext cx="7989888" cy="15049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sz="3200" cap="small"/>
              <a:t>Spring REST</a:t>
            </a:r>
            <a:endParaRPr lang="en-US" altLang="pt-BR" sz="3200" i="1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3A0A7A9-D8B5-4C27-9DA2-FBDB321483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68337" y="3744913"/>
            <a:ext cx="7373255" cy="1673225"/>
          </a:xfrm>
          <a:noFill/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pt-BR" sz="1800" cap="none" dirty="0">
                <a:solidFill>
                  <a:schemeClr val="bg1"/>
                </a:solidFill>
              </a:rPr>
              <a:t>FAPESC – DESENVOLVEDORES PARA TECNOLOGIA DA INFORMAÇÃO</a:t>
            </a:r>
          </a:p>
          <a:p>
            <a:pPr>
              <a:lnSpc>
                <a:spcPct val="70000"/>
              </a:lnSpc>
            </a:pPr>
            <a:endParaRPr lang="en-US" altLang="pt-BR" sz="1800" cap="none" dirty="0"/>
          </a:p>
          <a:p>
            <a:pPr>
              <a:lnSpc>
                <a:spcPct val="70000"/>
              </a:lnSpc>
            </a:pPr>
            <a:endParaRPr lang="en-US" altLang="pt-BR" sz="1800" cap="none" dirty="0"/>
          </a:p>
          <a:p>
            <a:pPr>
              <a:lnSpc>
                <a:spcPct val="70000"/>
              </a:lnSpc>
            </a:pPr>
            <a:r>
              <a:rPr lang="en-US" altLang="pt-BR" sz="1800" cap="small" dirty="0">
                <a:solidFill>
                  <a:schemeClr val="bg1"/>
                </a:solidFill>
              </a:rPr>
              <a:t>Herculano De Biasi</a:t>
            </a:r>
          </a:p>
          <a:p>
            <a:pPr>
              <a:lnSpc>
                <a:spcPct val="70000"/>
              </a:lnSpc>
            </a:pPr>
            <a:r>
              <a:rPr lang="en-US" altLang="pt-BR" sz="1800" cap="none" dirty="0">
                <a:solidFill>
                  <a:schemeClr val="bg1"/>
                </a:solidFill>
              </a:rPr>
              <a:t>herculano.debiasi@unoesc.edu.br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</a:t>
            </a:r>
            <a:r>
              <a:rPr lang="en-US" dirty="0"/>
              <a:t>RESTful</a:t>
            </a:r>
            <a:r>
              <a:rPr lang="pt-BR" dirty="0"/>
              <a:t> com Spring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Classe controlador REST</a:t>
            </a:r>
            <a:r>
              <a:rPr lang="pt-BR" i="1" dirty="0"/>
              <a:t> </a:t>
            </a:r>
            <a:r>
              <a:rPr lang="pt-BR" dirty="0"/>
              <a:t>com método </a:t>
            </a:r>
            <a:r>
              <a:rPr lang="pt-BR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salvarProduto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i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3268E05-92FA-40BF-9F69-8BF8A7CF5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628800"/>
            <a:ext cx="7557025" cy="111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2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</a:t>
            </a:r>
            <a:r>
              <a:rPr lang="en-US" dirty="0"/>
              <a:t>RESTful</a:t>
            </a:r>
            <a:r>
              <a:rPr lang="pt-BR" dirty="0"/>
              <a:t> com Spring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 de inclusão (POST) com o </a:t>
            </a:r>
            <a:r>
              <a:rPr lang="pt-BR" noProof="1"/>
              <a:t>Postman</a:t>
            </a:r>
            <a:endParaRPr lang="pt-BR" i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1ABC8C-E5FC-4F1F-B3B4-D25D9FDDB7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865" t="-283" r="-8865" b="-2392"/>
          <a:stretch/>
        </p:blipFill>
        <p:spPr>
          <a:xfrm>
            <a:off x="354563" y="1502228"/>
            <a:ext cx="8434872" cy="529045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6238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</a:t>
            </a:r>
            <a:r>
              <a:rPr lang="en-US" dirty="0"/>
              <a:t>RESTful</a:t>
            </a:r>
            <a:r>
              <a:rPr lang="pt-BR" dirty="0"/>
              <a:t> com Spring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Classe controlador REST</a:t>
            </a:r>
            <a:r>
              <a:rPr lang="pt-BR" i="1" dirty="0"/>
              <a:t> </a:t>
            </a:r>
            <a:r>
              <a:rPr lang="pt-BR" dirty="0"/>
              <a:t>com método </a:t>
            </a:r>
            <a:r>
              <a:rPr lang="pt-BR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atualizarProduto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i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1202B9D-B523-4332-BDB5-76A7D11B1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94" y="1628800"/>
            <a:ext cx="8188812" cy="11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4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</a:t>
            </a:r>
            <a:r>
              <a:rPr lang="en-US" dirty="0"/>
              <a:t>RESTful</a:t>
            </a:r>
            <a:r>
              <a:rPr lang="pt-BR" dirty="0"/>
              <a:t> com Spring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 de alteração (PUT) com o </a:t>
            </a:r>
            <a:r>
              <a:rPr lang="pt-BR" noProof="1"/>
              <a:t>Postman</a:t>
            </a:r>
            <a:endParaRPr lang="pt-BR" i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24EC9E-71E5-4853-95EB-640F541C4C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239" r="-9239" b="-3661"/>
          <a:stretch/>
        </p:blipFill>
        <p:spPr>
          <a:xfrm>
            <a:off x="326571" y="1516844"/>
            <a:ext cx="8490856" cy="53411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5750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</a:t>
            </a:r>
            <a:r>
              <a:rPr lang="en-US" dirty="0"/>
              <a:t>RESTful</a:t>
            </a:r>
            <a:r>
              <a:rPr lang="pt-BR" dirty="0"/>
              <a:t> com Spring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Classe controlador REST</a:t>
            </a:r>
            <a:r>
              <a:rPr lang="pt-BR" i="1" dirty="0"/>
              <a:t> </a:t>
            </a:r>
            <a:r>
              <a:rPr lang="pt-BR" dirty="0"/>
              <a:t>com método </a:t>
            </a:r>
            <a:r>
              <a:rPr lang="pt-BR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deletarProduto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i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FF0A8E5-49D5-4CE5-9594-C870C6E9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65" y="1628801"/>
            <a:ext cx="7018871" cy="117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53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</a:t>
            </a:r>
            <a:r>
              <a:rPr lang="en-US" dirty="0"/>
              <a:t>RESTful</a:t>
            </a:r>
            <a:r>
              <a:rPr lang="pt-BR" dirty="0"/>
              <a:t> com Spring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 de exclusão (DELETE) com o </a:t>
            </a:r>
            <a:r>
              <a:rPr lang="pt-BR" noProof="1"/>
              <a:t>Postman</a:t>
            </a:r>
            <a:endParaRPr lang="pt-BR" i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FCEB3C4-0F46-478B-B595-BDA6DE64F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248" r="-9229" b="-2394"/>
          <a:stretch/>
        </p:blipFill>
        <p:spPr>
          <a:xfrm>
            <a:off x="326571" y="1516844"/>
            <a:ext cx="8490858" cy="527584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0303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</a:t>
            </a:r>
            <a:r>
              <a:rPr lang="en-US" dirty="0"/>
              <a:t>RESTful</a:t>
            </a:r>
            <a:r>
              <a:rPr lang="pt-BR" dirty="0"/>
              <a:t> com Spring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Classe </a:t>
            </a:r>
            <a:r>
              <a:rPr lang="en-US" i="1" dirty="0"/>
              <a:t>controller</a:t>
            </a:r>
            <a:r>
              <a:rPr lang="pt-BR" i="1" dirty="0"/>
              <a:t> </a:t>
            </a:r>
            <a:r>
              <a:rPr lang="pt-BR" dirty="0"/>
              <a:t>com </a:t>
            </a:r>
            <a:br>
              <a:rPr lang="pt-BR" dirty="0"/>
            </a:br>
            <a:r>
              <a:rPr lang="pt-BR" dirty="0"/>
              <a:t>métodos implementados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64E360A0-2A52-4F4C-B704-A615F2153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41" y="1151176"/>
            <a:ext cx="5626359" cy="57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7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pt-BR" dirty="0"/>
              <a:t>REST</a:t>
            </a:r>
          </a:p>
          <a:p>
            <a:pPr>
              <a:spcBef>
                <a:spcPts val="500"/>
              </a:spcBef>
            </a:pPr>
            <a:r>
              <a:rPr lang="pt-BR" dirty="0"/>
              <a:t>Spring REST</a:t>
            </a:r>
          </a:p>
          <a:p>
            <a:pPr>
              <a:spcBef>
                <a:spcPts val="500"/>
              </a:spcBef>
            </a:pPr>
            <a:r>
              <a:rPr lang="pt-BR" dirty="0"/>
              <a:t>API </a:t>
            </a:r>
            <a:r>
              <a:rPr lang="pt-BR" dirty="0" err="1"/>
              <a:t>RESTful</a:t>
            </a:r>
            <a:r>
              <a:rPr lang="pt-BR" dirty="0"/>
              <a:t> com Spring</a:t>
            </a:r>
          </a:p>
        </p:txBody>
      </p:sp>
    </p:spTree>
    <p:extLst>
      <p:ext uri="{BB962C8B-B14F-4D97-AF65-F5344CB8AC3E}">
        <p14:creationId xmlns:p14="http://schemas.microsoft.com/office/powerpoint/2010/main" val="140606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REST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Definição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758D0E-1ADA-2008-0F8E-82393D41C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483837"/>
            <a:ext cx="8312727" cy="528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6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REST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Dissertação de Roy Fielding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602E55E-820C-35A1-305A-95C6A23CF7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490" b="-1891"/>
          <a:stretch/>
        </p:blipFill>
        <p:spPr>
          <a:xfrm>
            <a:off x="2758698" y="1590804"/>
            <a:ext cx="5965424" cy="477267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976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Spring REST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anotação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  <a:r>
              <a:rPr lang="pt-BR" dirty="0"/>
              <a:t> é específica para serviços REST e assume o retorno como sendo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@ResponseBody</a:t>
            </a:r>
            <a:r>
              <a:rPr lang="pt-BR" dirty="0"/>
              <a:t> por padrão</a:t>
            </a:r>
          </a:p>
          <a:p>
            <a:pPr lvl="1"/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</a:t>
            </a:r>
            <a:r>
              <a:rPr lang="pt-BR" dirty="0"/>
              <a:t>: Permite definir uma rota; caso não seja informado o método HTTP da rota, ela será definida para todos os métodos</a:t>
            </a:r>
          </a:p>
          <a:p>
            <a:pPr lvl="1"/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@PathVariable</a:t>
            </a:r>
            <a:r>
              <a:rPr lang="pt-BR" dirty="0"/>
              <a:t>: Indica que o valor da variável virá de uma informação da rota</a:t>
            </a:r>
          </a:p>
          <a:p>
            <a:pPr lvl="1"/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@RequestBody</a:t>
            </a:r>
            <a:r>
              <a:rPr lang="pt-BR" dirty="0"/>
              <a:t>: Indica que o valor do objeto virá do corpo da requisição (</a:t>
            </a:r>
            <a:r>
              <a:rPr lang="en-US" i="1" dirty="0"/>
              <a:t>request</a:t>
            </a:r>
            <a:r>
              <a:rPr lang="pt-BR" dirty="0"/>
              <a:t>) e o transforma em um objeto Java ou </a:t>
            </a:r>
            <a:r>
              <a:rPr lang="pt-BR" dirty="0" err="1"/>
              <a:t>MediaType</a:t>
            </a:r>
            <a:r>
              <a:rPr lang="pt-BR" dirty="0"/>
              <a:t> indicado</a:t>
            </a:r>
          </a:p>
          <a:p>
            <a:pPr lvl="1"/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@ResponseBody</a:t>
            </a:r>
            <a:r>
              <a:rPr lang="pt-BR" dirty="0"/>
              <a:t>: Transforma o conteúdo de </a:t>
            </a:r>
            <a:r>
              <a:rPr lang="pt-BR" dirty="0">
                <a:solidFill>
                  <a:srgbClr val="FF0000"/>
                </a:solidFill>
              </a:rPr>
              <a:t>retorno</a:t>
            </a:r>
            <a:r>
              <a:rPr lang="pt-BR" dirty="0"/>
              <a:t> do </a:t>
            </a:r>
            <a:r>
              <a:rPr lang="pt-BR" i="1" dirty="0"/>
              <a:t>response </a:t>
            </a:r>
            <a:r>
              <a:rPr lang="pt-BR" dirty="0"/>
              <a:t>no formato JSON ou outro </a:t>
            </a:r>
            <a:r>
              <a:rPr lang="pt-BR" dirty="0" err="1"/>
              <a:t>MediaType</a:t>
            </a:r>
            <a:r>
              <a:rPr lang="pt-BR" dirty="0"/>
              <a:t> indicado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7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Spring REST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0233AF3-ED2A-4E81-8E77-66E9EEB89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22637" b="-1697"/>
          <a:stretch/>
        </p:blipFill>
        <p:spPr>
          <a:xfrm>
            <a:off x="1733148" y="1640907"/>
            <a:ext cx="6962983" cy="317369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6776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</a:t>
            </a:r>
            <a:r>
              <a:rPr lang="en-US" dirty="0"/>
              <a:t>RESTful</a:t>
            </a:r>
            <a:r>
              <a:rPr lang="pt-BR" dirty="0"/>
              <a:t> com Spring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 com parâmetro opcional </a:t>
            </a:r>
            <a:r>
              <a:rPr lang="pt-BR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listarPorQuantidade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45BD9F9-6902-48FD-8E08-D21030BAB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" y="1520344"/>
            <a:ext cx="9032032" cy="84901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2589698-84F6-45CA-A48D-A6AB50F12F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8951"/>
          <a:stretch/>
        </p:blipFill>
        <p:spPr>
          <a:xfrm>
            <a:off x="158620" y="2434307"/>
            <a:ext cx="4363250" cy="39929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5032F8-3821-4C69-BB8F-0DB7CD0A9F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8951"/>
          <a:stretch/>
        </p:blipFill>
        <p:spPr>
          <a:xfrm>
            <a:off x="4622130" y="2434306"/>
            <a:ext cx="4363250" cy="399295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7302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</a:t>
            </a:r>
            <a:r>
              <a:rPr lang="en-US" dirty="0"/>
              <a:t>RESTful</a:t>
            </a:r>
            <a:r>
              <a:rPr lang="pt-BR" dirty="0"/>
              <a:t> com Spring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Classe controlador REST</a:t>
            </a:r>
            <a:r>
              <a:rPr lang="pt-BR" i="1" dirty="0"/>
              <a:t> </a:t>
            </a:r>
            <a:r>
              <a:rPr lang="pt-BR" dirty="0"/>
              <a:t>com método </a:t>
            </a:r>
            <a:r>
              <a:rPr lang="pt-BR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buscarProduto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PathVariable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1400" dirty="0"/>
              <a:t> </a:t>
            </a:r>
            <a:r>
              <a:rPr lang="pt-BR" dirty="0"/>
              <a:t>faz uma ligação (</a:t>
            </a:r>
            <a:r>
              <a:rPr lang="en-US" i="1" dirty="0"/>
              <a:t>binding</a:t>
            </a:r>
            <a:r>
              <a:rPr lang="pt-BR" dirty="0"/>
              <a:t>) entre o parâmetro passado pela requisição (nesse caso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{id}</a:t>
            </a:r>
            <a:r>
              <a:rPr lang="pt-BR" dirty="0"/>
              <a:t>) (variável de caminho) e a variável do método, nesse caso ‘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pt-BR" dirty="0"/>
              <a:t>’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dirty="0"/>
          </a:p>
          <a:p>
            <a:r>
              <a:rPr lang="pt-BR" dirty="0"/>
              <a:t>Versão melhorada do método </a:t>
            </a:r>
            <a:r>
              <a:rPr lang="pt-BR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buscarProduto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utilizando 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43A0B0-2362-4C52-BB36-79E5C7BF0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2" y="2231465"/>
            <a:ext cx="7576458" cy="8385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8FC8219-505F-4CB9-930A-66411F4CF0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-20798"/>
          <a:stretch/>
        </p:blipFill>
        <p:spPr>
          <a:xfrm>
            <a:off x="19465" y="4051764"/>
            <a:ext cx="9105070" cy="233037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5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</a:t>
            </a:r>
            <a:r>
              <a:rPr lang="en-US" dirty="0"/>
              <a:t>RESTful</a:t>
            </a:r>
            <a:r>
              <a:rPr lang="pt-BR" dirty="0"/>
              <a:t> com Spring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 de requisição (GET) com o </a:t>
            </a:r>
            <a:r>
              <a:rPr lang="pt-BR" noProof="1"/>
              <a:t>Postman</a:t>
            </a:r>
            <a:endParaRPr lang="pt-BR" i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C52964-316D-6CEF-5F0A-E82D2238C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326571" y="1469663"/>
            <a:ext cx="8490858" cy="535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217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Personalizada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E4679"/>
      </a:accent1>
      <a:accent2>
        <a:srgbClr val="46B65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29934</TotalTime>
  <Pages>28</Pages>
  <Words>4565</Words>
  <Application>Microsoft Office PowerPoint</Application>
  <PresentationFormat>Apresentação na tela (4:3)</PresentationFormat>
  <Paragraphs>661</Paragraphs>
  <Slides>16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Consolas</vt:lpstr>
      <vt:lpstr>Courier New</vt:lpstr>
      <vt:lpstr>Gill Sans MT</vt:lpstr>
      <vt:lpstr>Wingdings 2</vt:lpstr>
      <vt:lpstr>Dividendo</vt:lpstr>
      <vt:lpstr>Spring REST</vt:lpstr>
      <vt:lpstr>Tópicos</vt:lpstr>
      <vt:lpstr>REST</vt:lpstr>
      <vt:lpstr>REST</vt:lpstr>
      <vt:lpstr>Spring REST</vt:lpstr>
      <vt:lpstr>Spring REST</vt:lpstr>
      <vt:lpstr>API RESTful com Spring</vt:lpstr>
      <vt:lpstr>API RESTful com Spring</vt:lpstr>
      <vt:lpstr>API RESTful com Spring</vt:lpstr>
      <vt:lpstr>API RESTful com Spring</vt:lpstr>
      <vt:lpstr>API RESTful com Spring</vt:lpstr>
      <vt:lpstr>API RESTful com Spring</vt:lpstr>
      <vt:lpstr>API RESTful com Spring</vt:lpstr>
      <vt:lpstr>API RESTful com Spring</vt:lpstr>
      <vt:lpstr>API RESTful com Spring</vt:lpstr>
      <vt:lpstr>API RESTful com Spring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MVC</dc:title>
  <dc:subject/>
  <dc:creator>CLI</dc:creator>
  <cp:keywords/>
  <dc:description/>
  <cp:lastModifiedBy>Herculano De Biasi</cp:lastModifiedBy>
  <cp:revision>888</cp:revision>
  <cp:lastPrinted>2020-05-17T19:29:28Z</cp:lastPrinted>
  <dcterms:created xsi:type="dcterms:W3CDTF">2002-08-27T12:04:17Z</dcterms:created>
  <dcterms:modified xsi:type="dcterms:W3CDTF">2023-02-02T21:57:11Z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