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4" r:id="rId1"/>
  </p:sldMasterIdLst>
  <p:notesMasterIdLst>
    <p:notesMasterId r:id="rId23"/>
  </p:notesMasterIdLst>
  <p:handoutMasterIdLst>
    <p:handoutMasterId r:id="rId24"/>
  </p:handoutMasterIdLst>
  <p:sldIdLst>
    <p:sldId id="480" r:id="rId2"/>
    <p:sldId id="257" r:id="rId3"/>
    <p:sldId id="633" r:id="rId4"/>
    <p:sldId id="506" r:id="rId5"/>
    <p:sldId id="503" r:id="rId6"/>
    <p:sldId id="507" r:id="rId7"/>
    <p:sldId id="411" r:id="rId8"/>
    <p:sldId id="505" r:id="rId9"/>
    <p:sldId id="536" r:id="rId10"/>
    <p:sldId id="508" r:id="rId11"/>
    <p:sldId id="510" r:id="rId12"/>
    <p:sldId id="634" r:id="rId13"/>
    <p:sldId id="635" r:id="rId14"/>
    <p:sldId id="509" r:id="rId15"/>
    <p:sldId id="636" r:id="rId16"/>
    <p:sldId id="637" r:id="rId17"/>
    <p:sldId id="521" r:id="rId18"/>
    <p:sldId id="523" r:id="rId19"/>
    <p:sldId id="638" r:id="rId20"/>
    <p:sldId id="522" r:id="rId21"/>
    <p:sldId id="639" r:id="rId22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C34"/>
    <a:srgbClr val="003B8C"/>
    <a:srgbClr val="00006E"/>
    <a:srgbClr val="467FC1"/>
    <a:srgbClr val="00005B"/>
    <a:srgbClr val="FF0000"/>
    <a:srgbClr val="1E4679"/>
    <a:srgbClr val="00FFCC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007" autoAdjust="0"/>
  </p:normalViewPr>
  <p:slideViewPr>
    <p:cSldViewPr snapToGrid="0">
      <p:cViewPr varScale="1">
        <p:scale>
          <a:sx n="103" d="100"/>
          <a:sy n="103" d="100"/>
        </p:scale>
        <p:origin x="1020" y="72"/>
      </p:cViewPr>
      <p:guideLst>
        <p:guide orient="horz" pos="2736"/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2909" y="-86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>
            <a:extLst>
              <a:ext uri="{FF2B5EF4-FFF2-40B4-BE49-F238E27FC236}">
                <a16:creationId xmlns:a16="http://schemas.microsoft.com/office/drawing/2014/main" id="{181E3411-6DD3-468E-A785-EF58446F5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3" y="9875097"/>
            <a:ext cx="6954347" cy="382770"/>
          </a:xfrm>
          <a:prstGeom prst="rect">
            <a:avLst/>
          </a:prstGeom>
          <a:noFill/>
          <a:ln>
            <a:noFill/>
          </a:ln>
        </p:spPr>
        <p:txBody>
          <a:bodyPr lIns="103177" tIns="54125" rIns="103177" bIns="54125">
            <a:spAutoFit/>
          </a:bodyPr>
          <a:lstStyle>
            <a:lvl1pPr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pt-BR" sz="900" b="1"/>
              <a:t>Copyright © 2001, Cisco Systems, Inc. All rights reserved. Printed in USA.</a:t>
            </a:r>
            <a:br>
              <a:rPr lang="en-US" altLang="pt-BR" sz="900" b="1"/>
            </a:br>
            <a:r>
              <a:rPr lang="en-US" altLang="pt-BR" sz="900" b="1"/>
              <a:t>Presentation_ID.scr</a:t>
            </a:r>
          </a:p>
        </p:txBody>
      </p:sp>
      <p:sp>
        <p:nvSpPr>
          <p:cNvPr id="14339" name="Line 5">
            <a:extLst>
              <a:ext uri="{FF2B5EF4-FFF2-40B4-BE49-F238E27FC236}">
                <a16:creationId xmlns:a16="http://schemas.microsoft.com/office/drawing/2014/main" id="{879D3B1C-C948-4F96-9EBF-94DF29D6B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297" y="9891194"/>
            <a:ext cx="6789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468" tIns="49734" rIns="99468" bIns="49734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54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>
            <a:extLst>
              <a:ext uri="{FF2B5EF4-FFF2-40B4-BE49-F238E27FC236}">
                <a16:creationId xmlns:a16="http://schemas.microsoft.com/office/drawing/2014/main" id="{40655D62-67B0-450E-9D81-890C3C7C7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00" y="9476228"/>
            <a:ext cx="455727" cy="236101"/>
          </a:xfrm>
          <a:prstGeom prst="rect">
            <a:avLst/>
          </a:prstGeom>
          <a:noFill/>
          <a:ln>
            <a:noFill/>
          </a:ln>
        </p:spPr>
        <p:txBody>
          <a:bodyPr wrap="none" lIns="99468" tIns="49734" rIns="99468" bIns="49734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pt-BR" altLang="pt-BR"/>
          </a:p>
        </p:txBody>
      </p:sp>
      <p:sp>
        <p:nvSpPr>
          <p:cNvPr id="36867" name="Rectangle 9">
            <a:extLst>
              <a:ext uri="{FF2B5EF4-FFF2-40B4-BE49-F238E27FC236}">
                <a16:creationId xmlns:a16="http://schemas.microsoft.com/office/drawing/2014/main" id="{31003596-6A93-4CCE-85B8-EF59E906B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4" y="9672979"/>
            <a:ext cx="2655386" cy="523174"/>
          </a:xfrm>
          <a:prstGeom prst="rect">
            <a:avLst/>
          </a:prstGeom>
          <a:noFill/>
          <a:ln>
            <a:noFill/>
          </a:ln>
        </p:spPr>
        <p:txBody>
          <a:bodyPr lIns="101639" tIns="53317" rIns="101639" bIns="53317">
            <a:spAutoFit/>
          </a:bodyPr>
          <a:lstStyle>
            <a:lvl1pPr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pt-BR" sz="900" b="1"/>
              <a:t>© 2001, Cisco Systems, Inc. All rights reserved.</a:t>
            </a:r>
          </a:p>
          <a:p>
            <a:pPr>
              <a:defRPr/>
            </a:pPr>
            <a:r>
              <a:rPr lang="en-US" altLang="pt-BR" sz="900" b="1"/>
              <a:t>&lt;Title of Course (ACRO) vX.X&gt;</a:t>
            </a:r>
          </a:p>
        </p:txBody>
      </p:sp>
      <p:sp>
        <p:nvSpPr>
          <p:cNvPr id="13316" name="Line 10">
            <a:extLst>
              <a:ext uri="{FF2B5EF4-FFF2-40B4-BE49-F238E27FC236}">
                <a16:creationId xmlns:a16="http://schemas.microsoft.com/office/drawing/2014/main" id="{B5C52BB9-48B8-4B76-9372-93714E962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651" y="9689078"/>
            <a:ext cx="674047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468" tIns="49734" rIns="99468" bIns="49734" anchor="ctr"/>
          <a:lstStyle/>
          <a:p>
            <a:endParaRPr lang="pt-BR"/>
          </a:p>
        </p:txBody>
      </p:sp>
      <p:sp>
        <p:nvSpPr>
          <p:cNvPr id="183307" name="Rectangle 11">
            <a:extLst>
              <a:ext uri="{FF2B5EF4-FFF2-40B4-BE49-F238E27FC236}">
                <a16:creationId xmlns:a16="http://schemas.microsoft.com/office/drawing/2014/main" id="{E426A5B7-D2C2-4708-9E4F-669AC2CD1C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08346" y="9554930"/>
            <a:ext cx="824256" cy="318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94" tIns="0" rIns="19994" bIns="0" numCol="1" anchor="b" anchorCtr="0" compatLnSpc="1">
            <a:prstTxWarp prst="textNoShape">
              <a:avLst/>
            </a:prstTxWarp>
          </a:bodyPr>
          <a:lstStyle>
            <a:lvl1pPr algn="r" defTabSz="958420">
              <a:lnSpc>
                <a:spcPct val="100000"/>
              </a:lnSpc>
              <a:defRPr sz="900" smtClean="0"/>
            </a:lvl1pPr>
          </a:lstStyle>
          <a:p>
            <a:pPr>
              <a:defRPr/>
            </a:pPr>
            <a:fld id="{64253345-D2CC-4727-8EFF-70480E59116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  <p:sp>
        <p:nvSpPr>
          <p:cNvPr id="13318" name="Rectangle 12">
            <a:extLst>
              <a:ext uri="{FF2B5EF4-FFF2-40B4-BE49-F238E27FC236}">
                <a16:creationId xmlns:a16="http://schemas.microsoft.com/office/drawing/2014/main" id="{B781943B-D39E-4F22-8B2B-7383D58180C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269875"/>
            <a:ext cx="5856288" cy="4394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9" name="Rectangle 13">
            <a:extLst>
              <a:ext uri="{FF2B5EF4-FFF2-40B4-BE49-F238E27FC236}">
                <a16:creationId xmlns:a16="http://schemas.microsoft.com/office/drawing/2014/main" id="{E481EB32-F860-432E-874E-BFC7A5B75C0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9660" y="4820393"/>
            <a:ext cx="6204127" cy="468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39" tIns="53317" rIns="101639" bIns="53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153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1">
            <a:extLst>
              <a:ext uri="{FF2B5EF4-FFF2-40B4-BE49-F238E27FC236}">
                <a16:creationId xmlns:a16="http://schemas.microsoft.com/office/drawing/2014/main" id="{C891D494-A195-4CF8-B33A-C682EA49F1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8181" indent="-310839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43355" indent="-248671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40698" indent="-248671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38040" indent="-248671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5382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32724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30066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27408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A2B2EE9C-512D-4B2B-BF12-15852977E1FF}" type="slidenum">
              <a:rPr lang="en-US" altLang="pt-BR" sz="9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pt-BR" sz="9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A01F9AB-B2CA-45DC-ADBE-65CB84043A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7225" y="269875"/>
            <a:ext cx="5854700" cy="43926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99F2DBF-FED2-4624-BF93-7E3801910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306" y="4820393"/>
            <a:ext cx="6202482" cy="46826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3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br.edu.unoesc.funcionarios.controllers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java.math.BigDecimal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java.net.URI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java.util.List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java.util.Optional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org.hibernate.ObjectNotFoundException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org.springframework.beans.factory.annotation.Autowired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org.springframework.http.MediaType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org.springframework.http.ResponseEntity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org.springframework.web.bind.annotation.DeleteMapping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org.springframework.web.bind.annotation.GetMapping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org.springframework.web.bind.annotation.PathVariable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org.springframework.web.bind.annotation.PostMapping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org.springframework.web.bind.annotation.PutMapping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org.springframework.web.bind.annotation.RequestBody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org.springframework.web.bind.annotation.RequestMapping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org.springframework.web.bind.annotation.RequestMethod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org.springframework.web.bind.annotation.RequestParam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org.springframework.web.bind.annotation.RestController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org.springframework.web.servlet.support.ServletUriComponentsBuilder;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br.edu.unoesc.funcionarios.model.Funcionario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br.edu.unoesc.funcionarios.service.FuncionarioService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io.swagger.annotations.Api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io.swagger.annotations.ApiOperation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io.swagger.annotations.ApiResponse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io.swagger.annotations.ApiResponses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@RestController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"API REST de Funcionários"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"/api/funcionarios"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@ApiResponses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@ApiResponse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 = 200,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"Operação realizada com sucesso"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@ApiResponse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 = 401,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"Não autorizado"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@ApiResponse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 = 403,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"Sem permissão para acessar este recurso"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@ApiResponse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 = 404,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"Funcionário não encontrado"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@ApiResponse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 = 500,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"Foi gerada uma exceção"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FuncionarioRestController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@Autowired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FuncionarioService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"Retorna todos os funcionários"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@GetMapping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listar()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.listar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noContent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pt-BR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"Retorna um único funcionário através do seu 'id'"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u="sng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@RequestMapping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"/{id}"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RequestMethod.</a:t>
            </a:r>
            <a:r>
              <a:rPr lang="pt-BR" sz="1800" b="1" i="1" u="sng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produces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MediaType.</a:t>
            </a:r>
            <a:r>
              <a:rPr lang="pt-BR" sz="1800" b="1" i="1" u="sng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APPLICATION_JSON_VALUE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@PathVariable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.porId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"Retorna em XML um único funcionário através do seu 'id'"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u="sng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@RequestMapping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pt-BR" sz="1800" u="sng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pt-BR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/{id}"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 u="sng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pt-BR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u="sng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lang="pt-BR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800" u="sng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pt-BR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porIdXML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@PathVariable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.buscar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ObjectNotFoundException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pt-BR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"Erro 404!"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internalServerError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"Retorna uma lista de funcionários que contenham no nome uma parte da </a:t>
            </a:r>
            <a:r>
              <a:rPr lang="pt-BR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(case </a:t>
            </a:r>
            <a:r>
              <a:rPr lang="pt-BR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insensitive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) buscada"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@GetMapping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"/buscar"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porNome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@RequestParam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.buscarPorNome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noContent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"Retorna uma lista de funcionários estejam dentro da faixa salarial informada"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@GetMapping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"/faixa-salarial"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porFaixaSalarial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@RequestParam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"minimo"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BigDecimal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minimo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@RequestParam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"maximo"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BigDecimal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maximo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.buscarPorFaixaSalarial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minimo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.orElse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BigDecimal.</a:t>
            </a:r>
            <a:r>
              <a:rPr lang="pt-BR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ZERO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maximo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.orElse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BigDecimal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"9999999999"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noContent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"Retorna uma lista de funcionários que contenham dependentes"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@GetMapping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"/dependentes"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possuiDependentes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@RequestParam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"numDep"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numDep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.buscarPossuiDependentes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numDep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.orElse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noContent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"Inclui um funcionário"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@PostMapping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incluir(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@RequestBody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.incluir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URI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ServletUriComponentsBuilder.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fromCurrentRequest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.path(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"/{id}"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buildAndExpand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toUri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pt-BR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.toString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"Atualiza os dados de um funcionário"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@PutMapping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"/{id}"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atualizar(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@PathVariable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@RequestBody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.porId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.alterar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"Exclui um funcionário"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@DeleteMapping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"/{id}"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excluir(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@PathVariable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.excluir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ObjectNotFoundException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noContent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74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br.edu.unoesc.funcionarios.controllers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java.math.BigDecimal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java.net.URI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java.util.List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java.util.Optional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org.hibernate.ObjectNotFoundException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org.springframework.beans.factory.annotation.Autowired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org.springframework.http.MediaType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org.springframework.http.ResponseEntity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org.springframework.web.bind.annotation.DeleteMapping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org.springframework.web.bind.annotation.GetMapping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org.springframework.web.bind.annotation.PathVariable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org.springframework.web.bind.annotation.PostMapping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org.springframework.web.bind.annotation.PutMapping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org.springframework.web.bind.annotation.RequestBody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org.springframework.web.bind.annotation.RequestMapping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org.springframework.web.bind.annotation.RequestMethod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org.springframework.web.bind.annotation.RequestParam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org.springframework.web.bind.annotation.RestController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org.springframework.web.servlet.support.ServletUriComponentsBuilder;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br.edu.unoesc.funcionarios.model.Funcionario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br.edu.unoesc.funcionarios.service.FuncionarioService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io.swagger.annotations.Api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io.swagger.annotations.ApiOperation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io.swagger.annotations.ApiResponse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io.swagger.annotations.ApiResponses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@RestController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"API REST de Funcionários"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"/api/funcionarios"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@ApiResponses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@ApiResponse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 = 200,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"Operação realizada com sucesso"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@ApiResponse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 = 401,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"Não autorizado"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@ApiResponse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 = 403,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"Sem permissão para acessar este recurso"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@ApiResponse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 = 404,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"Funcionário não encontrado"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@ApiResponse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 = 500,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"Foi gerada uma exceção"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FuncionarioRestController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@Autowired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FuncionarioService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"Retorna todos os funcionários"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@GetMapping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listar()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.listar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noContent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pt-BR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"Retorna um único funcionário através do seu 'id'"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u="sng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@RequestMapping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"/{id}"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RequestMethod.</a:t>
            </a:r>
            <a:r>
              <a:rPr lang="pt-BR" sz="1800" b="1" i="1" u="sng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produces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MediaType.</a:t>
            </a:r>
            <a:r>
              <a:rPr lang="pt-BR" sz="1800" b="1" i="1" u="sng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APPLICATION_JSON_VALUE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@PathVariable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.porId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"Retorna em XML um único funcionário através do seu 'id'"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u="sng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@RequestMapping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pt-BR" sz="1800" u="sng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pt-BR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/{id}"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 u="sng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pt-BR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u="sng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lang="pt-BR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800" u="sng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pt-BR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porIdXML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@PathVariable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.buscar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ObjectNotFoundException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pt-BR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"Erro 404!"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internalServerError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"Retorna uma lista de funcionários que contenham no nome uma parte da </a:t>
            </a:r>
            <a:r>
              <a:rPr lang="pt-BR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(case </a:t>
            </a:r>
            <a:r>
              <a:rPr lang="pt-BR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insensitive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) buscada"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@GetMapping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"/buscar"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porNome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@RequestParam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.buscarPorNome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noContent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"Retorna uma lista de funcionários estejam dentro da faixa salarial informada"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@GetMapping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"/faixa-salarial"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porFaixaSalarial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@RequestParam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"minimo"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BigDecimal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minimo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@RequestParam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"maximo"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BigDecimal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maximo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.buscarPorFaixaSalarial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minimo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.orElse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BigDecimal.</a:t>
            </a:r>
            <a:r>
              <a:rPr lang="pt-BR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ZERO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maximo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.orElse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BigDecimal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"9999999999"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noContent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"Retorna uma lista de funcionários que contenham dependentes"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@GetMapping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"/dependentes"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possuiDependentes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@RequestParam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"numDep"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numDep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.buscarPossuiDependentes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numDep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.orElse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noContent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"Inclui um funcionário"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@PostMapping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incluir(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@RequestBody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.incluir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URI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ServletUriComponentsBuilder.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fromCurrentRequest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.path(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"/{id}"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buildAndExpand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toUri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pt-BR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.toString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"Atualiza os dados de um funcionário"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@PutMapping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"/{id}"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atualizar(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@PathVariable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@RequestBody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.porId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.alterar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"Exclui um funcionário"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@DeleteMapping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"/{id}"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excluir(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@PathVariable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.excluir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ObjectNotFoundException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noContent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70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pt-BR" sz="180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05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pt-BR" sz="180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56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pt-BR" sz="180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30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pt-BR" sz="180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pt-BR" sz="180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12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pt-BR" sz="180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35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pt-BR" sz="180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53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pt-BR" sz="180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03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pt-BR" sz="180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1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pt-BR" sz="180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94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pt-BR" sz="180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81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pt-BR" sz="180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56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io.springfox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springfox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-boot-starter&lt;/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version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&gt;3.0.0&lt;/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version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io.springfox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springfox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-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swagger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-ui&lt;/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version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&gt;3.0.0&lt;/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version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io.springfox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springfox-bean-validators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version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&gt;3.0.0&lt;/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version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-----</a:t>
            </a:r>
          </a:p>
          <a:p>
            <a:pPr algn="l"/>
            <a:endParaRPr lang="pt-BR" sz="180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8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br.edu.unoesc.funcionarios.config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org.springframework.context.annotation.Bean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org.springframework.context.annotation.Configuration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springfox.documentation.builders.ApiInfoBuilder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springfox.documentation.builders.PathSelectors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springfox.documentation.builders.RequestHandlerSelectors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springfox.documentation.service.ApiInfo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springfox.documentation.service.Contact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springfox.documentation.spi.DocumentationType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springfox.documentation.spring.web.plugins.Docket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@Configuration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SwaggerConfig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@Bean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u="sng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Docket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api() { 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Docket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(DocumentationType.</a:t>
            </a:r>
            <a:r>
              <a:rPr lang="pt-BR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SWAGGER_2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apiInfo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apiInfo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.apis(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RequestHandlerSelectors.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.paths(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PathSelectors.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ApiInfo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apiInfo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ApiInfoBuilder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"DEV-TI / Unoesc - API REST de Funcionários"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"API REST para CRUD de funcionários"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"1.0.0"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Contact(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"Herculano De Biasi"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"https://unoesc.edu.br"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"herculano.debiasi@gmail.com"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license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"Apache </a:t>
            </a:r>
            <a:r>
              <a:rPr lang="pt-BR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License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2.0"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licenseUrl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"https://www.apache.org/</a:t>
            </a:r>
            <a:r>
              <a:rPr lang="pt-BR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licenses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/LICENSE-2.0"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.build(); 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94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br.edu.unoesc.funcionarios.controllers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java.math.BigDecimal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java.net.URI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java.util.List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java.util.Optional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org.hibernate.ObjectNotFoundException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org.springframework.beans.factory.annotation.Autowired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org.springframework.http.MediaType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org.springframework.http.ResponseEntity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org.springframework.web.bind.annotation.DeleteMapping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org.springframework.web.bind.annotation.GetMapping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org.springframework.web.bind.annotation.PathVariable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org.springframework.web.bind.annotation.PostMapping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org.springframework.web.bind.annotation.PutMapping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org.springframework.web.bind.annotation.RequestBody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org.springframework.web.bind.annotation.RequestMapping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org.springframework.web.bind.annotation.RequestMethod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org.springframework.web.bind.annotation.RequestParam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org.springframework.web.bind.annotation.RestController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org.springframework.web.servlet.support.ServletUriComponentsBuilder;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br.edu.unoesc.funcionarios.model.Funcionario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br.edu.unoesc.funcionarios.service.FuncionarioService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io.swagger.annotations.Api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io.swagger.annotations.ApiOperation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io.swagger.annotations.ApiResponse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io.swagger.annotations.ApiResponses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@RestController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"API REST de Funcionários"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"/api/funcionarios"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@ApiResponses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@ApiResponse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 = 200,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"Operação realizada com sucesso"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@ApiResponse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 = 401,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"Não autorizado"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@ApiResponse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 = 403,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"Sem permissão para acessar este recurso"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@ApiResponse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 = 404,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"Funcionário não encontrado"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@ApiResponse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 = 500,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"Foi gerada uma exceção"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FuncionarioRestController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@Autowired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FuncionarioService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"Retorna todos os funcionários"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@GetMapping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listar()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.listar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noContent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pt-BR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"Retorna um único funcionário através do seu 'id'"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u="sng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@RequestMapping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"/{id}"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RequestMethod.</a:t>
            </a:r>
            <a:r>
              <a:rPr lang="pt-BR" sz="1800" b="1" i="1" u="sng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produces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MediaType.</a:t>
            </a:r>
            <a:r>
              <a:rPr lang="pt-BR" sz="1800" b="1" i="1" u="sng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APPLICATION_JSON_VALUE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@PathVariable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.porId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"Retorna em XML um único funcionário através do seu 'id'"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u="sng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@RequestMapping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pt-BR" sz="1800" u="sng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pt-BR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/{id}"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 u="sng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pt-BR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u="sng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lang="pt-BR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800" u="sng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pt-BR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porIdXML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@PathVariable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.buscar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ObjectNotFoundException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pt-BR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"Erro 404!"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internalServerError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"Retorna uma lista de funcionários que contenham no nome uma parte da </a:t>
            </a:r>
            <a:r>
              <a:rPr lang="pt-BR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(case </a:t>
            </a:r>
            <a:r>
              <a:rPr lang="pt-BR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insensitive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) buscada"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@GetMapping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"/buscar"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porNome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@RequestParam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.buscarPorNome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noContent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"Retorna uma lista de funcionários estejam dentro da faixa salarial informada"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@GetMapping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"/faixa-salarial"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porFaixaSalarial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@RequestParam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"minimo"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BigDecimal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minimo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@RequestParam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"maximo"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BigDecimal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maximo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.buscarPorFaixaSalarial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minimo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.orElse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BigDecimal.</a:t>
            </a:r>
            <a:r>
              <a:rPr lang="pt-BR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ZERO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maximo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.orElse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BigDecimal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"9999999999"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noContent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"Retorna uma lista de funcionários que contenham dependentes"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@GetMapping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"/dependentes"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possuiDependentes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@RequestParam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"numDep"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numDep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.buscarPossuiDependentes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numDep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.orElse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noContent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"Inclui um funcionário"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@PostMapping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incluir(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@RequestBody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.incluir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URI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ServletUriComponentsBuilder.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fromCurrentRequest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.path(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"/{id}"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buildAndExpand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toUri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pt-BR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.toString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"Atualiza os dados de um funcionário"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@PutMapping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"/{id}"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atualizar(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@PathVariable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@RequestBody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.porId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.alterar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"Exclui um funcionário"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@DeleteMapping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"/{id}"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excluir(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@PathVariable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.excluir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ObjectNotFoundException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noContent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1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br.edu.unoesc.funcionarios.controllers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java.math.BigDecimal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java.net.URI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java.util.List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java.util.Optional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org.hibernate.ObjectNotFoundException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org.springframework.beans.factory.annotation.Autowired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org.springframework.http.MediaType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org.springframework.http.ResponseEntity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org.springframework.web.bind.annotation.DeleteMapping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org.springframework.web.bind.annotation.GetMapping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org.springframework.web.bind.annotation.PathVariable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org.springframework.web.bind.annotation.PostMapping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org.springframework.web.bind.annotation.PutMapping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org.springframework.web.bind.annotation.RequestBody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org.springframework.web.bind.annotation.RequestMapping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org.springframework.web.bind.annotation.RequestMethod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org.springframework.web.bind.annotation.RequestParam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org.springframework.web.bind.annotation.RestController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org.springframework.web.servlet.support.ServletUriComponentsBuilder;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br.edu.unoesc.funcionarios.model.Funcionario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br.edu.unoesc.funcionarios.service.FuncionarioService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io.swagger.annotations.Api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io.swagger.annotations.ApiOperation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io.swagger.annotations.ApiResponse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io.swagger.annotations.ApiResponses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@RestController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"API REST de Funcionários"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"/api/funcionarios"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@ApiResponses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@ApiResponse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 = 200,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"Operação realizada com sucesso"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@ApiResponse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 = 401,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"Não autorizado"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@ApiResponse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 = 403,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"Sem permissão para acessar este recurso"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@ApiResponse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 = 404,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"Funcionário não encontrado"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@ApiResponse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 = 500,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"Foi gerada uma exceção"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FuncionarioRestController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@Autowired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FuncionarioService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"Retorna todos os funcionários"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@GetMapping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listar()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.listar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noContent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pt-BR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"Retorna um único funcionário através do seu 'id'"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u="sng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@RequestMapping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"/{id}"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RequestMethod.</a:t>
            </a:r>
            <a:r>
              <a:rPr lang="pt-BR" sz="1800" b="1" i="1" u="sng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produces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MediaType.</a:t>
            </a:r>
            <a:r>
              <a:rPr lang="pt-BR" sz="1800" b="1" i="1" u="sng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APPLICATION_JSON_VALUE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@PathVariable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.porId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"Retorna em XML um único funcionário através do seu 'id'"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u="sng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@RequestMapping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pt-BR" sz="1800" u="sng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pt-BR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/{id}"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 u="sng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pt-BR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u="sng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lang="pt-BR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800" u="sng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pt-BR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porIdXML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@PathVariable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.buscar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ObjectNotFoundException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pt-BR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"Erro 404!"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internalServerError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"Retorna uma lista de funcionários que contenham no nome uma parte da </a:t>
            </a:r>
            <a:r>
              <a:rPr lang="pt-BR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(case </a:t>
            </a:r>
            <a:r>
              <a:rPr lang="pt-BR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insensitive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) buscada"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@GetMapping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"/buscar"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porNome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@RequestParam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.buscarPorNome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noContent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"Retorna uma lista de funcionários estejam dentro da faixa salarial informada"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@GetMapping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"/faixa-salarial"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porFaixaSalarial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@RequestParam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"minimo"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BigDecimal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minimo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@RequestParam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"maximo"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BigDecimal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maximo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.buscarPorFaixaSalarial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minimo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.orElse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BigDecimal.</a:t>
            </a:r>
            <a:r>
              <a:rPr lang="pt-BR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ZERO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maximo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.orElse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BigDecimal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"9999999999"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noContent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"Retorna uma lista de funcionários que contenham dependentes"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@GetMapping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"/dependentes"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possuiDependentes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@RequestParam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"numDep"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numDep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.buscarPossuiDependentes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numDep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.orElse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noContent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"Inclui um funcionário"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@PostMapping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incluir(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@RequestBody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.incluir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URI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ServletUriComponentsBuilder.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fromCurrentRequest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.path(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"/{id}"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buildAndExpand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toUri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pt-BR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.toString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"Atualiza os dados de um funcionário"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@PutMapping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"/{id}"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atualizar(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@PathVariable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@RequestBody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.porId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.alterar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funcionario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"Exclui um funcionário"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@DeleteMapping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"/{id}"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excluir(</a:t>
            </a:r>
            <a:r>
              <a:rPr lang="pt-B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@PathVariable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servico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.excluir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ObjectNotFoundException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noContent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().build();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8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03B01C6-13C2-4563-93A4-7D428DD8D3FE}"/>
              </a:ext>
            </a:extLst>
          </p:cNvPr>
          <p:cNvSpPr/>
          <p:nvPr/>
        </p:nvSpPr>
        <p:spPr>
          <a:xfrm>
            <a:off x="447675" y="3086100"/>
            <a:ext cx="8240713" cy="3305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E0CA63-4303-4449-8C67-49CD7FC8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A2A6738-203F-4737-B67B-B8072D24BD27}" type="datetimeFigureOut">
              <a:rPr lang="en-US"/>
              <a:pPr>
                <a:defRPr/>
              </a:pPr>
              <a:t>3/17/2023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31ED573-C5AB-4A77-A258-B45CB854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4B6109-C051-4E67-B50C-35B59519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0E1C1F5-9A16-46F7-A904-E9178C30304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4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6AE4498-8AC4-4FF1-8499-5C693B5BDCE2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A4B2E6A-47A9-4213-B996-6349D9C0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4F4B72-7705-464D-85E7-7E7682F98A46}" type="datetimeFigureOut">
              <a:rPr lang="en-US"/>
              <a:pPr>
                <a:defRPr/>
              </a:pPr>
              <a:t>3/17/2023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B87724-45B1-4077-A2EC-10BA5BDD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C191BF-CD09-4A71-BBF6-61ADB1A4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4E5633-1B99-45BD-94CA-FACDC605D54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2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EA66773D-636A-40B8-A1D9-96B5541FABCD}"/>
              </a:ext>
            </a:extLst>
          </p:cNvPr>
          <p:cNvSpPr>
            <a:spLocks noChangeAspect="1"/>
          </p:cNvSpPr>
          <p:nvPr/>
        </p:nvSpPr>
        <p:spPr>
          <a:xfrm>
            <a:off x="6629400" y="600075"/>
            <a:ext cx="2057400" cy="5816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2E35F55-966B-4FAC-B171-BA3C4A03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5288" y="5956300"/>
            <a:ext cx="947737" cy="365125"/>
          </a:xfrm>
        </p:spPr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C8ACAD0-19C0-4203-9A09-4907D1A85A67}" type="datetimeFigureOut">
              <a:rPr lang="en-US"/>
              <a:pPr>
                <a:defRPr/>
              </a:pPr>
              <a:t>3/17/2023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504736-B517-46AF-9932-E6C67AAA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025" y="5951538"/>
            <a:ext cx="59229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CBA1526-6ACC-4D45-AC78-4AA1679A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0F0DC1D-D212-48B8-B2DC-31BBD164CC9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99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3/17/2023 10:46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‹nº›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07504" y="1124744"/>
            <a:ext cx="8928992" cy="5256584"/>
          </a:xfrm>
        </p:spPr>
        <p:txBody>
          <a:bodyPr/>
          <a:lstStyle/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10" name="Title Placeholder 2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64807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618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0E2A0365-97DD-4AF4-BE5D-AB917D35AA66}"/>
              </a:ext>
            </a:extLst>
          </p:cNvPr>
          <p:cNvSpPr>
            <a:spLocks noChangeAspect="1"/>
          </p:cNvSpPr>
          <p:nvPr/>
        </p:nvSpPr>
        <p:spPr>
          <a:xfrm>
            <a:off x="447675" y="362690"/>
            <a:ext cx="8239125" cy="6916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small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151793"/>
            <a:ext cx="7989752" cy="4707006"/>
          </a:xfrm>
        </p:spPr>
        <p:txBody>
          <a:bodyPr anchor="t" anchorCtr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ECF9E4-D625-4C5B-A8A6-68D3CE7C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B5F356-49DB-40E2-A707-A951EB02449E}" type="datetimeFigureOut">
              <a:rPr lang="en-US"/>
              <a:pPr>
                <a:defRPr/>
              </a:pPr>
              <a:t>3/17/2023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730135E-46D5-4BD2-B7DD-CEEC50EE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EF525B-79F1-4335-9755-1B12CC7A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A5C1D0-3A99-44E9-9588-822A0FFCFA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6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5A4F097-D71E-4958-89B1-622595626E70}"/>
              </a:ext>
            </a:extLst>
          </p:cNvPr>
          <p:cNvSpPr>
            <a:spLocks noChangeAspect="1"/>
          </p:cNvSpPr>
          <p:nvPr/>
        </p:nvSpPr>
        <p:spPr>
          <a:xfrm>
            <a:off x="452438" y="5141913"/>
            <a:ext cx="8239125" cy="12588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/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0BA769F-7F12-419F-8DD4-B3229BC0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42856FC-929A-4AF6-94CE-A58480BA1C90}" type="datetimeFigureOut">
              <a:rPr lang="en-US"/>
              <a:pPr>
                <a:defRPr/>
              </a:pPr>
              <a:t>3/17/2023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C33568E-9ECF-414A-B595-2DB52B5E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97ECF4-1F9F-42D6-95AA-C91EA982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9C08B1A-EEE0-4082-8C2C-23E386FA3C3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8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724ADE9-1556-4249-ACA5-5BAA659F2DC0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2234A00-3D89-4256-86C3-A607C311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360C6B-F0FE-4AB2-8A1B-B66FC4A77E33}" type="datetimeFigureOut">
              <a:rPr lang="en-US"/>
              <a:pPr>
                <a:defRPr/>
              </a:pPr>
              <a:t>3/17/2023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59A6D8F-5530-4070-B893-EEEB139E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F77EADA-CAB8-4715-879E-C67F4631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228DB3-05E8-4193-9F73-B547E857D81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8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A853F72-589A-4966-87C0-823D30C72865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BDFC66AA-93D8-4F2F-AA52-BFDA95F9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80E7D2-528C-4469-A620-DF2A2C20ACD9}" type="datetimeFigureOut">
              <a:rPr lang="en-US"/>
              <a:pPr>
                <a:defRPr/>
              </a:pPr>
              <a:t>3/17/2023</a:t>
            </a:fld>
            <a:endParaRPr 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E1583102-78E1-4BC5-A594-484ADA80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B61C2E52-619E-4959-AB89-88A845BF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7BD7FC-9586-4B85-997C-B80BD891FD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2EEE1300-8809-41B2-AFB6-B6CAAB2D0040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E87B0E-AB3F-4F71-B14A-59A3A875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F1B8A6-6102-449C-AC2E-00FDC26CA360}" type="datetimeFigureOut">
              <a:rPr lang="en-US"/>
              <a:pPr>
                <a:defRPr/>
              </a:pPr>
              <a:t>3/17/2023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F3BD474-8EA5-4E69-9B07-B84E8FE3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814440E-1F26-4424-B78A-4DA0A521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29C7E7-80FD-4355-9B40-E2599C7689F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7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9BF4A1-E2B5-4002-99BE-EE4EF9E3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ACCEC-9F7E-4EA0-AD11-FFF720BC1D89}" type="datetimeFigureOut">
              <a:rPr lang="en-US"/>
              <a:pPr>
                <a:defRPr/>
              </a:pPr>
              <a:t>3/17/2023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1F9D728-6242-4B3D-A38D-7578D3D5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DA963DB-5E33-405A-B9BB-8CA3AB61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3F9A6-5F7F-49B7-9F75-DF27134A682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8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01024664-6CFC-4E37-B493-F5E81B440043}"/>
              </a:ext>
            </a:extLst>
          </p:cNvPr>
          <p:cNvSpPr>
            <a:spLocks noChangeAspect="1"/>
          </p:cNvSpPr>
          <p:nvPr/>
        </p:nvSpPr>
        <p:spPr>
          <a:xfrm>
            <a:off x="452438" y="5141913"/>
            <a:ext cx="8239125" cy="12747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1979B46-3C52-43B0-8EAE-EDAFE6D9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F468B12-4449-49F2-AF5C-98FCDF6C4B2C}" type="datetimeFigureOut">
              <a:rPr lang="en-US"/>
              <a:pPr>
                <a:defRPr/>
              </a:pPr>
              <a:t>3/17/2023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96A5C23-53D6-4492-817A-88A0A57B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619F5E7-6A59-4C7D-93FD-7FAAB077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FE372F6-A8BB-4C46-AFB8-160A0AF3048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5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/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12BD57-11D8-4E1A-85B3-8522467A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6645A-FA12-4969-B620-443F43CC3477}" type="datetimeFigureOut">
              <a:rPr lang="en-US"/>
              <a:pPr>
                <a:defRPr/>
              </a:pPr>
              <a:t>3/17/2023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266734D-0A28-465E-AF86-D9ED3CD2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82E15F-E0FB-4F42-A09F-F9C6BE0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7E531-2A85-4292-8507-B4C4908B4C5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9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2D9B9454-7649-42F4-9EC8-C3F9A112F7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599" b="96224" l="3516" r="89844">
                        <a14:foregroundMark x1="8691" y1="9375" x2="8691" y2="9375"/>
                        <a14:foregroundMark x1="10645" y1="8073" x2="10645" y2="8073"/>
                        <a14:foregroundMark x1="11816" y1="5599" x2="11816" y2="5599"/>
                        <a14:foregroundMark x1="12793" y1="7682" x2="12793" y2="7682"/>
                        <a14:foregroundMark x1="4980" y1="17448" x2="4980" y2="17448"/>
                        <a14:foregroundMark x1="14258" y1="16927" x2="14258" y2="16927"/>
                        <a14:foregroundMark x1="4492" y1="16927" x2="4492" y2="16927"/>
                        <a14:foregroundMark x1="22168" y1="93620" x2="22168" y2="93620"/>
                        <a14:foregroundMark x1="21680" y1="95703" x2="21680" y2="95703"/>
                        <a14:foregroundMark x1="17969" y1="96224" x2="17969" y2="96224"/>
                        <a14:foregroundMark x1="10352" y1="16667" x2="10352" y2="16667"/>
                        <a14:foregroundMark x1="12598" y1="15625" x2="12598" y2="15625"/>
                        <a14:foregroundMark x1="11621" y1="12240" x2="11621" y2="12240"/>
                        <a14:foregroundMark x1="10059" y1="10677" x2="10059" y2="10677"/>
                        <a14:foregroundMark x1="13867" y1="18229" x2="13867" y2="18229"/>
                        <a14:foregroundMark x1="6152" y1="15625" x2="6152" y2="15625"/>
                        <a14:foregroundMark x1="3711" y1="16016" x2="3711" y2="16016"/>
                        <a14:foregroundMark x1="11328" y1="16146" x2="11328" y2="16146"/>
                        <a14:foregroundMark x1="16797" y1="15495" x2="16797" y2="15495"/>
                        <a14:foregroundMark x1="16113" y1="15495" x2="16113" y2="15495"/>
                        <a14:foregroundMark x1="16504" y1="15365" x2="16504" y2="15365"/>
                        <a14:foregroundMark x1="16406" y1="15365" x2="16406" y2="15365"/>
                        <a14:foregroundMark x1="16309" y1="15365" x2="16309" y2="15365"/>
                        <a14:foregroundMark x1="16504" y1="15495" x2="16504" y2="15495"/>
                        <a14:foregroundMark x1="4395" y1="17969" x2="4395" y2="17969"/>
                        <a14:foregroundMark x1="4199" y1="18099" x2="4785" y2="17969"/>
                        <a14:foregroundMark x1="16895" y1="15365" x2="16016" y2="15234"/>
                        <a14:backgroundMark x1="9766" y1="7943" x2="9766" y2="7943"/>
                        <a14:backgroundMark x1="9961" y1="16797" x2="9961" y2="16797"/>
                        <a14:backgroundMark x1="3516" y1="20443" x2="3516" y2="20443"/>
                        <a14:backgroundMark x1="4590" y1="20443" x2="4590" y2="20443"/>
                        <a14:backgroundMark x1="5664" y1="20443" x2="5664" y2="20443"/>
                        <a14:backgroundMark x1="7422" y1="20443" x2="7422" y2="20443"/>
                        <a14:backgroundMark x1="6738" y1="20313" x2="6738" y2="20313"/>
                        <a14:backgroundMark x1="8984" y1="20703" x2="8984" y2="20703"/>
                        <a14:backgroundMark x1="10254" y1="20573" x2="10254" y2="20573"/>
                        <a14:backgroundMark x1="9961" y1="20182" x2="9961" y2="20182"/>
                        <a14:backgroundMark x1="9766" y1="20182" x2="9570" y2="20313"/>
                        <a14:backgroundMark x1="9375" y1="20443" x2="9375" y2="20443"/>
                        <a14:backgroundMark x1="9082" y1="20313" x2="14258" y2="20833"/>
                        <a14:backgroundMark x1="14258" y1="20833" x2="8496" y2="20443"/>
                        <a14:backgroundMark x1="8496" y1="20443" x2="14063" y2="20833"/>
                        <a14:backgroundMark x1="14063" y1="20833" x2="7422" y2="21224"/>
                        <a14:backgroundMark x1="4004" y1="20573" x2="8984" y2="20703"/>
                        <a14:backgroundMark x1="2441" y1="20313" x2="4980" y2="20443"/>
                        <a14:backgroundMark x1="2832" y1="20052" x2="5273" y2="20182"/>
                        <a14:backgroundMark x1="14648" y1="21094" x2="17480" y2="20964"/>
                        <a14:backgroundMark x1="14941" y1="20313" x2="17480" y2="20573"/>
                        <a14:backgroundMark x1="12793" y1="15885" x2="12793" y2="15885"/>
                        <a14:backgroundMark x1="12695" y1="15885" x2="12695" y2="15885"/>
                        <a14:backgroundMark x1="10938" y1="9375" x2="10938" y2="9375"/>
                        <a14:backgroundMark x1="4199" y1="17578" x2="4199" y2="17578"/>
                        <a14:backgroundMark x1="4492" y1="16797" x2="4492" y2="16797"/>
                        <a14:backgroundMark x1="16016" y1="15104" x2="16016" y2="15104"/>
                        <a14:backgroundMark x1="16699" y1="15755" x2="16699" y2="15755"/>
                        <a14:backgroundMark x1="16895" y1="15755" x2="16895" y2="15755"/>
                        <a14:backgroundMark x1="16406" y1="15755" x2="16406" y2="157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729"/>
          <a:stretch/>
        </p:blipFill>
        <p:spPr>
          <a:xfrm>
            <a:off x="145279" y="1222131"/>
            <a:ext cx="9212366" cy="580731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A9B98-C193-4969-A4EF-AD8D2A40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0002"/>
            <a:ext cx="8123238" cy="638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B39E10AF-616C-4E0E-AB85-A81F7E6FD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222132"/>
            <a:ext cx="7989888" cy="463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os estilos de texto Mestres</a:t>
            </a:r>
          </a:p>
          <a:p>
            <a:pPr lvl="1"/>
            <a:r>
              <a:rPr lang="pt-BR" altLang="pt-BR" dirty="0"/>
              <a:t>Segundo nível</a:t>
            </a:r>
          </a:p>
          <a:p>
            <a:pPr lvl="2"/>
            <a:r>
              <a:rPr lang="pt-BR" altLang="pt-BR" dirty="0"/>
              <a:t>Terceiro nível</a:t>
            </a:r>
          </a:p>
          <a:p>
            <a:pPr lvl="3"/>
            <a:r>
              <a:rPr lang="pt-BR" altLang="pt-BR" dirty="0"/>
              <a:t>Quarto nível</a:t>
            </a:r>
          </a:p>
          <a:p>
            <a:pPr lvl="4"/>
            <a:r>
              <a:rPr lang="pt-BR" altLang="pt-BR" dirty="0"/>
              <a:t>Quinto nível</a:t>
            </a:r>
            <a:endParaRPr lang="en-US" alt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23210-2095-4A70-A2CB-91D2BC0B0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425" y="5956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defRPr sz="900" dirty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EB1E8E67-C646-47A8-A566-04358AACC484}" type="datetimeFigureOut">
              <a:rPr lang="en-US"/>
              <a:pPr>
                <a:defRPr/>
              </a:pPr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36CBE-6452-4621-8637-5FADD25FB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025" y="5951538"/>
            <a:ext cx="487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0000"/>
              </a:lnSpc>
              <a:defRPr sz="900" cap="all" dirty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3CED8-EAF9-4D9A-B24D-F98044663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975" y="5956300"/>
            <a:ext cx="769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defRPr sz="900" dirty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599279D9-467C-407B-97D9-0E659B4DCBC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5CF5FB-478E-41B7-8355-50EBD2F61A37}"/>
              </a:ext>
            </a:extLst>
          </p:cNvPr>
          <p:cNvSpPr/>
          <p:nvPr/>
        </p:nvSpPr>
        <p:spPr>
          <a:xfrm>
            <a:off x="447675" y="159977"/>
            <a:ext cx="2720975" cy="107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827E19-8318-45CB-9A4F-2B1BA4FB4C73}"/>
              </a:ext>
            </a:extLst>
          </p:cNvPr>
          <p:cNvSpPr/>
          <p:nvPr/>
        </p:nvSpPr>
        <p:spPr>
          <a:xfrm>
            <a:off x="5975350" y="159977"/>
            <a:ext cx="2711450" cy="1079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FCEACB-DBEC-4731-865A-57865A71D09E}"/>
              </a:ext>
            </a:extLst>
          </p:cNvPr>
          <p:cNvSpPr/>
          <p:nvPr/>
        </p:nvSpPr>
        <p:spPr>
          <a:xfrm>
            <a:off x="3216275" y="159977"/>
            <a:ext cx="2711450" cy="107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4A961A8-434A-41B5-A877-C5AF8E3B0160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249160" y="5544674"/>
            <a:ext cx="2409912" cy="84129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0A94975-5E6D-4D91-848A-8043FF01A5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599" b="96224" l="3516" r="89844">
                        <a14:foregroundMark x1="8691" y1="9375" x2="8691" y2="9375"/>
                        <a14:foregroundMark x1="10645" y1="8073" x2="10645" y2="8073"/>
                        <a14:foregroundMark x1="11816" y1="5599" x2="11816" y2="5599"/>
                        <a14:foregroundMark x1="12793" y1="7682" x2="12793" y2="7682"/>
                        <a14:foregroundMark x1="4980" y1="17448" x2="4980" y2="17448"/>
                        <a14:foregroundMark x1="14258" y1="16927" x2="14258" y2="16927"/>
                        <a14:foregroundMark x1="4492" y1="16927" x2="4492" y2="16927"/>
                        <a14:foregroundMark x1="22168" y1="93620" x2="22168" y2="93620"/>
                        <a14:foregroundMark x1="21680" y1="95703" x2="21680" y2="95703"/>
                        <a14:foregroundMark x1="17969" y1="96224" x2="17969" y2="96224"/>
                        <a14:foregroundMark x1="10352" y1="16667" x2="10352" y2="16667"/>
                        <a14:foregroundMark x1="12598" y1="15625" x2="12598" y2="15625"/>
                        <a14:foregroundMark x1="11621" y1="12240" x2="11621" y2="12240"/>
                        <a14:foregroundMark x1="10059" y1="10677" x2="10059" y2="10677"/>
                        <a14:foregroundMark x1="13867" y1="18229" x2="13867" y2="18229"/>
                        <a14:foregroundMark x1="6152" y1="15625" x2="6152" y2="15625"/>
                        <a14:foregroundMark x1="3711" y1="16016" x2="3711" y2="16016"/>
                        <a14:foregroundMark x1="11328" y1="16146" x2="11328" y2="16146"/>
                        <a14:foregroundMark x1="16797" y1="15495" x2="16797" y2="15495"/>
                        <a14:foregroundMark x1="16113" y1="15495" x2="16113" y2="15495"/>
                        <a14:foregroundMark x1="16504" y1="15365" x2="16504" y2="15365"/>
                        <a14:foregroundMark x1="16406" y1="15365" x2="16406" y2="15365"/>
                        <a14:foregroundMark x1="16309" y1="15365" x2="16309" y2="15365"/>
                        <a14:foregroundMark x1="16504" y1="15495" x2="16504" y2="15495"/>
                        <a14:foregroundMark x1="4395" y1="17969" x2="4395" y2="17969"/>
                        <a14:foregroundMark x1="4199" y1="18099" x2="4785" y2="17969"/>
                        <a14:foregroundMark x1="16895" y1="15365" x2="16016" y2="15234"/>
                        <a14:backgroundMark x1="9766" y1="7943" x2="9766" y2="7943"/>
                        <a14:backgroundMark x1="9961" y1="16797" x2="9961" y2="16797"/>
                        <a14:backgroundMark x1="3516" y1="20443" x2="3516" y2="20443"/>
                        <a14:backgroundMark x1="4590" y1="20443" x2="4590" y2="20443"/>
                        <a14:backgroundMark x1="5664" y1="20443" x2="5664" y2="20443"/>
                        <a14:backgroundMark x1="7422" y1="20443" x2="7422" y2="20443"/>
                        <a14:backgroundMark x1="6738" y1="20313" x2="6738" y2="20313"/>
                        <a14:backgroundMark x1="8984" y1="20703" x2="8984" y2="20703"/>
                        <a14:backgroundMark x1="10254" y1="20573" x2="10254" y2="20573"/>
                        <a14:backgroundMark x1="9961" y1="20182" x2="9961" y2="20182"/>
                        <a14:backgroundMark x1="9766" y1="20182" x2="9570" y2="20313"/>
                        <a14:backgroundMark x1="9375" y1="20443" x2="9375" y2="20443"/>
                        <a14:backgroundMark x1="9082" y1="20313" x2="14258" y2="20833"/>
                        <a14:backgroundMark x1="14258" y1="20833" x2="8496" y2="20443"/>
                        <a14:backgroundMark x1="8496" y1="20443" x2="14063" y2="20833"/>
                        <a14:backgroundMark x1="14063" y1="20833" x2="7422" y2="21224"/>
                        <a14:backgroundMark x1="4004" y1="20573" x2="8984" y2="20703"/>
                        <a14:backgroundMark x1="2441" y1="20313" x2="4980" y2="20443"/>
                        <a14:backgroundMark x1="2832" y1="20052" x2="5273" y2="20182"/>
                        <a14:backgroundMark x1="14648" y1="21094" x2="17480" y2="20964"/>
                        <a14:backgroundMark x1="14941" y1="20313" x2="17480" y2="20573"/>
                        <a14:backgroundMark x1="12793" y1="15885" x2="12793" y2="15885"/>
                        <a14:backgroundMark x1="12695" y1="15885" x2="12695" y2="15885"/>
                        <a14:backgroundMark x1="10938" y1="9375" x2="10938" y2="9375"/>
                        <a14:backgroundMark x1="4199" y1="17578" x2="4199" y2="17578"/>
                        <a14:backgroundMark x1="4492" y1="16797" x2="4492" y2="16797"/>
                        <a14:backgroundMark x1="16016" y1="15104" x2="16016" y2="15104"/>
                        <a14:backgroundMark x1="16699" y1="15755" x2="16699" y2="15755"/>
                        <a14:backgroundMark x1="16895" y1="15755" x2="16895" y2="15755"/>
                        <a14:backgroundMark x1="16406" y1="15755" x2="16406" y2="157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0552" b="78303"/>
          <a:stretch/>
        </p:blipFill>
        <p:spPr>
          <a:xfrm>
            <a:off x="372602" y="5880774"/>
            <a:ext cx="697130" cy="5457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36" r:id="rId7"/>
    <p:sldLayoutId id="2147483845" r:id="rId8"/>
    <p:sldLayoutId id="2147483837" r:id="rId9"/>
    <p:sldLayoutId id="2147483846" r:id="rId10"/>
    <p:sldLayoutId id="2147483847" r:id="rId11"/>
    <p:sldLayoutId id="2147483848" r:id="rId12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800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800" indent="-304800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28650" indent="-304800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9875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425" indent="-233363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788" indent="-233363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wagger-ui/index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wagger-ui/index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://localhost:8080/v2/api-doc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API_Specific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openapis.org/" TargetMode="External"/><Relationship Id="rId4" Type="http://schemas.openxmlformats.org/officeDocument/2006/relationships/hyperlink" Target="https://en.wikipedia.org/wiki/Machine-readable_mediu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en.wikipedia.org/wiki/Swagger_(software)" TargetMode="External"/><Relationship Id="rId7" Type="http://schemas.openxmlformats.org/officeDocument/2006/relationships/hyperlink" Target="https://swagger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JSON" TargetMode="External"/><Relationship Id="rId5" Type="http://schemas.openxmlformats.org/officeDocument/2006/relationships/hyperlink" Target="https://en.wikipedia.org/wiki/Representational_state_transfer" TargetMode="External"/><Relationship Id="rId4" Type="http://schemas.openxmlformats.org/officeDocument/2006/relationships/hyperlink" Target="https://en.wikipedia.org/wiki/Web_AP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codigofontetv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nl9AzttzBQ?feature=oembed" TargetMode="Externa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BBBD2AD-67BE-4140-A840-4CC69B0998F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46476" y="877888"/>
            <a:ext cx="7989888" cy="150495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sz="3200" cap="small" dirty="0"/>
              <a:t>Swagger</a:t>
            </a:r>
            <a:endParaRPr lang="en-US" altLang="pt-BR" sz="3200" i="1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3A0A7A9-D8B5-4C27-9DA2-FBDB321483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68337" y="3744913"/>
            <a:ext cx="7373255" cy="1673225"/>
          </a:xfrm>
          <a:noFill/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altLang="pt-BR" sz="1800" cap="none" dirty="0">
                <a:solidFill>
                  <a:schemeClr val="bg1"/>
                </a:solidFill>
              </a:rPr>
              <a:t>FAPESC – DESENVOLVEDORES PARA TECNOLOGIA DA INFORMAÇÃO</a:t>
            </a:r>
          </a:p>
          <a:p>
            <a:pPr>
              <a:lnSpc>
                <a:spcPct val="70000"/>
              </a:lnSpc>
            </a:pPr>
            <a:endParaRPr lang="en-US" altLang="pt-BR" sz="1800" cap="none" dirty="0"/>
          </a:p>
          <a:p>
            <a:pPr>
              <a:lnSpc>
                <a:spcPct val="70000"/>
              </a:lnSpc>
            </a:pPr>
            <a:endParaRPr lang="en-US" altLang="pt-BR" sz="1800" cap="none" dirty="0"/>
          </a:p>
          <a:p>
            <a:pPr>
              <a:lnSpc>
                <a:spcPct val="70000"/>
              </a:lnSpc>
            </a:pPr>
            <a:r>
              <a:rPr lang="en-US" altLang="pt-BR" sz="1800" cap="small" dirty="0">
                <a:solidFill>
                  <a:schemeClr val="bg1"/>
                </a:solidFill>
              </a:rPr>
              <a:t>Herculano De Biasi</a:t>
            </a:r>
          </a:p>
          <a:p>
            <a:pPr>
              <a:lnSpc>
                <a:spcPct val="70000"/>
              </a:lnSpc>
            </a:pPr>
            <a:r>
              <a:rPr lang="en-US" altLang="pt-BR" sz="1800" cap="none" dirty="0">
                <a:solidFill>
                  <a:schemeClr val="bg1"/>
                </a:solidFill>
              </a:rPr>
              <a:t>herculano.debiasi@unoesc.edu.br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Swagger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Anotações</a:t>
            </a:r>
          </a:p>
          <a:p>
            <a:pPr lvl="1"/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</a:p>
          <a:p>
            <a:pPr lvl="1"/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ApiResponses</a:t>
            </a:r>
            <a:endParaRPr 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ApiResponse</a:t>
            </a:r>
            <a:endParaRPr 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12D34D2-72AB-77D7-06C0-3D5CE796C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536" y="0"/>
            <a:ext cx="6523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6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Swagger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Anotação</a:t>
            </a:r>
          </a:p>
          <a:p>
            <a:pPr lvl="1"/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ApiOperation</a:t>
            </a:r>
            <a:endParaRPr lang="pt-BR" i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7820359-73F3-230A-23DC-C00EF4603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527" y="0"/>
            <a:ext cx="6457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2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Swagger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Anotação</a:t>
            </a:r>
          </a:p>
          <a:p>
            <a:pPr lvl="1"/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ApiOperation</a:t>
            </a:r>
            <a:endParaRPr lang="pt-BR" i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9DA145-8329-67E9-0EF6-66A9FCFD1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1499609"/>
            <a:ext cx="8938726" cy="529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30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Swagger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Anotação</a:t>
            </a:r>
          </a:p>
          <a:p>
            <a:pPr lvl="1"/>
            <a:r>
              <a:rPr 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ApiOperation</a:t>
            </a:r>
            <a:endParaRPr lang="pt-BR" i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83BE60F-C0C8-87D8-8EEA-A9A3F33E6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481864"/>
            <a:ext cx="8312727" cy="534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2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Swagger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documentação gerada pelo Swagger</a:t>
            </a:r>
            <a:r>
              <a:rPr lang="en-US" dirty="0"/>
              <a:t> </a:t>
            </a:r>
            <a:r>
              <a:rPr lang="pt-BR" dirty="0"/>
              <a:t>pode</a:t>
            </a:r>
            <a:r>
              <a:rPr lang="en-US" dirty="0"/>
              <a:t> ser </a:t>
            </a:r>
            <a:r>
              <a:rPr lang="pt-BR" dirty="0"/>
              <a:t>acessada através do endereço </a:t>
            </a:r>
            <a:r>
              <a:rPr lang="pt-BR" dirty="0">
                <a:hlinkClick r:id="rId3"/>
              </a:rPr>
              <a:t>http://localhost:8080/swagger-ui/index.html</a:t>
            </a:r>
            <a:r>
              <a:rPr lang="pt-BR" dirty="0"/>
              <a:t> </a:t>
            </a:r>
            <a:endParaRPr lang="pt-BR" i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A0E771-7331-9F19-991B-DDA8A7B596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561" r="-5561" b="-1645"/>
          <a:stretch/>
        </p:blipFill>
        <p:spPr>
          <a:xfrm>
            <a:off x="373225" y="1843570"/>
            <a:ext cx="8397552" cy="494911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12682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Swagger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documentação gerada pelo Swagger</a:t>
            </a:r>
            <a:r>
              <a:rPr lang="en-US" dirty="0"/>
              <a:t> </a:t>
            </a:r>
            <a:r>
              <a:rPr lang="pt-BR" dirty="0"/>
              <a:t>pode</a:t>
            </a:r>
            <a:r>
              <a:rPr lang="en-US" dirty="0"/>
              <a:t> ser </a:t>
            </a:r>
            <a:r>
              <a:rPr lang="pt-BR" dirty="0"/>
              <a:t>acessada através do endereço </a:t>
            </a:r>
            <a:r>
              <a:rPr lang="pt-BR" dirty="0">
                <a:hlinkClick r:id="rId3"/>
              </a:rPr>
              <a:t>http://localhost:8080/swagger-ui/index.html</a:t>
            </a:r>
            <a:r>
              <a:rPr lang="pt-BR" dirty="0"/>
              <a:t> </a:t>
            </a:r>
            <a:endParaRPr lang="pt-BR" i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3882622-07F7-4752-F6B2-C75DAD8E3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7" y="1781284"/>
            <a:ext cx="8312727" cy="50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14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Swagger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teste da API através </a:t>
            </a:r>
            <a:br>
              <a:rPr lang="pt-BR" dirty="0"/>
            </a:br>
            <a:r>
              <a:rPr lang="pt-BR" dirty="0"/>
              <a:t>do Swagger</a:t>
            </a:r>
            <a:endParaRPr lang="pt-BR" i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889BD1-25B8-C107-9E25-399D234C8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982" y="0"/>
            <a:ext cx="5025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71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ítulo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Swagger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pt-BR" dirty="0"/>
                  <a:t> Postman</a:t>
                </a:r>
              </a:p>
            </p:txBody>
          </p:sp>
        </mc:Choice>
        <mc:Fallback>
          <p:sp>
            <p:nvSpPr>
              <p:cNvPr id="3" name="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Acesso à documentação no formato JSON da </a:t>
            </a:r>
            <a:r>
              <a:rPr lang="pt-BR" dirty="0" err="1"/>
              <a:t>OpenAPI</a:t>
            </a:r>
            <a:r>
              <a:rPr lang="pt-BR" dirty="0"/>
              <a:t> neste </a:t>
            </a:r>
            <a:r>
              <a:rPr lang="pt-BR" dirty="0">
                <a:hlinkClick r:id="rId4"/>
              </a:rPr>
              <a:t>endereço</a:t>
            </a:r>
            <a:endParaRPr lang="pt-BR" i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1809564-3BB9-33AD-AC71-5C861F5B81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1983" r="-11983"/>
          <a:stretch/>
        </p:blipFill>
        <p:spPr>
          <a:xfrm>
            <a:off x="373224" y="1541233"/>
            <a:ext cx="8397552" cy="52311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5565CE1-02DC-FC1D-5633-E9B6BE77D18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1983" r="-11983"/>
          <a:stretch/>
        </p:blipFill>
        <p:spPr>
          <a:xfrm>
            <a:off x="373224" y="1541233"/>
            <a:ext cx="8397552" cy="52311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9809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ítulo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Swagger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pt-BR" dirty="0"/>
                  <a:t> Postman</a:t>
                </a:r>
              </a:p>
            </p:txBody>
          </p:sp>
        </mc:Choice>
        <mc:Fallback>
          <p:sp>
            <p:nvSpPr>
              <p:cNvPr id="3" name="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i="1" dirty="0"/>
              <a:t>link </a:t>
            </a:r>
            <a:r>
              <a:rPr lang="pt-BR" dirty="0"/>
              <a:t>pode ser informado no aplicativo </a:t>
            </a:r>
            <a:r>
              <a:rPr lang="pt-BR" dirty="0" err="1"/>
              <a:t>Postman</a:t>
            </a:r>
            <a:r>
              <a:rPr lang="pt-BR" dirty="0"/>
              <a:t> para importação dos dados</a:t>
            </a:r>
            <a:endParaRPr lang="pt-BR"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0189B7-A186-C11A-1173-83F2F0A2ED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-4537"/>
          <a:stretch/>
        </p:blipFill>
        <p:spPr>
          <a:xfrm>
            <a:off x="415637" y="1667497"/>
            <a:ext cx="8312727" cy="470700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20599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ítulo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Swagger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pt-BR" dirty="0"/>
                  <a:t> Postman</a:t>
                </a:r>
              </a:p>
            </p:txBody>
          </p:sp>
        </mc:Choice>
        <mc:Fallback>
          <p:sp>
            <p:nvSpPr>
              <p:cNvPr id="3" name="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i="1" dirty="0"/>
              <a:t>link </a:t>
            </a:r>
            <a:r>
              <a:rPr lang="pt-BR" dirty="0"/>
              <a:t>pode ser informado no aplicativo </a:t>
            </a:r>
            <a:r>
              <a:rPr lang="pt-BR" dirty="0" err="1"/>
              <a:t>Postman</a:t>
            </a:r>
            <a:r>
              <a:rPr lang="pt-BR" dirty="0"/>
              <a:t> para importação dos dados</a:t>
            </a:r>
            <a:endParaRPr lang="pt-BR" i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FCDD893-D70F-2117-804B-299959835A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-4537"/>
          <a:stretch/>
        </p:blipFill>
        <p:spPr>
          <a:xfrm>
            <a:off x="415637" y="1667498"/>
            <a:ext cx="8312727" cy="470700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4834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pt-BR" dirty="0"/>
                  <a:t>OpenAPI</a:t>
                </a:r>
              </a:p>
              <a:p>
                <a:pPr>
                  <a:spcBef>
                    <a:spcPts val="500"/>
                  </a:spcBef>
                </a:pPr>
                <a:r>
                  <a:rPr lang="pt-BR" dirty="0"/>
                  <a:t>Swagger</a:t>
                </a:r>
              </a:p>
              <a:p>
                <a:pPr>
                  <a:spcBef>
                    <a:spcPts val="500"/>
                  </a:spcBef>
                </a:pPr>
                <a:r>
                  <a:rPr lang="pt-BR" dirty="0"/>
                  <a:t>Swagger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pt-BR" dirty="0"/>
                  <a:t> Postman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5" t="-7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068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ítulo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Swagger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pt-BR" dirty="0"/>
                  <a:t> Postman</a:t>
                </a:r>
              </a:p>
            </p:txBody>
          </p:sp>
        </mc:Choice>
        <mc:Fallback>
          <p:sp>
            <p:nvSpPr>
              <p:cNvPr id="3" name="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Criação de um ambiente (</a:t>
            </a:r>
            <a:r>
              <a:rPr lang="en-US" i="1" dirty="0"/>
              <a:t>environment</a:t>
            </a:r>
            <a:r>
              <a:rPr lang="pt-BR" dirty="0"/>
              <a:t>) e definição da variável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endParaRPr lang="pt-BR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4448C4-F60E-6D1B-6661-3B3535DA19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-4537"/>
          <a:stretch/>
        </p:blipFill>
        <p:spPr>
          <a:xfrm>
            <a:off x="415637" y="1667498"/>
            <a:ext cx="8312727" cy="470700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64178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ítulo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Swagger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pt-BR" dirty="0"/>
                  <a:t> Postman</a:t>
                </a:r>
              </a:p>
            </p:txBody>
          </p:sp>
        </mc:Choice>
        <mc:Fallback>
          <p:sp>
            <p:nvSpPr>
              <p:cNvPr id="3" name="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Teste da API</a:t>
            </a:r>
            <a:endParaRPr lang="pt-BR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96568B-6AD4-DA34-91EA-7527999A41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-4537"/>
          <a:stretch/>
        </p:blipFill>
        <p:spPr>
          <a:xfrm>
            <a:off x="415637" y="1667498"/>
            <a:ext cx="8312727" cy="470700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2083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OpenAPI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hlinkClick r:id="rId3"/>
              </a:rPr>
              <a:t>OpenAPI</a:t>
            </a:r>
            <a:r>
              <a:rPr lang="pt-BR" dirty="0"/>
              <a:t> é uma especificação para arquivos de </a:t>
            </a:r>
            <a:r>
              <a:rPr lang="en-US" i="1" dirty="0"/>
              <a:t>interface </a:t>
            </a:r>
            <a:r>
              <a:rPr lang="en-US" i="1" dirty="0">
                <a:hlinkClick r:id="rId4"/>
              </a:rPr>
              <a:t>machine-readable</a:t>
            </a:r>
            <a:r>
              <a:rPr lang="pt-BR" i="1" dirty="0"/>
              <a:t> </a:t>
            </a:r>
            <a:r>
              <a:rPr lang="pt-BR" dirty="0"/>
              <a:t>destinadas a descrever, produzir, consumir e visualizar serviços </a:t>
            </a:r>
            <a:r>
              <a:rPr lang="pt-BR" i="1" dirty="0"/>
              <a:t>web </a:t>
            </a:r>
            <a:r>
              <a:rPr lang="en-US" dirty="0"/>
              <a:t>RESTful</a:t>
            </a:r>
          </a:p>
        </p:txBody>
      </p:sp>
      <p:pic>
        <p:nvPicPr>
          <p:cNvPr id="5" name="Imagem 4">
            <a:hlinkClick r:id="rId5"/>
            <a:extLst>
              <a:ext uri="{FF2B5EF4-FFF2-40B4-BE49-F238E27FC236}">
                <a16:creationId xmlns:a16="http://schemas.microsoft.com/office/drawing/2014/main" id="{88D35CE3-F0BC-474D-8052-89AE9399880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1765" r="-11765"/>
          <a:stretch/>
        </p:blipFill>
        <p:spPr>
          <a:xfrm>
            <a:off x="457202" y="1802602"/>
            <a:ext cx="8229598" cy="459416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738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OpenAPI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Essa especificação independe de linguagem de programação e pode ser utilizada em sistemas com </a:t>
            </a:r>
            <a:r>
              <a:rPr lang="en-US" dirty="0"/>
              <a:t>APIs </a:t>
            </a:r>
            <a:r>
              <a:rPr lang="pt-BR" dirty="0"/>
              <a:t>públicas/abertas </a:t>
            </a:r>
            <a:r>
              <a:rPr lang="en-US" dirty="0"/>
              <a:t>(</a:t>
            </a:r>
            <a:r>
              <a:rPr lang="en-US" i="1" dirty="0"/>
              <a:t>open </a:t>
            </a:r>
            <a:r>
              <a:rPr lang="en-US" dirty="0"/>
              <a:t>APIs) </a:t>
            </a:r>
            <a:r>
              <a:rPr lang="pt-BR" dirty="0"/>
              <a:t>e também privadas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E11D9F-17BA-43A7-A234-94AC357AB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2" y="1801874"/>
            <a:ext cx="8173616" cy="457637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1737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Swagger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Swagger</a:t>
            </a:r>
            <a:r>
              <a:rPr lang="pt-BR" dirty="0"/>
              <a:t> é uma IDL (</a:t>
            </a:r>
            <a:r>
              <a:rPr lang="en-US" i="1" dirty="0"/>
              <a:t>Interface Description Language </a:t>
            </a:r>
            <a:r>
              <a:rPr lang="pt-BR" dirty="0"/>
              <a:t>– Linguagem de Descrição de Interface) para descrever </a:t>
            </a:r>
            <a:r>
              <a:rPr lang="pt-BR" dirty="0">
                <a:hlinkClick r:id="rId4"/>
              </a:rPr>
              <a:t>APIs (</a:t>
            </a:r>
            <a:r>
              <a:rPr lang="pt-BR" i="1" dirty="0">
                <a:hlinkClick r:id="rId4"/>
              </a:rPr>
              <a:t>webs</a:t>
            </a:r>
            <a:r>
              <a:rPr lang="pt-BR" dirty="0">
                <a:hlinkClick r:id="rId4"/>
              </a:rPr>
              <a:t>)</a:t>
            </a:r>
            <a:r>
              <a:rPr lang="pt-BR" dirty="0"/>
              <a:t> </a:t>
            </a:r>
            <a:r>
              <a:rPr lang="en-US" dirty="0">
                <a:hlinkClick r:id="rId5"/>
              </a:rPr>
              <a:t>RESTful</a:t>
            </a:r>
            <a:r>
              <a:rPr lang="pt-BR" dirty="0"/>
              <a:t> expressadas utilizando </a:t>
            </a:r>
            <a:r>
              <a:rPr lang="pt-BR" dirty="0">
                <a:hlinkClick r:id="rId6"/>
              </a:rPr>
              <a:t>JSON</a:t>
            </a:r>
            <a:endParaRPr lang="pt-BR" dirty="0"/>
          </a:p>
          <a:p>
            <a:pPr lvl="1">
              <a:spcBef>
                <a:spcPts val="0"/>
              </a:spcBef>
            </a:pPr>
            <a:r>
              <a:rPr lang="pt-BR" dirty="0"/>
              <a:t>Projeta, cria, testa e documenta serviços </a:t>
            </a:r>
            <a:r>
              <a:rPr lang="en-US" i="1" dirty="0"/>
              <a:t>web </a:t>
            </a:r>
            <a:r>
              <a:rPr lang="en-US" dirty="0"/>
              <a:t>RESTful</a:t>
            </a:r>
          </a:p>
        </p:txBody>
      </p:sp>
      <p:pic>
        <p:nvPicPr>
          <p:cNvPr id="6" name="Imagem 5">
            <a:hlinkClick r:id="rId7"/>
            <a:extLst>
              <a:ext uri="{FF2B5EF4-FFF2-40B4-BE49-F238E27FC236}">
                <a16:creationId xmlns:a16="http://schemas.microsoft.com/office/drawing/2014/main" id="{05F236AD-9311-4F56-BE04-D74158B1000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20576" r="-20576"/>
          <a:stretch/>
        </p:blipFill>
        <p:spPr>
          <a:xfrm>
            <a:off x="373224" y="2134917"/>
            <a:ext cx="8397550" cy="468410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7571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Swagger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Swagger é um conjunto de ferramentas construído em torno da especificação </a:t>
            </a:r>
            <a:r>
              <a:rPr lang="pt-BR" dirty="0" err="1"/>
              <a:t>OpenAPI</a:t>
            </a:r>
            <a:r>
              <a:rPr lang="pt-BR" dirty="0"/>
              <a:t> para ajudar o desenvolvedor a projetar, construir, documentar, testar </a:t>
            </a:r>
            <a:br>
              <a:rPr lang="pt-BR" dirty="0"/>
            </a:br>
            <a:r>
              <a:rPr lang="pt-BR" dirty="0"/>
              <a:t>e consumir APIs </a:t>
            </a:r>
            <a:r>
              <a:rPr lang="pt-BR" dirty="0" err="1"/>
              <a:t>RESTful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B9DD87-AB5B-A375-4303-13442EF31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2241185"/>
            <a:ext cx="7557025" cy="338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5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lang="pt-BR" dirty="0"/>
              <a:t>Swagger</a:t>
            </a:r>
            <a:endParaRPr lang="en-US" i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1752" indent="-301752" algn="l" rtl="0" fontAlgn="base">
              <a:spcBef>
                <a:spcPts val="432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¢"/>
            </a:pPr>
            <a:r>
              <a:rPr lang="pt-BR" sz="1800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  <a:hlinkClick r:id="rId3"/>
              </a:rPr>
              <a:t>Código Fonte TV</a:t>
            </a:r>
            <a:r>
              <a:rPr lang="pt-BR" sz="1800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: </a:t>
            </a:r>
            <a:r>
              <a:rPr lang="pt-BR" dirty="0"/>
              <a:t>Swagger</a:t>
            </a:r>
            <a:endParaRPr lang="en-US" sz="1800" dirty="0">
              <a:effectLst/>
            </a:endParaRPr>
          </a:p>
        </p:txBody>
      </p:sp>
      <p:pic>
        <p:nvPicPr>
          <p:cNvPr id="5" name="Mídia Online 4" title="Swagger (suas APIs documentadas sem esforço) // Dicionário do Programador">
            <a:hlinkClick r:id="" action="ppaction://media"/>
            <a:extLst>
              <a:ext uri="{FF2B5EF4-FFF2-40B4-BE49-F238E27FC236}">
                <a16:creationId xmlns:a16="http://schemas.microsoft.com/office/drawing/2014/main" id="{A013CEC4-36FC-6F1B-1875-7BCBAF339B1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52000" y="1494000"/>
            <a:ext cx="8640000" cy="48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2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Swagger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Dependências do Swagger no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𝑝𝑜𝑚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𝑥𝑚𝑙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pt-BR" dirty="0"/>
                  <a:t>Configuração no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𝑎𝑝𝑝𝑙𝑖𝑐𝑎𝑡𝑖𝑜𝑛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𝑝𝑟𝑜𝑝𝑒𝑟𝑡𝑖𝑒𝑠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5" t="-7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238F2289-F832-64D8-4F8A-581E060B5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70" y="1580217"/>
            <a:ext cx="5360860" cy="319370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08295A8-05B7-FFC9-CB22-5C2E588ADA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32" t="-15456" r="-23071" b="-137114"/>
          <a:stretch/>
        </p:blipFill>
        <p:spPr>
          <a:xfrm>
            <a:off x="447675" y="5187822"/>
            <a:ext cx="8276444" cy="121297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34079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Swagger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Configuração do Swagger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9B0241-10DB-3005-5827-C589C2CCB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510092"/>
            <a:ext cx="8312727" cy="490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592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Personalizada 3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1E4679"/>
      </a:accent1>
      <a:accent2>
        <a:srgbClr val="46B65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Ciscopresentationwhite.10.3.06</Template>
  <TotalTime>30199</TotalTime>
  <Pages>28</Pages>
  <Words>5201</Words>
  <Application>Microsoft Office PowerPoint</Application>
  <PresentationFormat>Apresentação na tela (4:3)</PresentationFormat>
  <Paragraphs>686</Paragraphs>
  <Slides>21</Slides>
  <Notes>19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Cambria Math</vt:lpstr>
      <vt:lpstr>Consolas</vt:lpstr>
      <vt:lpstr>Courier New</vt:lpstr>
      <vt:lpstr>Gill Sans MT</vt:lpstr>
      <vt:lpstr>Wingdings 2</vt:lpstr>
      <vt:lpstr>Dividendo</vt:lpstr>
      <vt:lpstr>Swagger</vt:lpstr>
      <vt:lpstr>Tópicos</vt:lpstr>
      <vt:lpstr>OpenAPI</vt:lpstr>
      <vt:lpstr>OpenAPI</vt:lpstr>
      <vt:lpstr>Swagger</vt:lpstr>
      <vt:lpstr>Swagger</vt:lpstr>
      <vt:lpstr>Swagger</vt:lpstr>
      <vt:lpstr>Swagger</vt:lpstr>
      <vt:lpstr>Swagger</vt:lpstr>
      <vt:lpstr>Swagger</vt:lpstr>
      <vt:lpstr>Swagger</vt:lpstr>
      <vt:lpstr>Swagger</vt:lpstr>
      <vt:lpstr>Swagger</vt:lpstr>
      <vt:lpstr>Swagger</vt:lpstr>
      <vt:lpstr>Swagger</vt:lpstr>
      <vt:lpstr>Swagger</vt:lpstr>
      <vt:lpstr>Swagger ⇒ Postman</vt:lpstr>
      <vt:lpstr>Swagger ⇒ Postman</vt:lpstr>
      <vt:lpstr>Swagger ⇒ Postman</vt:lpstr>
      <vt:lpstr>Swagger ⇒ Postman</vt:lpstr>
      <vt:lpstr>Swagger ⇒ Postman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Swagger</dc:title>
  <dc:subject/>
  <dc:creator>CLI</dc:creator>
  <cp:keywords/>
  <dc:description/>
  <cp:lastModifiedBy>Herculano De Biasi</cp:lastModifiedBy>
  <cp:revision>888</cp:revision>
  <cp:lastPrinted>2020-05-17T19:29:28Z</cp:lastPrinted>
  <dcterms:created xsi:type="dcterms:W3CDTF">2002-08-27T12:04:17Z</dcterms:created>
  <dcterms:modified xsi:type="dcterms:W3CDTF">2023-03-17T18:27:28Z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enita Bangloy">
    <vt:lpwstr>12.21.01 - Copyright date changed to 2002</vt:lpwstr>
  </property>
  <property fmtid="{D5CDD505-2E9C-101B-9397-08002B2CF9AE}" pid="3" name="Jenita ">
    <vt:lpwstr>12.21.01 - Line tool now defaults to 3 points size and black color. Previous version created white line which is not visible</vt:lpwstr>
  </property>
  <property fmtid="{D5CDD505-2E9C-101B-9397-08002B2CF9AE}" pid="4" name="JBangloy">
    <vt:lpwstr>12.21.01 - All remaining Helvetica changed to Arial</vt:lpwstr>
  </property>
</Properties>
</file>