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43"/>
  </p:notesMasterIdLst>
  <p:handoutMasterIdLst>
    <p:handoutMasterId r:id="rId44"/>
  </p:handoutMasterIdLst>
  <p:sldIdLst>
    <p:sldId id="480" r:id="rId2"/>
    <p:sldId id="487" r:id="rId3"/>
    <p:sldId id="649" r:id="rId4"/>
    <p:sldId id="653" r:id="rId5"/>
    <p:sldId id="654" r:id="rId6"/>
    <p:sldId id="655" r:id="rId7"/>
    <p:sldId id="652" r:id="rId8"/>
    <p:sldId id="656" r:id="rId9"/>
    <p:sldId id="650" r:id="rId10"/>
    <p:sldId id="657" r:id="rId11"/>
    <p:sldId id="683" r:id="rId12"/>
    <p:sldId id="658" r:id="rId13"/>
    <p:sldId id="659" r:id="rId14"/>
    <p:sldId id="660" r:id="rId15"/>
    <p:sldId id="676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70" r:id="rId25"/>
    <p:sldId id="671" r:id="rId26"/>
    <p:sldId id="672" r:id="rId27"/>
    <p:sldId id="669" r:id="rId28"/>
    <p:sldId id="673" r:id="rId29"/>
    <p:sldId id="674" r:id="rId30"/>
    <p:sldId id="675" r:id="rId31"/>
    <p:sldId id="677" r:id="rId32"/>
    <p:sldId id="678" r:id="rId33"/>
    <p:sldId id="679" r:id="rId34"/>
    <p:sldId id="680" r:id="rId35"/>
    <p:sldId id="681" r:id="rId36"/>
    <p:sldId id="682" r:id="rId37"/>
    <p:sldId id="684" r:id="rId38"/>
    <p:sldId id="685" r:id="rId39"/>
    <p:sldId id="687" r:id="rId40"/>
    <p:sldId id="688" r:id="rId41"/>
    <p:sldId id="686" r:id="rId42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C34"/>
    <a:srgbClr val="003B8C"/>
    <a:srgbClr val="00006E"/>
    <a:srgbClr val="467FC1"/>
    <a:srgbClr val="00005B"/>
    <a:srgbClr val="FF0000"/>
    <a:srgbClr val="1E4679"/>
    <a:srgbClr val="00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424" autoAdjust="0"/>
  </p:normalViewPr>
  <p:slideViewPr>
    <p:cSldViewPr snapToGrid="0">
      <p:cViewPr varScale="1">
        <p:scale>
          <a:sx n="98" d="100"/>
          <a:sy n="98" d="100"/>
        </p:scale>
        <p:origin x="1854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Evolução</a:t>
            </a: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banco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spring.jpa.hibernate.ddl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-auto=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create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conexão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spring.datasource.url=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://${PROD_DB_HOST}:${PROD_DB_PORT}/${PROD_DB_NAME}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spring.datasource.username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${PROD_DB_USERNAME}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spring.datasource.password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${PROD_DB_PASSWORD}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spring.datasource.name=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Variáveis</a:t>
            </a: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usuário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ambiente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produção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666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spring_profiles_active</a:t>
            </a:r>
            <a:r>
              <a:rPr lang="pt-BR" dirty="0"/>
              <a:t>=</a:t>
            </a:r>
            <a:r>
              <a:rPr lang="pt-BR" dirty="0" err="1"/>
              <a:t>prod</a:t>
            </a:r>
            <a:endParaRPr lang="pt-BR" dirty="0"/>
          </a:p>
          <a:p>
            <a:r>
              <a:rPr lang="pt-BR" dirty="0"/>
              <a:t>PROD_DB_NAME=railway</a:t>
            </a:r>
          </a:p>
          <a:p>
            <a:r>
              <a:rPr lang="pt-BR" dirty="0"/>
              <a:t>PROD_DB_HOST=</a:t>
            </a:r>
          </a:p>
          <a:p>
            <a:r>
              <a:rPr lang="pt-BR" dirty="0"/>
              <a:t>PROD_DB_PASSWORD=</a:t>
            </a:r>
          </a:p>
          <a:p>
            <a:r>
              <a:rPr lang="pt-BR" dirty="0"/>
              <a:t>PROD_DB_PORT=</a:t>
            </a:r>
          </a:p>
          <a:p>
            <a:r>
              <a:rPr lang="pt-BR" dirty="0"/>
              <a:t>PROD_DB_USERNAME=</a:t>
            </a:r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15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860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3/31/2023 4:54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git@github.com:herculanodebiasi/dev-ti-hb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Implanta%C3%A7%C3%A3o_de_softwa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igofontetv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Jw7l2JKpuQ?list=PLVc5bWuiFQ8GgKm5m0cZE6E02amJho94o" TargetMode="Externa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Integra%C3%A7%C3%A3o_cont%C3%ADnu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nkin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igofontetv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I3IjYcBGiU?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igofontetv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wf6kcvxeD4?feature=oembed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pt.wikipedia.org/wiki/DevOp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ilwa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pt-BR" sz="3200" i="1" cap="small" dirty="0"/>
              <a:t>Deploy</a:t>
            </a:r>
            <a:r>
              <a:rPr lang="pt-BR" altLang="pt-BR" sz="3200" cap="small" dirty="0"/>
              <a:t> (Implantação)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123238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No projeto no STS, crie o arquivo </a:t>
                </a:r>
                <a14:m>
                  <m:oMath xmlns:m="http://schemas.openxmlformats.org/officeDocument/2006/math">
                    <m:r>
                      <a:rPr lang="pt-BR" sz="1600" i="1" kern="1200" dirty="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𝑎𝑝𝑝𝑙𝑖𝑐𝑎𝑡𝑖𝑜𝑛</m:t>
                    </m:r>
                    <m:r>
                      <m:rPr>
                        <m:nor/>
                      </m:rPr>
                      <a:rPr lang="pt-BR" sz="1600" i="0" dirty="0" err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pt-BR" sz="1600" i="1" dirty="0" err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pt-BR" sz="1600" i="1" dirty="0" err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dirty="0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600" i="1" dirty="0" err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𝑟𝑜𝑝𝑒𝑟𝑡𝑖𝑒𝑠</m:t>
                    </m:r>
                  </m:oMath>
                </a14:m>
                <a:endParaRPr lang="pt-BR" dirty="0">
                  <a:effectLst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123238" cy="4707006"/>
              </a:xfrm>
              <a:blipFill>
                <a:blip r:embed="rId3"/>
                <a:stretch>
                  <a:fillRect l="-300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1E717355-C2DD-727C-1ADC-665E2265C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2" y="1629726"/>
            <a:ext cx="857369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Acesse o 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site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e crie uma conta, e após isso crie um novo projeto</a:t>
            </a:r>
            <a:endParaRPr lang="pt-BR" dirty="0">
              <a:effectLst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9EDBB-02DE-2193-0746-5B0CEE78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6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6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Primeiramente será criado o banco de dados</a:t>
            </a:r>
            <a:endParaRPr lang="pt-BR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BC16B0-921F-F1D0-CDA4-42B95923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531465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Banco criado e configurado</a:t>
            </a:r>
            <a:endParaRPr lang="pt-BR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9B6300-4E6B-83A0-10E7-20E10821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4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Em </a:t>
                </a:r>
                <a14:m>
                  <m:oMath xmlns:m="http://schemas.openxmlformats.org/officeDocument/2006/math"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𝐶𝑜𝑛𝑛𝑒𝑐𝑡</m:t>
                    </m:r>
                  </m:oMath>
                </a14:m>
                <a:r>
                  <a:rPr lang="pt-BR" dirty="0">
                    <a:effectLst/>
                  </a:rPr>
                  <a:t> pode-se visualizar os parâmetros de conexão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B22732EB-1301-E919-13D2-D77D7FE0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463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No bloco de notas, monte a estrutura abaixo, com as chaves e respectivos valores</a:t>
            </a:r>
            <a:endParaRPr lang="pt-BR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71D0D9-A898-82F1-E55C-FFD66309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62268"/>
            <a:ext cx="4419600" cy="3086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946BA5-BFF6-D139-262F-8806D8652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474"/>
          <a:stretch/>
        </p:blipFill>
        <p:spPr>
          <a:xfrm>
            <a:off x="1403559" y="4898897"/>
            <a:ext cx="7254057" cy="14248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0718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Em </a:t>
                </a:r>
                <a14:m>
                  <m:oMath xmlns:m="http://schemas.openxmlformats.org/officeDocument/2006/math"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𝑆𝑒𝑡𝑡𝑖𝑛𝑔𝑠</m:t>
                    </m:r>
                  </m:oMath>
                </a14:m>
                <a:r>
                  <a:rPr lang="pt-BR" dirty="0">
                    <a:effectLst/>
                  </a:rPr>
                  <a:t> é possível alterar o nome do projeto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FD00139-F7E8-CFF2-DA6A-89C4E70E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462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Agora, no GitHub, crie um repositório para armazenar o sistema</a:t>
            </a:r>
            <a:endParaRPr lang="pt-BR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9DF7BA-6992-2E09-F039-B4AC5576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1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Abra o terminal do </a:t>
            </a:r>
            <a:r>
              <a:rPr lang="en-US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Git Bash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no diretório do projeto e inicialize o repositório local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14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981FF7-29C6-0423-A60E-CE50F3B62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9818"/>
          <a:stretch/>
        </p:blipFill>
        <p:spPr>
          <a:xfrm>
            <a:off x="415637" y="1953738"/>
            <a:ext cx="8312727" cy="44567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52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Acrescente os arquivos na área de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staging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para que sejam </a:t>
            </a:r>
            <a:r>
              <a:rPr lang="pt-BR" kern="1200" dirty="0" err="1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comitados</a:t>
            </a:r>
            <a:endParaRPr lang="pt-BR" kern="1200" dirty="0">
              <a:solidFill>
                <a:srgbClr val="5E5E5E"/>
              </a:solidFill>
              <a:effectLst/>
              <a:latin typeface="Gill Sans MT" panose="020B0502020104020203" pitchFamily="34" charset="0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DEB13D-7A81-A1BD-DFFF-7466CBB7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45" y="1536970"/>
            <a:ext cx="6460855" cy="53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2"/>
            <a:ext cx="7989752" cy="534620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en-US" i="1" dirty="0"/>
              <a:t>Deploy</a:t>
            </a:r>
          </a:p>
          <a:p>
            <a:pPr>
              <a:spcBef>
                <a:spcPts val="432"/>
              </a:spcBef>
            </a:pPr>
            <a:r>
              <a:rPr lang="pt-BR" dirty="0"/>
              <a:t>Railway </a:t>
            </a:r>
          </a:p>
          <a:p>
            <a:pPr>
              <a:spcBef>
                <a:spcPts val="432"/>
              </a:spcBef>
            </a:pPr>
            <a:r>
              <a:rPr lang="pt-BR" dirty="0"/>
              <a:t>Implantação na plataforma Railway</a:t>
            </a:r>
          </a:p>
        </p:txBody>
      </p:sp>
    </p:spTree>
    <p:extLst>
      <p:ext uri="{BB962C8B-B14F-4D97-AF65-F5344CB8AC3E}">
        <p14:creationId xmlns:p14="http://schemas.microsoft.com/office/powerpoint/2010/main" val="228388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Faça o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-m </a:t>
            </a:r>
            <a:b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 </a:t>
            </a:r>
            <a:r>
              <a:rPr lang="pt-BR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</a:t>
            </a: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2B52B3-4121-F690-AC37-6F8EC804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8" y="1221946"/>
            <a:ext cx="5933872" cy="56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5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Troque para a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branch </a:t>
            </a:r>
            <a:r>
              <a:rPr 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, adicione o repositório remoto e faça o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push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para ele</a:t>
            </a:r>
            <a:endParaRPr lang="en-US" i="1" kern="1200" dirty="0">
              <a:solidFill>
                <a:srgbClr val="5E5E5E"/>
              </a:solidFill>
              <a:effectLst/>
              <a:latin typeface="Gill Sans MT" panose="020B0502020104020203" pitchFamily="34" charset="0"/>
              <a:ea typeface="+mn-ea"/>
              <a:cs typeface="+mn-cs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14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git@github.com:herculanodebiasi</a:t>
            </a: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/dev-</a:t>
            </a:r>
            <a:r>
              <a:rPr lang="en-US" sz="14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ti</a:t>
            </a: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-</a:t>
            </a:r>
            <a:r>
              <a:rPr lang="en-US" sz="14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hb.git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A39AD5-2811-B361-402F-CEE799F5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348521"/>
            <a:ext cx="8515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Repositório no GitHub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AC158A-9BDE-7F3D-DBDD-246C5C46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3691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4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De volta ao Railway, peça para criar um novo GitHub </a:t>
            </a:r>
            <a:r>
              <a:rPr lang="pt-BR" kern="1200" dirty="0" err="1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Repo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1C4B52-8FE9-CA3E-7D11-4FF33B14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1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Da primeira vez será preciso instalar e configurar o GitHub App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CC6F1-A1E2-0E9E-C1C6-6FBD0752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08" r="-9908" b="-2843"/>
          <a:stretch/>
        </p:blipFill>
        <p:spPr>
          <a:xfrm>
            <a:off x="338001" y="1573818"/>
            <a:ext cx="8467998" cy="481725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3339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Da primeira vez será preciso instalar e configurar o GitHub App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6C3C02-45C1-2681-7C6E-6EC14CDA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474" t="-1" r="-18474" b="-2277"/>
          <a:stretch/>
        </p:blipFill>
        <p:spPr>
          <a:xfrm>
            <a:off x="447675" y="1573817"/>
            <a:ext cx="8248650" cy="48075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859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Da primeira vez será preciso instalar e configurar o GitHub App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A89217-4051-FFA1-C63E-8807544A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694" t="1" r="-22694" b="-2717"/>
          <a:stretch/>
        </p:blipFill>
        <p:spPr>
          <a:xfrm>
            <a:off x="379380" y="1579688"/>
            <a:ext cx="8385242" cy="48113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859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Selecione o projeto recém criado no GitHub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E4F30E-4B60-9690-9050-D2417352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0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Selecione o projeto recém criado no GitHub</a:t>
            </a:r>
            <a:endParaRPr lang="en-US" sz="14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E4F30E-4B60-9690-9050-D2417352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60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2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Selecione o projeto, clique em </a:t>
                </a:r>
                <a14:m>
                  <m:oMath xmlns:m="http://schemas.openxmlformats.org/officeDocument/2006/math"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𝑉𝑎𝑟𝑖𝑎𝑏𝑙𝑒𝑠</m:t>
                    </m:r>
                  </m:oMath>
                </a14:m>
                <a:r>
                  <a:rPr lang="pt-BR" sz="1400" dirty="0">
                    <a:solidFill>
                      <a:srgbClr val="5E5E5E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pt-BR" dirty="0">
                    <a:solidFill>
                      <a:srgbClr val="5E5E5E"/>
                    </a:solidFill>
                    <a:latin typeface="Gill Sans MT" panose="020B0502020104020203" pitchFamily="34" charset="0"/>
                  </a:rPr>
                  <a:t>e então em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𝑅𝐴𝑊</m:t>
                    </m:r>
                    <m:r>
                      <a:rPr lang="pt-BR" sz="1600" b="0" i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𝐸𝑑𝑖𝑡𝑜𝑟</m:t>
                    </m:r>
                  </m:oMath>
                </a14:m>
                <a:endParaRPr lang="en-US" sz="1400" dirty="0">
                  <a:solidFill>
                    <a:srgbClr val="5E5E5E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2D19EDFA-629C-F924-C1F3-CC64B3B6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459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Deploy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Segundo a Wikipedia,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hlinkClick r:id="rId2"/>
              </a:rPr>
              <a:t>deploy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(implantação) é a etapa do ciclo de vida de um 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software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, no contexto de um Sistema de Informação, que corresponde à passagem do 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software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para a produção, ou seja, consiste em todas as atividades necessárias para tornar um 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software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disponível para uso</a:t>
            </a:r>
          </a:p>
          <a:p>
            <a:endParaRPr lang="pt-BR" dirty="0">
              <a:solidFill>
                <a:srgbClr val="5E5E5E"/>
              </a:solidFill>
              <a:latin typeface="Gill Sans MT" panose="020B0502020104020203" pitchFamily="34" charset="0"/>
            </a:endParaRPr>
          </a:p>
          <a:p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Além de </a:t>
            </a:r>
            <a:r>
              <a:rPr lang="en-US" i="1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deploy</a:t>
            </a:r>
            <a:r>
              <a:rPr lang="pt-BR" i="1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e implantar, também são utilizados os termos </a:t>
            </a:r>
          </a:p>
          <a:p>
            <a:pPr lvl="1"/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Colocar em posição</a:t>
            </a:r>
          </a:p>
          <a:p>
            <a:pPr lvl="1"/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Disponibilizar para uso</a:t>
            </a:r>
          </a:p>
          <a:p>
            <a:pPr lvl="1"/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Colocar no ar</a:t>
            </a:r>
          </a:p>
          <a:p>
            <a:pPr lvl="1"/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‘</a:t>
            </a:r>
            <a:r>
              <a:rPr lang="pt-BR" dirty="0" err="1">
                <a:solidFill>
                  <a:srgbClr val="5E5E5E"/>
                </a:solidFill>
                <a:latin typeface="Gill Sans MT" panose="020B0502020104020203" pitchFamily="34" charset="0"/>
              </a:rPr>
              <a:t>Deploiar</a:t>
            </a:r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’</a:t>
            </a:r>
            <a:endParaRPr lang="pt-BR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  <a:p>
            <a:pPr lvl="1"/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4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Preencha o campo </a:t>
                </a:r>
                <a14:m>
                  <m:oMath xmlns:m="http://schemas.openxmlformats.org/officeDocument/2006/math"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𝐸𝑁𝑉</m:t>
                    </m:r>
                  </m:oMath>
                </a14:m>
                <a:r>
                  <a:rPr lang="pt-BR" dirty="0">
                    <a:solidFill>
                      <a:srgbClr val="5E5E5E"/>
                    </a:solidFill>
                    <a:latin typeface="Gill Sans MT" panose="020B0502020104020203" pitchFamily="34" charset="0"/>
                  </a:rPr>
                  <a:t> campo com as variáveis de ambiente criadas anteriormente</a:t>
                </a:r>
                <a:endParaRPr lang="en-US" sz="1400" dirty="0">
                  <a:solidFill>
                    <a:srgbClr val="5E5E5E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10BEB6C-3841-B830-5DC1-B87BC7F1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458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3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Deploy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realizado com sucesso</a:t>
            </a:r>
            <a:endParaRPr lang="en-US" sz="1400" i="1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756B3-6387-718E-2E8F-EF17C3DD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57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2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Log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mostrando a aplicação</a:t>
            </a:r>
            <a:b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</a:b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Spring Boot subindo</a:t>
            </a:r>
            <a:endParaRPr lang="en-US" sz="1400" i="1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2B14C5-D6D0-A40C-69FB-4A986CCBB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87"/>
          <a:stretch/>
        </p:blipFill>
        <p:spPr>
          <a:xfrm>
            <a:off x="3554329" y="1"/>
            <a:ext cx="5589671" cy="68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4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</a:rPr>
                  <a:t>Em </a:t>
                </a:r>
                <a14:m>
                  <m:oMath xmlns:m="http://schemas.openxmlformats.org/officeDocument/2006/math">
                    <m:r>
                      <a:rPr lang="pt-BR" sz="1600" i="1" kern="1200" dirty="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𝑆𝑒𝑡𝑡𝑖𝑛𝑔𝑠</m:t>
                    </m:r>
                  </m:oMath>
                </a14:m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</a:rPr>
                  <a:t>, clique em </a:t>
                </a:r>
                <a14:m>
                  <m:oMath xmlns:m="http://schemas.openxmlformats.org/officeDocument/2006/math"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𝐺𝑒𝑛𝑒𝑟𝑎𝑡𝑒</m:t>
                    </m:r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kern="120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𝐷𝑜𝑚𝑎𝑖𝑛</m:t>
                    </m:r>
                  </m:oMath>
                </a14:m>
                <a:endParaRPr lang="en-US" sz="1400" i="1" dirty="0">
                  <a:solidFill>
                    <a:srgbClr val="5E5E5E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543A6590-AEB3-CE3F-B835-4CA4E047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457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Com o domínio criado, a aplicação já pode ser aberta</a:t>
            </a:r>
            <a:endParaRPr lang="en-US" sz="1400" i="1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CCDE5F-CECC-9D87-CFD2-1B98D971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56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6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Aplicação funcionando</a:t>
            </a:r>
            <a:endParaRPr lang="en-US" sz="1400" i="1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EF2A7-3D1C-EDF1-318B-6793ACE9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55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Problema ao realizar a exclusão</a:t>
            </a:r>
            <a:endParaRPr lang="en-US" sz="1400" i="1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65A744-F992-D450-35BD-97C78C61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98" b="72377"/>
          <a:stretch/>
        </p:blipFill>
        <p:spPr>
          <a:xfrm>
            <a:off x="384346" y="1583513"/>
            <a:ext cx="8375308" cy="26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</p:spPr>
            <p:txBody>
              <a:bodyPr>
                <a:normAutofit/>
              </a:bodyPr>
              <a:lstStyle/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</a:rPr>
                  <a:t>Modifique o código abaixo no arquivo </a:t>
                </a:r>
                <a14:m>
                  <m:oMath xmlns:m="http://schemas.openxmlformats.org/officeDocument/2006/math">
                    <m:r>
                      <a:rPr lang="pt-BR" sz="1600" i="1" kern="1200" dirty="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𝑙𝑖𝑠𝑡𝑎</m:t>
                    </m:r>
                    <m:r>
                      <a:rPr lang="pt-BR" sz="1600" i="1" kern="1200" dirty="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i="1" kern="1200" dirty="0" smtClean="0">
                        <a:solidFill>
                          <a:srgbClr val="5E5E5E"/>
                        </a:solidFill>
                        <a:effectLst/>
                        <a:latin typeface="Cambria Math" panose="02040503050406030204" pitchFamily="18" charset="0"/>
                      </a:rPr>
                      <m:t>h𝑡𝑚𝑙</m:t>
                    </m:r>
                  </m:oMath>
                </a14:m>
                <a:endParaRPr lang="en-US" sz="1400" i="1" dirty="0">
                  <a:solidFill>
                    <a:srgbClr val="5E5E5E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pt-BR" kern="1200" dirty="0">
                  <a:solidFill>
                    <a:srgbClr val="5E5E5E"/>
                  </a:solidFill>
                  <a:effectLst/>
                  <a:latin typeface="Gill Sans MT" panose="020B0502020104020203" pitchFamily="34" charset="0"/>
                </a:endParaRPr>
              </a:p>
              <a:p>
                <a:endParaRPr lang="pt-BR" dirty="0">
                  <a:solidFill>
                    <a:srgbClr val="5E5E5E"/>
                  </a:solidFill>
                  <a:latin typeface="Gill Sans MT" panose="020B0502020104020203" pitchFamily="34" charset="0"/>
                </a:endParaRPr>
              </a:p>
              <a:p>
                <a:endParaRPr lang="pt-BR" kern="1200" dirty="0">
                  <a:solidFill>
                    <a:srgbClr val="5E5E5E"/>
                  </a:solidFill>
                  <a:effectLst/>
                  <a:latin typeface="Gill Sans MT" panose="020B0502020104020203" pitchFamily="34" charset="0"/>
                </a:endParaRPr>
              </a:p>
              <a:p>
                <a:endParaRPr lang="pt-BR" dirty="0">
                  <a:solidFill>
                    <a:srgbClr val="5E5E5E"/>
                  </a:solidFill>
                  <a:latin typeface="Gill Sans MT" panose="020B0502020104020203" pitchFamily="34" charset="0"/>
                </a:endParaRPr>
              </a:p>
              <a:p>
                <a:endParaRPr lang="pt-BR" kern="1200" dirty="0">
                  <a:solidFill>
                    <a:srgbClr val="5E5E5E"/>
                  </a:solidFill>
                  <a:effectLst/>
                  <a:latin typeface="Gill Sans MT" panose="020B0502020104020203" pitchFamily="34" charset="0"/>
                </a:endParaRPr>
              </a:p>
              <a:p>
                <a:endParaRPr lang="pt-BR" dirty="0">
                  <a:solidFill>
                    <a:srgbClr val="5E5E5E"/>
                  </a:solidFill>
                  <a:latin typeface="Gill Sans MT" panose="020B0502020104020203" pitchFamily="34" charset="0"/>
                </a:endParaRPr>
              </a:p>
              <a:p>
                <a:r>
                  <a:rPr lang="pt-BR" kern="1200" dirty="0">
                    <a:solidFill>
                      <a:srgbClr val="5E5E5E"/>
                    </a:solidFill>
                    <a:effectLst/>
                    <a:latin typeface="Gill Sans MT" panose="020B0502020104020203" pitchFamily="34" charset="0"/>
                  </a:rPr>
                  <a:t>Para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446076" cy="4707006"/>
              </a:xfrm>
              <a:blipFill>
                <a:blip r:embed="rId2"/>
                <a:stretch>
                  <a:fillRect l="-289" t="-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83530A2-4E15-E6A2-280D-4B2ED9402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00511"/>
            <a:ext cx="8312727" cy="25145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F763C6-79BD-7151-2235-423E5971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7" y="4303212"/>
            <a:ext cx="8296567" cy="25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2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Novo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commit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e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push</a:t>
            </a:r>
            <a:endParaRPr lang="en-US" kern="1200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140A7F-A5A5-74BD-8F10-A3234B4F3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1614234"/>
            <a:ext cx="868801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9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Nova versão no GitHub</a:t>
            </a:r>
            <a:endParaRPr lang="pt-BR" i="1" kern="1200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EA33B44-DFFC-A3CB-A3D5-34C36EDF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1454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Deploy</a:t>
            </a:r>
            <a:endParaRPr lang="pt-BR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hlinkClick r:id="rId3"/>
              </a:rPr>
              <a:t>Código Fonte TV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lang="pt-BR" i="1" kern="1200" dirty="0" err="1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Deploy</a:t>
            </a:r>
            <a:endParaRPr lang="en-US" i="1" dirty="0">
              <a:effectLst/>
            </a:endParaRPr>
          </a:p>
        </p:txBody>
      </p:sp>
      <p:pic>
        <p:nvPicPr>
          <p:cNvPr id="4" name="Mídia Online 3" title="Deploy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4353535C-BF95-0873-8935-8F24142B9E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000" y="1530000"/>
            <a:ext cx="8640000" cy="48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‘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diff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’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entre os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commits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no GitHub</a:t>
            </a:r>
            <a:endParaRPr lang="pt-BR" i="1" kern="1200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427110-CB6F-6C99-E7C5-06AD855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3691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3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Implantação na Plataforma 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Deploy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automático no Railway</a:t>
            </a:r>
            <a:endParaRPr lang="pt-BR" i="1" kern="1200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EC97C-B166-6912-7435-F25CBA3D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33692"/>
            <a:ext cx="8312727" cy="4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Deploy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O processo de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deploy</a:t>
            </a:r>
            <a:r>
              <a:rPr lang="pt-BR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pode ser</a:t>
            </a:r>
          </a:p>
          <a:p>
            <a:pPr lvl="1"/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Manual</a:t>
            </a:r>
          </a:p>
          <a:p>
            <a:pPr lvl="2"/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Transferência manual de arquivos, como por FTP</a:t>
            </a:r>
            <a:endParaRPr lang="pt-BR" dirty="0">
              <a:solidFill>
                <a:srgbClr val="5E5E5E"/>
              </a:solidFill>
              <a:effectLst/>
              <a:latin typeface="Gill Sans MT" panose="020B0502020104020203" pitchFamily="34" charset="0"/>
            </a:endParaRPr>
          </a:p>
          <a:p>
            <a:pPr lvl="1"/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Parcialmente automatizado</a:t>
            </a:r>
          </a:p>
          <a:p>
            <a:pPr lvl="2"/>
            <a:r>
              <a:rPr lang="en-US" i="1" dirty="0">
                <a:solidFill>
                  <a:srgbClr val="5E5E5E"/>
                </a:solidFill>
                <a:latin typeface="Gill Sans MT" panose="020B0502020104020203" pitchFamily="34" charset="0"/>
              </a:rPr>
              <a:t>Push</a:t>
            </a:r>
            <a:r>
              <a:rPr lang="pt-BR" i="1" dirty="0">
                <a:solidFill>
                  <a:srgbClr val="5E5E5E"/>
                </a:solidFill>
                <a:latin typeface="Gill Sans MT" panose="020B0502020104020203" pitchFamily="34" charset="0"/>
              </a:rPr>
              <a:t> </a:t>
            </a:r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no GitHub que dispara uma ação que irá reconstruir o sistema (</a:t>
            </a:r>
            <a:r>
              <a:rPr lang="en-US" i="1" dirty="0">
                <a:solidFill>
                  <a:srgbClr val="5E5E5E"/>
                </a:solidFill>
                <a:latin typeface="Gill Sans MT" panose="020B0502020104020203" pitchFamily="34" charset="0"/>
              </a:rPr>
              <a:t>rebuild</a:t>
            </a:r>
            <a:r>
              <a:rPr lang="pt-BR" dirty="0">
                <a:solidFill>
                  <a:srgbClr val="5E5E5E"/>
                </a:solidFill>
                <a:latin typeface="Gill Sans MT" panose="020B0502020104020203" pitchFamily="34" charset="0"/>
              </a:rPr>
              <a:t>) e atualizá-la no servidor de hospedagem</a:t>
            </a:r>
            <a:endParaRPr lang="pt-BR" i="1" dirty="0">
              <a:solidFill>
                <a:srgbClr val="5E5E5E"/>
              </a:solidFill>
              <a:latin typeface="Gill Sans MT" panose="020B0502020104020203" pitchFamily="34" charset="0"/>
            </a:endParaRPr>
          </a:p>
          <a:p>
            <a:pPr lvl="1"/>
            <a:r>
              <a:rPr lang="pt-BR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Completamente automatizado</a:t>
            </a:r>
          </a:p>
          <a:p>
            <a:pPr lvl="2"/>
            <a:r>
              <a:rPr lang="pt-BR" dirty="0">
                <a:effectLst/>
                <a:hlinkClick r:id="rId2"/>
              </a:rPr>
              <a:t>Integração contínua</a:t>
            </a:r>
            <a:r>
              <a:rPr lang="pt-BR" dirty="0">
                <a:effectLst/>
              </a:rPr>
              <a:t> (CI – </a:t>
            </a:r>
            <a:r>
              <a:rPr lang="en-US" i="1" dirty="0">
                <a:effectLst/>
              </a:rPr>
              <a:t>Continuous Integration</a:t>
            </a:r>
            <a:r>
              <a:rPr lang="pt-BR" dirty="0">
                <a:effectLst/>
              </a:rPr>
              <a:t>): Integra o trabalho de vários desenvolvedores fazendo os testes necessários que garantem que a aplicação não irá ‘quebrar’</a:t>
            </a:r>
          </a:p>
        </p:txBody>
      </p:sp>
    </p:spTree>
    <p:extLst>
      <p:ext uri="{BB962C8B-B14F-4D97-AF65-F5344CB8AC3E}">
        <p14:creationId xmlns:p14="http://schemas.microsoft.com/office/powerpoint/2010/main" val="1683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Deploy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>
            <a:normAutofit/>
          </a:bodyPr>
          <a:lstStyle/>
          <a:p>
            <a:r>
              <a:rPr lang="pt-BR" dirty="0"/>
              <a:t>Ferramentas de integração contínua</a:t>
            </a:r>
          </a:p>
          <a:p>
            <a:pPr lvl="1"/>
            <a:r>
              <a:rPr lang="pt-BR" dirty="0">
                <a:hlinkClick r:id="rId2"/>
              </a:rPr>
              <a:t>Jenkins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effectLst/>
              </a:rPr>
              <a:t>Travis CI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9B6D48-A3A0-854C-2F92-CFFF72D5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81" y="1756450"/>
            <a:ext cx="1438637" cy="19865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CB8089-E564-9C97-89AB-D5F2039B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9" y="4250356"/>
            <a:ext cx="2913560" cy="9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MVVM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hlinkClick r:id="rId3"/>
              </a:rPr>
              <a:t>Código Fonte TV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: Integração Contínua | </a:t>
            </a:r>
            <a:r>
              <a:rPr lang="en-US" i="1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Continuous Integration 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| CI</a:t>
            </a:r>
            <a:endParaRPr lang="en-US" dirty="0">
              <a:effectLst/>
            </a:endParaRPr>
          </a:p>
        </p:txBody>
      </p:sp>
      <p:pic>
        <p:nvPicPr>
          <p:cNvPr id="4" name="Mídia Online 3" title="Integração Contínua | Continuous Integration | CI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F70F50FF-0C25-C9D8-FA17-BCF2353F56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000" y="1530000"/>
            <a:ext cx="8640000" cy="48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MVVM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hlinkClick r:id="rId3"/>
              </a:rPr>
              <a:t>Código Fonte TV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lang="en-US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hlinkClick r:id="rId4"/>
              </a:rPr>
              <a:t>DevOps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</a:rPr>
              <a:t> (Desenvolvimento e Operações)</a:t>
            </a:r>
            <a:endParaRPr lang="en-US" dirty="0">
              <a:effectLst/>
            </a:endParaRPr>
          </a:p>
        </p:txBody>
      </p:sp>
      <p:pic>
        <p:nvPicPr>
          <p:cNvPr id="5" name="Mídia Online 4" title="DevOps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411DC7C8-2291-EED0-BAAB-201B532F8D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2000" y="1530000"/>
            <a:ext cx="8640000" cy="48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Railway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446076" cy="4707006"/>
          </a:xfrm>
        </p:spPr>
        <p:txBody>
          <a:bodyPr>
            <a:normAutofit/>
          </a:bodyPr>
          <a:lstStyle/>
          <a:p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  <a:hlinkClick r:id="rId2"/>
              </a:rPr>
              <a:t>Railway</a:t>
            </a:r>
            <a:r>
              <a:rPr lang="pt-BR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é uma plataforma de implantação na qual se pode provisionar a infraestrutura, desenvolver com essa infraestrutura localmente e, em seguida, implantar na nuvem</a:t>
            </a:r>
            <a:endParaRPr lang="pt-BR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348EC-4619-62A8-1CF7-2B31DEAA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917972"/>
            <a:ext cx="6496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7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41623</TotalTime>
  <Pages>28</Pages>
  <Words>821</Words>
  <Application>Microsoft Office PowerPoint</Application>
  <PresentationFormat>Apresentação na tela (4:3)</PresentationFormat>
  <Paragraphs>140</Paragraphs>
  <Slides>41</Slides>
  <Notes>3</Notes>
  <HiddenSlides>0</HiddenSlides>
  <MMClips>3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Cambria Math</vt:lpstr>
      <vt:lpstr>Consolas</vt:lpstr>
      <vt:lpstr>Courier New</vt:lpstr>
      <vt:lpstr>Gill Sans MT</vt:lpstr>
      <vt:lpstr>Wingdings</vt:lpstr>
      <vt:lpstr>Wingdings 2</vt:lpstr>
      <vt:lpstr>Dividendo</vt:lpstr>
      <vt:lpstr>Deploy (Implantação)</vt:lpstr>
      <vt:lpstr>Tópicos</vt:lpstr>
      <vt:lpstr>Deploy</vt:lpstr>
      <vt:lpstr>Deploy</vt:lpstr>
      <vt:lpstr>Deploy</vt:lpstr>
      <vt:lpstr>Deploy</vt:lpstr>
      <vt:lpstr>Padrão MVVM</vt:lpstr>
      <vt:lpstr>Padrão MVVM</vt:lpstr>
      <vt:lpstr>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  <vt:lpstr>Implantação na Plataforma Railway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</dc:title>
  <dc:subject/>
  <dc:creator>CLI</dc:creator>
  <cp:keywords/>
  <dc:description/>
  <cp:lastModifiedBy>Herculano De Biasi</cp:lastModifiedBy>
  <cp:revision>924</cp:revision>
  <cp:lastPrinted>2020-05-17T19:29:28Z</cp:lastPrinted>
  <dcterms:created xsi:type="dcterms:W3CDTF">2002-08-27T12:04:17Z</dcterms:created>
  <dcterms:modified xsi:type="dcterms:W3CDTF">2023-03-31T20:56:52Z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