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3"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46181" autoAdjust="0"/>
  </p:normalViewPr>
  <p:slideViewPr>
    <p:cSldViewPr snapToGrid="0">
      <p:cViewPr varScale="1">
        <p:scale>
          <a:sx n="32" d="100"/>
          <a:sy n="32" d="100"/>
        </p:scale>
        <p:origin x="-156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053B2-738E-462E-892D-3F2C4F22992E}" type="datetimeFigureOut">
              <a:rPr lang="en-US" smtClean="0"/>
              <a:t>5/9/2016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07335-789D-4F6F-88EE-D770CED1A02D}" type="slidenum">
              <a:rPr lang="en-US" smtClean="0"/>
              <a:t>‹#›</a:t>
            </a:fld>
            <a:endParaRPr lang="en-US" dirty="0"/>
          </a:p>
        </p:txBody>
      </p:sp>
    </p:spTree>
    <p:extLst>
      <p:ext uri="{BB962C8B-B14F-4D97-AF65-F5344CB8AC3E}">
        <p14:creationId xmlns:p14="http://schemas.microsoft.com/office/powerpoint/2010/main" val="261078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Delegation is the process of transferring responsibility from one person to another for the purpose of performing a task and at the same time remaining accountable for the assigned task. The nurse administrator is responsible for assigning tasks to every nurse (Bateman, 2012). The nurse administrator allocates an assignment to reduce the risks that are likely to occur during the operation of the particular task and also to ensure the quality of healthcare is delivered in a more economical fashion. Delegation ensures that the right task is assigned to the right person, who is professionally equipped and skilled in that specific area. Therefore, this reduces the chances of the risk occurring as a result of accidents and guarantees quality is delivered in a more cost-effective manner. The nurse administrator ensures that a nurse receives tasks that are focused on developing a plan of care, involve consultation with other health care professionals, and require high-level skills and knowledge. The nurse manager is accountable for the received tasks and is expected to provide the appropriate feedback that concentrates on minimizing the risks and maximizing the quality. The nurse administrator is also responsible for ensuring that each staff member is properly educated for the assigned task, well supervised, and there is adequate oversight over their feedback on the task. This is essential in risk management and ensuring that the staff focuses on delivering quality services to the patient.</a:t>
            </a:r>
          </a:p>
          <a:p>
            <a:endParaRPr lang="en-US" baseline="0" dirty="0" smtClean="0"/>
          </a:p>
        </p:txBody>
      </p:sp>
      <p:sp>
        <p:nvSpPr>
          <p:cNvPr id="4" name="Slide Number Placeholder 3"/>
          <p:cNvSpPr>
            <a:spLocks noGrp="1"/>
          </p:cNvSpPr>
          <p:nvPr>
            <p:ph type="sldNum" sz="quarter" idx="10"/>
          </p:nvPr>
        </p:nvSpPr>
        <p:spPr/>
        <p:txBody>
          <a:bodyPr/>
          <a:lstStyle/>
          <a:p>
            <a:fld id="{95007335-789D-4F6F-88EE-D770CED1A02D}" type="slidenum">
              <a:rPr lang="en-US" smtClean="0"/>
              <a:t>2</a:t>
            </a:fld>
            <a:endParaRPr lang="en-US" dirty="0"/>
          </a:p>
        </p:txBody>
      </p:sp>
    </p:spTree>
    <p:extLst>
      <p:ext uri="{BB962C8B-B14F-4D97-AF65-F5344CB8AC3E}">
        <p14:creationId xmlns:p14="http://schemas.microsoft.com/office/powerpoint/2010/main" val="144844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effective change management, establishing the basis for the existence</a:t>
            </a:r>
            <a:r>
              <a:rPr lang="en-US" baseline="0" dirty="0" smtClean="0"/>
              <a:t> for the change in an organization is important in ensuring a successful implementation of the change. In this case, the change leader provides evidence to challenge the status quo, through the available information such as worker and clients complains(</a:t>
            </a:r>
            <a:r>
              <a:rPr lang="en-US" dirty="0" smtClean="0"/>
              <a:t>Yoder-Wise, 2014), </a:t>
            </a:r>
            <a:r>
              <a:rPr lang="en-US" baseline="0" dirty="0" smtClean="0"/>
              <a:t>. This is way the change leader is able to establish for the existence of the need for the change. In addition, informing the people about the need for change  is also a crucial component towards effective change management. the people are able to understand the crucial role that the change is going to play. Therefore, establishing the need for the existence provides room for persuasion and communicating it enables the organization to create awareness of the effectiveness of the change. </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11</a:t>
            </a:fld>
            <a:endParaRPr lang="en-US" dirty="0"/>
          </a:p>
        </p:txBody>
      </p:sp>
    </p:spTree>
    <p:extLst>
      <p:ext uri="{BB962C8B-B14F-4D97-AF65-F5344CB8AC3E}">
        <p14:creationId xmlns:p14="http://schemas.microsoft.com/office/powerpoint/2010/main" val="2720684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too many initiatives</a:t>
            </a:r>
            <a:r>
              <a:rPr lang="en-US" baseline="0" dirty="0" smtClean="0"/>
              <a:t> that are competing for the attention of the staff making it harder to effectively change hospital procedures. The work load for each will have to be reduced in order to focus on productivity. the too many initiatives are slowing the staffs which slows progress for hospital(</a:t>
            </a:r>
            <a:r>
              <a:rPr lang="de-DE" dirty="0" smtClean="0"/>
              <a:t>Lewis, Dirksen,</a:t>
            </a:r>
            <a:r>
              <a:rPr lang="de-DE" baseline="0" dirty="0" smtClean="0"/>
              <a:t> </a:t>
            </a:r>
            <a:r>
              <a:rPr lang="de-DE" dirty="0" smtClean="0"/>
              <a:t>Heitkemper,</a:t>
            </a:r>
            <a:r>
              <a:rPr lang="de-DE" baseline="0" dirty="0" smtClean="0"/>
              <a:t> </a:t>
            </a:r>
            <a:r>
              <a:rPr lang="en-US" dirty="0" smtClean="0"/>
              <a:t>2014</a:t>
            </a:r>
            <a:r>
              <a:rPr lang="de-DE" dirty="0" smtClean="0"/>
              <a:t>)</a:t>
            </a:r>
            <a:r>
              <a:rPr lang="en-US" baseline="0" dirty="0" smtClean="0"/>
              <a:t>. however, the initiatives that are currently focusing on staff are also crucial for the operation of the hospital. therefore, reducing the workload will require elimination of certain important initiatives.</a:t>
            </a:r>
          </a:p>
          <a:p>
            <a:r>
              <a:rPr lang="en-US" dirty="0" smtClean="0"/>
              <a:t>The staff</a:t>
            </a:r>
            <a:r>
              <a:rPr lang="en-US" baseline="0" dirty="0" smtClean="0"/>
              <a:t> have adopted a certain culture based on the current hospital procedures. Therefore, it is difficult to convince the staff to adopt a new procedure as these might threaten the position of many employees. adoption of the new procedure will require the staff to adopt to new culture within the hospital.</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12</a:t>
            </a:fld>
            <a:endParaRPr lang="en-US" dirty="0"/>
          </a:p>
        </p:txBody>
      </p:sp>
    </p:spTree>
    <p:extLst>
      <p:ext uri="{BB962C8B-B14F-4D97-AF65-F5344CB8AC3E}">
        <p14:creationId xmlns:p14="http://schemas.microsoft.com/office/powerpoint/2010/main" val="210728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procedure</a:t>
            </a:r>
            <a:r>
              <a:rPr lang="en-US" baseline="0" dirty="0" smtClean="0"/>
              <a:t> will focus on accountability as part of the quality consideration for the hospital. the new procedures will ensure that every staff member are accountable for their actions and consumer satisfaction is achieved based on the term of the terms of the policy for the hospital. accountability is an important component as this will guarantee the patients due care as they seek the hospital’s services(</a:t>
            </a:r>
            <a:r>
              <a:rPr lang="en-US" dirty="0" smtClean="0"/>
              <a:t>Yoder-Wise, 2014), </a:t>
            </a:r>
            <a:r>
              <a:rPr lang="en-US" baseline="0" dirty="0" smtClean="0"/>
              <a:t>.</a:t>
            </a:r>
          </a:p>
          <a:p>
            <a:r>
              <a:rPr lang="en-US" baseline="0" dirty="0" smtClean="0"/>
              <a:t>The hospital’s new procedures will also focus on ensuring that all the staff are reliable to all the clients that the hospital receives. All staff members expected to be available to all clients during duty hours and to ensure all their needs are catered based on the policy requirements of the hospital. emergencies will also be well equipped to better serve the clients at anytime and place as part of the new procedure</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13</a:t>
            </a:fld>
            <a:endParaRPr lang="en-US" dirty="0"/>
          </a:p>
        </p:txBody>
      </p:sp>
    </p:spTree>
    <p:extLst>
      <p:ext uri="{BB962C8B-B14F-4D97-AF65-F5344CB8AC3E}">
        <p14:creationId xmlns:p14="http://schemas.microsoft.com/office/powerpoint/2010/main" val="765145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Management</a:t>
            </a:r>
            <a:r>
              <a:rPr lang="en-US" baseline="0" dirty="0" smtClean="0"/>
              <a:t> theory are essential tool in providing insight for the management. the theories act as guidelines which is important for the facilitation of change. In this case, the hospital’s management are aware of the various challenges they face in the development and implementation of the new procedure introduced. Through theory management, the management are able to apply the concepts of management theory to acquire knowledge about the contents that should be included in the new procedures. Management theory helps the hospital management improve their ability and understand more on how to effectively manage the change introduced. Management theory plays an important role in the support of change in the hospital because managers in the hospital are able to learn from their mistakes and guide the hospital management to take the right decision at the right time. </a:t>
            </a:r>
          </a:p>
          <a:p>
            <a:r>
              <a:rPr lang="en-US" baseline="0" dirty="0" smtClean="0"/>
              <a:t>The theory of management is based on the concept of planned activities and systematic organization which is essential to develop and implement change within an organization. The theories are designed to get the best from the human effort and other resources. management theories focus on time management which is crucial for the implementation of a change within an organization. When the time, energy and effort is saved, the adoption of the new procedures in the hospital is able to become economical and the outcome can lead to maximum utilization of resources at a short period.</a:t>
            </a:r>
          </a:p>
        </p:txBody>
      </p:sp>
      <p:sp>
        <p:nvSpPr>
          <p:cNvPr id="4" name="Slide Number Placeholder 3"/>
          <p:cNvSpPr>
            <a:spLocks noGrp="1"/>
          </p:cNvSpPr>
          <p:nvPr>
            <p:ph type="sldNum" sz="quarter" idx="10"/>
          </p:nvPr>
        </p:nvSpPr>
        <p:spPr/>
        <p:txBody>
          <a:bodyPr/>
          <a:lstStyle/>
          <a:p>
            <a:fld id="{95007335-789D-4F6F-88EE-D770CED1A02D}" type="slidenum">
              <a:rPr lang="en-US" smtClean="0"/>
              <a:t>14</a:t>
            </a:fld>
            <a:endParaRPr lang="en-US" dirty="0"/>
          </a:p>
        </p:txBody>
      </p:sp>
    </p:spTree>
    <p:extLst>
      <p:ext uri="{BB962C8B-B14F-4D97-AF65-F5344CB8AC3E}">
        <p14:creationId xmlns:p14="http://schemas.microsoft.com/office/powerpoint/2010/main" val="1227936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a:t>
            </a:r>
            <a:r>
              <a:rPr lang="en-US" baseline="0" dirty="0" smtClean="0"/>
              <a:t> in an organization takes place every time and mostly as a result of the changes in its environment. the theory of management enables the management team through training, to effectively implement change in the right direction and at the right level in an organization. In this case, the hospitals management team get training, through the concepts of management theory, on how to implement the new procedural by focusing on enhancing performance and delivering quality services to patients. even though management theories are comparative and focus on general guidelines, but when properly modified the theories support change in many different ways. </a:t>
            </a:r>
          </a:p>
          <a:p>
            <a:r>
              <a:rPr lang="en-US" dirty="0" smtClean="0"/>
              <a:t>Management</a:t>
            </a:r>
            <a:r>
              <a:rPr lang="en-US" baseline="0" dirty="0" smtClean="0"/>
              <a:t> theories act as guidelines to effective change within an organization. The hospital’s administrative nurse use management theories as guidelines and base in forming  the new procedure with the aim of having a systematic working within the hospital. the concepts of management theories focuses on discouraging biases and prejudice which makes the change effective in increasing productivity in the hospital. the theories of management focus on objectivity and scientific decision for effective change.</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15</a:t>
            </a:fld>
            <a:endParaRPr lang="en-US" dirty="0"/>
          </a:p>
        </p:txBody>
      </p:sp>
    </p:spTree>
    <p:extLst>
      <p:ext uri="{BB962C8B-B14F-4D97-AF65-F5344CB8AC3E}">
        <p14:creationId xmlns:p14="http://schemas.microsoft.com/office/powerpoint/2010/main" val="698968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a:t>
            </a:r>
            <a:r>
              <a:rPr lang="en-US" baseline="0" dirty="0" smtClean="0"/>
              <a:t> brought about by new technologies and developed business environments have forced companies to adopt a viable risk management strategies. This is because change brings with it variety of challenges within the work place. Work injuries and accidents are threatening the lives of the employees and slowing work progress in organization. Risk management is an important tool in identifying these potential challenges and finding necessary solutions to address and at the same time  ensure progress on change in an organization. Risk management’s role of providing guidance and assistance is very important for progression of a change in an organization.</a:t>
            </a:r>
          </a:p>
          <a:p>
            <a:r>
              <a:rPr lang="en-US" baseline="0" dirty="0" smtClean="0"/>
              <a:t>Risk management supports change in an organization by pointing out potential risk that might threaten the progress of change in the hospital. the risk identified are then assessed in order to determine the severity and frequency of the risk occurring.  Risk management concepts helps to devise ways to counter a potential risk that threaten the progress of change within an organization. The risk management concepts provides the nurse administrator with different category of managing risk facings the changing in procedures in the organization. Risk management concepts focus on producing positive and noticeable results. In order to achieve change, risk management focuses on the concepts of use of reasonable care and diligence which aims to reduce the level o risk. risk management supports change foreseeing potential risks, estimating the impact and creating a response strategy to mitigate them. The aim of risk management for the purpose of change is to ensure growth and provide a solid foundation for success in the ever changing health environment.</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16</a:t>
            </a:fld>
            <a:endParaRPr lang="en-US" dirty="0"/>
          </a:p>
        </p:txBody>
      </p:sp>
    </p:spTree>
    <p:extLst>
      <p:ext uri="{BB962C8B-B14F-4D97-AF65-F5344CB8AC3E}">
        <p14:creationId xmlns:p14="http://schemas.microsoft.com/office/powerpoint/2010/main" val="796699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Quality management tools such as accountability</a:t>
            </a:r>
            <a:r>
              <a:rPr lang="en-US" baseline="0" dirty="0" smtClean="0"/>
              <a:t> and reliability ensures changes in systems and processes which eventually result into quality services. Due to the high quality services delivered the patients are able to feel satisfied which supports the change in hospital procedure (</a:t>
            </a:r>
            <a:r>
              <a:rPr lang="de-DE" dirty="0" smtClean="0"/>
              <a:t>Lewis, Dirksen,</a:t>
            </a:r>
            <a:r>
              <a:rPr lang="de-DE" baseline="0" dirty="0" smtClean="0"/>
              <a:t> </a:t>
            </a:r>
            <a:r>
              <a:rPr lang="de-DE" dirty="0" smtClean="0"/>
              <a:t>Heitkemper,</a:t>
            </a:r>
            <a:r>
              <a:rPr lang="de-DE" baseline="0" dirty="0" smtClean="0"/>
              <a:t> </a:t>
            </a:r>
            <a:r>
              <a:rPr lang="en-US" dirty="0" smtClean="0"/>
              <a:t>2014</a:t>
            </a:r>
            <a:r>
              <a:rPr lang="de-DE" dirty="0" smtClean="0"/>
              <a:t>)</a:t>
            </a:r>
            <a:r>
              <a:rPr lang="en-US" baseline="0" dirty="0" smtClean="0"/>
              <a:t>. Quality management concepts emphasize delivering quality services to the patients rather than quantity. Through the quality management concept, the new procedures are set to ensure that the hospital survive the cut throat competition that is rapidly intensifying.</a:t>
            </a:r>
          </a:p>
          <a:p>
            <a:r>
              <a:rPr lang="en-US" baseline="0" dirty="0" smtClean="0"/>
              <a:t>Since quality management emphasize on quality services through the new procedure, the patient are able to be satisfied with the services delivered as a result. This makes the client to come again which leads to creating a loyal customer base. This means that the new procedures set a high standards for the hospital and customers feel that their expectations are met.</a:t>
            </a:r>
          </a:p>
          <a:p>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17</a:t>
            </a:fld>
            <a:endParaRPr lang="en-US" dirty="0"/>
          </a:p>
        </p:txBody>
      </p:sp>
    </p:spTree>
    <p:extLst>
      <p:ext uri="{BB962C8B-B14F-4D97-AF65-F5344CB8AC3E}">
        <p14:creationId xmlns:p14="http://schemas.microsoft.com/office/powerpoint/2010/main" val="1999762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Nurse</a:t>
            </a:r>
            <a:r>
              <a:rPr lang="en-US" baseline="0" dirty="0" smtClean="0"/>
              <a:t> administrators are responsible for organizing how staff are supposed to work within the medical institution. Nurse administrators are usually involved in any restructuring and redesign made in the hospital or clinic that directly involve the nursing unit. Restructuring and redesign in the nursing unit means more is expected from every staff (</a:t>
            </a:r>
            <a:r>
              <a:rPr lang="en-US" dirty="0" smtClean="0"/>
              <a:t>Bateman,</a:t>
            </a:r>
            <a:r>
              <a:rPr lang="en-US" baseline="0" dirty="0" smtClean="0"/>
              <a:t> </a:t>
            </a:r>
            <a:r>
              <a:rPr lang="en-US" dirty="0" smtClean="0"/>
              <a:t>2012). </a:t>
            </a:r>
            <a:r>
              <a:rPr lang="en-US" baseline="0" dirty="0" smtClean="0"/>
              <a:t>. In this case, the nurse administrator’s role is to ensure that the nurses are organized in handling new responsibilities that focuses on minimizing risk and ensuring quality services is delivered. The nurse administrator ensures that no violation is made on the nursing practice which guides the practice of professional nursing in the institution as new responsibilities are expanded to the job descriptions. in order to minimize risk and ensure competency for quality purposes, the nurse administrator ensure that every staff is well educated in the implementation of the new responsibilities. In this case, the nurse administrator must ensure that staff are ware of the institution’s policies and risk management practices. This is to ensure that nurse manager is able to ensure management of risk and quality care is provided as a result. </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3</a:t>
            </a:fld>
            <a:endParaRPr lang="en-US" dirty="0"/>
          </a:p>
        </p:txBody>
      </p:sp>
    </p:spTree>
    <p:extLst>
      <p:ext uri="{BB962C8B-B14F-4D97-AF65-F5344CB8AC3E}">
        <p14:creationId xmlns:p14="http://schemas.microsoft.com/office/powerpoint/2010/main" val="2547602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 is always challenging. Applying a projected change in an institution requires a careful preparation and a sustained and collaborative effort (Mitchell, 2013). The nurse administrator’s role in developing and implementing a new management project is to motivate change by convincing the staff that the current situation is not satisfactory. Only by demonstrating that change is needed, the unfreezing phase can begin (Barron, 2015).  In the health care industry, change occurs at a rapid pace. Many healthcare professionals understand the change differently. Some may want to support it, others may want to ignore it, and some are just passive. Despite all these reactions, change in the healthcare will eventually take place and in some cases at a dramatic pace. Unfreezing involves the obligation of the nurse administrator to take a step forward and address issues that exist before the change or may develop during the change. The nurse administrator needs to be directly involved in the process and to offer a strong support (Barron, 2015).  By providing effective leadership, the nurse administrator reduces the staff’s resistance to change and provides encouragement and assistance (Bowers, 2011).  The nurse administrator gathers information from quality monitoring and benchmarking, patient complaints or consumer consultation and staffing opinions or errors (Healey &amp; Marchese, 2012).  The nurse administrator identifies the obstacles and opportunities for improvement to challenge the status quo Barron, 2015). </a:t>
            </a:r>
          </a:p>
          <a:p>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4</a:t>
            </a:fld>
            <a:endParaRPr lang="en-US" dirty="0"/>
          </a:p>
        </p:txBody>
      </p:sp>
    </p:spTree>
    <p:extLst>
      <p:ext uri="{BB962C8B-B14F-4D97-AF65-F5344CB8AC3E}">
        <p14:creationId xmlns:p14="http://schemas.microsoft.com/office/powerpoint/2010/main" val="423419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nurse administrator has the role of identifying potential solutions and ways to implement the proposed change management project. The nurse manager has to collaborate with all staff members to collect more information on the proposed change. Providing empowerment for the employees by allowing them to express their opinions and keeping the lines of communication open are essential at this stage (Barron, 2015). Slowly, the staff will discover the benefits of adopting the proposed change project. The new Code Gold procedure will be based on accurately collected information, and it will be focused on combining quality enhancement and patient welfare. The nurse manager also has to eliminate the forces restraining the group and promote the forces driving the change. For example, the nurse administrator has to remove the lack of knowledge through offering education and training to staff.  The nurse manager must have the knowledge to guide and help the team members to understand that patient safety is a crucial and necessary element of nursing care, and it needs to be considered in all aspects of improving the quality of nursing care. The competent nurse administrator is the leader that aids the employers in identifying their feelings towards the change, understand their fears and empowers them to embrace change as part of their professional growth.</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5</a:t>
            </a:fld>
            <a:endParaRPr lang="en-US" dirty="0"/>
          </a:p>
        </p:txBody>
      </p:sp>
    </p:spTree>
    <p:extLst>
      <p:ext uri="{BB962C8B-B14F-4D97-AF65-F5344CB8AC3E}">
        <p14:creationId xmlns:p14="http://schemas.microsoft.com/office/powerpoint/2010/main" val="2854971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nurse administrator ensures that the progress of change adopted by the institution holds and does not return to its original states. In this case, the nurse administrator is responsible for introducing and implementing policies, norms and practices that will act as holding groups for the change adopted. These holding groups are supposed to shape the behavior and attitudes of the staff positively towards the change adopted (</a:t>
            </a:r>
            <a:r>
              <a:rPr lang="en-US" dirty="0" smtClean="0"/>
              <a:t>Healey, &amp; Marchese,</a:t>
            </a:r>
            <a:r>
              <a:rPr lang="en-US" baseline="0" dirty="0" smtClean="0"/>
              <a:t> </a:t>
            </a:r>
            <a:r>
              <a:rPr lang="en-US" dirty="0" smtClean="0"/>
              <a:t>2012)</a:t>
            </a:r>
            <a:r>
              <a:rPr lang="en-US" baseline="0" dirty="0" smtClean="0"/>
              <a:t>. These means that the nurse administrator is meant to reinforce the new way of doing things in the institution. the procedures and routines are to organized and institutionalized based on the concept of change. In this case, the nurse administrator measures and rewards the staff for the adoption of the change in order to make it stick.</a:t>
            </a:r>
          </a:p>
          <a:p>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6</a:t>
            </a:fld>
            <a:endParaRPr lang="en-US" dirty="0"/>
          </a:p>
        </p:txBody>
      </p:sp>
    </p:spTree>
    <p:extLst>
      <p:ext uri="{BB962C8B-B14F-4D97-AF65-F5344CB8AC3E}">
        <p14:creationId xmlns:p14="http://schemas.microsoft.com/office/powerpoint/2010/main" val="1142646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and theory management provide</a:t>
            </a:r>
            <a:r>
              <a:rPr lang="en-US" baseline="0" dirty="0" smtClean="0"/>
              <a:t> a stable focus for what an institution is likely to experience in the future. a stable focus enables the organization determine what is relevant from its operations and what is not. Through change management, an organization that has a stable focus experience enables it to deliver results more effectively and build competencies(</a:t>
            </a:r>
            <a:r>
              <a:rPr lang="en-US" dirty="0" smtClean="0"/>
              <a:t>Maccoby, Norman, &amp; Margolies,</a:t>
            </a:r>
            <a:r>
              <a:rPr lang="en-US" baseline="0" dirty="0" smtClean="0"/>
              <a:t> </a:t>
            </a:r>
            <a:r>
              <a:rPr lang="en-US" dirty="0" smtClean="0"/>
              <a:t>2013). </a:t>
            </a:r>
            <a:r>
              <a:rPr lang="en-US" baseline="0" dirty="0" smtClean="0"/>
              <a:t>. This enables the organization to tackle more than one changes at the same time. </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7</a:t>
            </a:fld>
            <a:endParaRPr lang="en-US" dirty="0"/>
          </a:p>
        </p:txBody>
      </p:sp>
    </p:spTree>
    <p:extLst>
      <p:ext uri="{BB962C8B-B14F-4D97-AF65-F5344CB8AC3E}">
        <p14:creationId xmlns:p14="http://schemas.microsoft.com/office/powerpoint/2010/main" val="108678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Theory and change management focus on building effective communication between the employers</a:t>
            </a:r>
            <a:r>
              <a:rPr lang="en-US" baseline="0" dirty="0" smtClean="0"/>
              <a:t> and employees (</a:t>
            </a:r>
            <a:r>
              <a:rPr lang="en-US" dirty="0" smtClean="0"/>
              <a:t>Maccoby, Norman, &amp; Margolies,</a:t>
            </a:r>
            <a:r>
              <a:rPr lang="en-US" baseline="0" dirty="0" smtClean="0"/>
              <a:t> </a:t>
            </a:r>
            <a:r>
              <a:rPr lang="en-US" dirty="0" smtClean="0"/>
              <a:t>2013). </a:t>
            </a:r>
            <a:r>
              <a:rPr lang="en-US" baseline="0" dirty="0" smtClean="0"/>
              <a:t> theory and change management tend to encourage the value of communication as tool in achieving effective business success. According to the theory of management, effective communication enables employees work efficiently because they are able to interact easily as they face day to day challenges. Whereas in change management, communication helps people change how they do their job, allowing the company to focus on productivity.</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8</a:t>
            </a:fld>
            <a:endParaRPr lang="en-US" dirty="0"/>
          </a:p>
        </p:txBody>
      </p:sp>
    </p:spTree>
    <p:extLst>
      <p:ext uri="{BB962C8B-B14F-4D97-AF65-F5344CB8AC3E}">
        <p14:creationId xmlns:p14="http://schemas.microsoft.com/office/powerpoint/2010/main" val="353483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Theory and change management</a:t>
            </a:r>
            <a:r>
              <a:rPr lang="en-US" baseline="0" dirty="0" smtClean="0"/>
              <a:t> focuses on the concept of knowledge in achieving organizational success. The two concepts encourages the aspect of learning new ways as a strategy in surviving in business. According to change management, change is inevitable and it requires knowledge to develop and implement successful change in an organization(</a:t>
            </a:r>
            <a:r>
              <a:rPr lang="en-US" dirty="0" smtClean="0"/>
              <a:t>Yoder-Wise, &amp; Kowalski, K. E. 2006). </a:t>
            </a:r>
            <a:r>
              <a:rPr lang="en-US" baseline="0" dirty="0" smtClean="0"/>
              <a:t>. The concept of theory management, makes it possible and challenges people to learn in order to discover alternative ways of looking at business.</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9</a:t>
            </a:fld>
            <a:endParaRPr lang="en-US" dirty="0"/>
          </a:p>
        </p:txBody>
      </p:sp>
    </p:spTree>
    <p:extLst>
      <p:ext uri="{BB962C8B-B14F-4D97-AF65-F5344CB8AC3E}">
        <p14:creationId xmlns:p14="http://schemas.microsoft.com/office/powerpoint/2010/main" val="2401285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achieving</a:t>
            </a:r>
            <a:r>
              <a:rPr lang="en-US" baseline="0" dirty="0" smtClean="0"/>
              <a:t> effective change management, determining a sponsor who is capable of legitimizing the change by utilizing the political and economic resources in order to sustain a change in an organization (</a:t>
            </a:r>
            <a:r>
              <a:rPr lang="en-US" dirty="0" smtClean="0"/>
              <a:t>Yoder-Wise, &amp; Kowalski, K. E. 2006). </a:t>
            </a:r>
            <a:r>
              <a:rPr lang="en-US" baseline="0" dirty="0" smtClean="0"/>
              <a:t>. There must be a change leader who will capable of driving the change in order to solve the issue in an effective and timely manner. Furthermore, there must be a change champion who supports the change leader in the change initiative and keep their focus on the pulse of the organization. In an organization, change leader are usually the top management who initiate the change. The change champion are the employees of the organization which focuses on achieving organizational goals.</a:t>
            </a:r>
            <a:endParaRPr lang="en-US" dirty="0"/>
          </a:p>
        </p:txBody>
      </p:sp>
      <p:sp>
        <p:nvSpPr>
          <p:cNvPr id="4" name="Slide Number Placeholder 3"/>
          <p:cNvSpPr>
            <a:spLocks noGrp="1"/>
          </p:cNvSpPr>
          <p:nvPr>
            <p:ph type="sldNum" sz="quarter" idx="10"/>
          </p:nvPr>
        </p:nvSpPr>
        <p:spPr/>
        <p:txBody>
          <a:bodyPr/>
          <a:lstStyle/>
          <a:p>
            <a:fld id="{95007335-789D-4F6F-88EE-D770CED1A02D}" type="slidenum">
              <a:rPr lang="en-US" smtClean="0"/>
              <a:t>10</a:t>
            </a:fld>
            <a:endParaRPr lang="en-US" dirty="0"/>
          </a:p>
        </p:txBody>
      </p:sp>
    </p:spTree>
    <p:extLst>
      <p:ext uri="{BB962C8B-B14F-4D97-AF65-F5344CB8AC3E}">
        <p14:creationId xmlns:p14="http://schemas.microsoft.com/office/powerpoint/2010/main" val="17354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190448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3015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413279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26791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244779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272501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173247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169579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353903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34391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3141B-023F-42B0-9FE6-8922F1881A70}" type="datetimeFigureOut">
              <a:rPr lang="en-US" smtClean="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E902B9-2CD5-45E9-BC88-A39E21E9C865}" type="slidenum">
              <a:rPr lang="en-US" smtClean="0"/>
              <a:t>‹#›</a:t>
            </a:fld>
            <a:endParaRPr lang="en-US" dirty="0"/>
          </a:p>
        </p:txBody>
      </p:sp>
    </p:spTree>
    <p:extLst>
      <p:ext uri="{BB962C8B-B14F-4D97-AF65-F5344CB8AC3E}">
        <p14:creationId xmlns:p14="http://schemas.microsoft.com/office/powerpoint/2010/main" val="50043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3141B-023F-42B0-9FE6-8922F1881A70}" type="datetimeFigureOut">
              <a:rPr lang="en-US" smtClean="0"/>
              <a:t>5/9/2016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902B9-2CD5-45E9-BC88-A39E21E9C865}" type="slidenum">
              <a:rPr lang="en-US" smtClean="0"/>
              <a:t>‹#›</a:t>
            </a:fld>
            <a:endParaRPr lang="en-US" dirty="0"/>
          </a:p>
        </p:txBody>
      </p:sp>
    </p:spTree>
    <p:extLst>
      <p:ext uri="{BB962C8B-B14F-4D97-AF65-F5344CB8AC3E}">
        <p14:creationId xmlns:p14="http://schemas.microsoft.com/office/powerpoint/2010/main" val="4235994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Theory, Risk, and Quality Management Presentation</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2331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to effective change management</a:t>
            </a:r>
            <a:endParaRPr lang="en-US" dirty="0"/>
          </a:p>
        </p:txBody>
      </p:sp>
      <p:sp>
        <p:nvSpPr>
          <p:cNvPr id="3" name="Content Placeholder 2"/>
          <p:cNvSpPr>
            <a:spLocks noGrp="1"/>
          </p:cNvSpPr>
          <p:nvPr>
            <p:ph idx="1"/>
          </p:nvPr>
        </p:nvSpPr>
        <p:spPr/>
        <p:txBody>
          <a:bodyPr/>
          <a:lstStyle/>
          <a:p>
            <a:r>
              <a:rPr lang="en-US" dirty="0" smtClean="0"/>
              <a:t>Establishing who will be accountable for establishing the change </a:t>
            </a:r>
          </a:p>
          <a:p>
            <a:pPr>
              <a:buFont typeface="Wingdings" panose="05000000000000000000" pitchFamily="2" charset="2"/>
              <a:buChar char="Ø"/>
            </a:pPr>
            <a:r>
              <a:rPr lang="en-US" dirty="0" smtClean="0"/>
              <a:t>Determine a person who </a:t>
            </a:r>
            <a:r>
              <a:rPr lang="en-US" dirty="0"/>
              <a:t> </a:t>
            </a:r>
            <a:r>
              <a:rPr lang="en-US" dirty="0" smtClean="0"/>
              <a:t>has the ability to legitimizing the change through political and economical influence</a:t>
            </a:r>
          </a:p>
          <a:p>
            <a:pPr>
              <a:buFont typeface="Wingdings" panose="05000000000000000000" pitchFamily="2" charset="2"/>
              <a:buChar char="Ø"/>
            </a:pPr>
            <a:r>
              <a:rPr lang="en-US" dirty="0" smtClean="0"/>
              <a:t>The leader must be able to drive the change with the aim of addressing the issue a timely manner</a:t>
            </a:r>
          </a:p>
          <a:p>
            <a:pPr>
              <a:buFont typeface="Wingdings" panose="05000000000000000000" pitchFamily="2" charset="2"/>
              <a:buChar char="Ø"/>
            </a:pPr>
            <a:r>
              <a:rPr lang="en-US" dirty="0" smtClean="0"/>
              <a:t>The change leader must be accompanied by a change champion to support the change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2913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Establish the need for the change to exist</a:t>
            </a:r>
          </a:p>
          <a:p>
            <a:pPr>
              <a:buFont typeface="Wingdings" panose="05000000000000000000" pitchFamily="2" charset="2"/>
              <a:buChar char="Ø"/>
            </a:pPr>
            <a:r>
              <a:rPr lang="en-US" dirty="0" smtClean="0"/>
              <a:t>The change leader must provide a reason for the existence of the change by providing evidence such as customer complains.</a:t>
            </a:r>
          </a:p>
          <a:p>
            <a:pPr>
              <a:buFont typeface="Wingdings" panose="05000000000000000000" pitchFamily="2" charset="2"/>
              <a:buChar char="Ø"/>
            </a:pPr>
            <a:r>
              <a:rPr lang="en-US" dirty="0" smtClean="0"/>
              <a:t>There must be communication of the change to all stakeholders of the organization</a:t>
            </a:r>
          </a:p>
          <a:p>
            <a:pPr>
              <a:buFont typeface="Wingdings" panose="05000000000000000000" pitchFamily="2" charset="2"/>
              <a:buChar char="Ø"/>
            </a:pPr>
            <a:r>
              <a:rPr lang="en-US" dirty="0" smtClean="0"/>
              <a:t>The staff of the organization must be persuaded to embraces the change </a:t>
            </a:r>
            <a:endParaRPr lang="en-US" dirty="0"/>
          </a:p>
        </p:txBody>
      </p:sp>
    </p:spTree>
    <p:extLst>
      <p:ext uri="{BB962C8B-B14F-4D97-AF65-F5344CB8AC3E}">
        <p14:creationId xmlns:p14="http://schemas.microsoft.com/office/powerpoint/2010/main" val="25016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considerations in changing hospital procedures </a:t>
            </a:r>
            <a:endParaRPr lang="en-US" dirty="0"/>
          </a:p>
        </p:txBody>
      </p:sp>
      <p:sp>
        <p:nvSpPr>
          <p:cNvPr id="3" name="Content Placeholder 2"/>
          <p:cNvSpPr>
            <a:spLocks noGrp="1"/>
          </p:cNvSpPr>
          <p:nvPr>
            <p:ph idx="1"/>
          </p:nvPr>
        </p:nvSpPr>
        <p:spPr/>
        <p:txBody>
          <a:bodyPr/>
          <a:lstStyle/>
          <a:p>
            <a:r>
              <a:rPr lang="en-US" dirty="0" smtClean="0"/>
              <a:t>Staffing </a:t>
            </a:r>
          </a:p>
          <a:p>
            <a:pPr>
              <a:buFont typeface="Wingdings" panose="05000000000000000000" pitchFamily="2" charset="2"/>
              <a:buChar char="Ø"/>
            </a:pPr>
            <a:r>
              <a:rPr lang="en-US" dirty="0" smtClean="0"/>
              <a:t>There are too many initiative competing for the attention of the staff</a:t>
            </a:r>
          </a:p>
          <a:p>
            <a:pPr>
              <a:buFont typeface="Wingdings" panose="05000000000000000000" pitchFamily="2" charset="2"/>
              <a:buChar char="Ø"/>
            </a:pPr>
            <a:r>
              <a:rPr lang="en-US" dirty="0" smtClean="0"/>
              <a:t>Workload will have to reduced to allow the staff to focus on improving their productivity</a:t>
            </a:r>
          </a:p>
          <a:p>
            <a:pPr>
              <a:buFont typeface="Wingdings" panose="05000000000000000000" pitchFamily="2" charset="2"/>
              <a:buChar char="Ø"/>
            </a:pPr>
            <a:r>
              <a:rPr lang="en-US" dirty="0" smtClean="0"/>
              <a:t>The initiatives focusing the staff are also important part of the operation of the hospital</a:t>
            </a:r>
          </a:p>
          <a:p>
            <a:r>
              <a:rPr lang="en-US" dirty="0" smtClean="0"/>
              <a:t>Cultural issues</a:t>
            </a:r>
          </a:p>
          <a:p>
            <a:pPr>
              <a:buFont typeface="Wingdings" panose="05000000000000000000" pitchFamily="2" charset="2"/>
              <a:buChar char="Ø"/>
            </a:pPr>
            <a:r>
              <a:rPr lang="en-US" dirty="0" smtClean="0"/>
              <a:t>Staff find it difficult to adjust to the new procedures due to cultural differences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0196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considerations in changing hospital’s procedure</a:t>
            </a:r>
            <a:endParaRPr lang="en-US" dirty="0"/>
          </a:p>
        </p:txBody>
      </p:sp>
      <p:sp>
        <p:nvSpPr>
          <p:cNvPr id="3" name="Content Placeholder 2"/>
          <p:cNvSpPr>
            <a:spLocks noGrp="1"/>
          </p:cNvSpPr>
          <p:nvPr>
            <p:ph idx="1"/>
          </p:nvPr>
        </p:nvSpPr>
        <p:spPr/>
        <p:txBody>
          <a:bodyPr>
            <a:normAutofit/>
          </a:bodyPr>
          <a:lstStyle/>
          <a:p>
            <a:r>
              <a:rPr lang="en-US" dirty="0" smtClean="0"/>
              <a:t>Accountability</a:t>
            </a:r>
          </a:p>
          <a:p>
            <a:pPr>
              <a:buFont typeface="Wingdings" panose="05000000000000000000" pitchFamily="2" charset="2"/>
              <a:buChar char="Ø"/>
            </a:pPr>
            <a:r>
              <a:rPr lang="en-US" dirty="0"/>
              <a:t>Ensure </a:t>
            </a:r>
            <a:r>
              <a:rPr lang="en-US" dirty="0" smtClean="0"/>
              <a:t>staff are accountable for all the client and their actions while they are on duty</a:t>
            </a:r>
          </a:p>
          <a:p>
            <a:pPr>
              <a:buFont typeface="Wingdings" panose="05000000000000000000" pitchFamily="2" charset="2"/>
              <a:buChar char="Ø"/>
            </a:pPr>
            <a:r>
              <a:rPr lang="en-US" dirty="0" smtClean="0"/>
              <a:t>Accountability guarantees quality care for the patients and helps the hospital avoid risk</a:t>
            </a:r>
          </a:p>
          <a:p>
            <a:r>
              <a:rPr lang="en-US" dirty="0" smtClean="0"/>
              <a:t>Reliability</a:t>
            </a:r>
          </a:p>
          <a:p>
            <a:pPr>
              <a:buFont typeface="Wingdings" panose="05000000000000000000" pitchFamily="2" charset="2"/>
              <a:buChar char="Ø"/>
            </a:pPr>
            <a:r>
              <a:rPr lang="en-US" dirty="0" smtClean="0"/>
              <a:t>Ensure staff are available to the clients at all times without causing any inconveniences</a:t>
            </a:r>
          </a:p>
          <a:p>
            <a:pPr>
              <a:buFont typeface="Wingdings" panose="05000000000000000000" pitchFamily="2" charset="2"/>
              <a:buChar char="Ø"/>
            </a:pPr>
            <a:r>
              <a:rPr lang="en-US" dirty="0" smtClean="0"/>
              <a:t>Ensure availability of emergency vehicles for transportation purposes</a:t>
            </a:r>
          </a:p>
          <a:p>
            <a:endParaRPr lang="en-US" dirty="0" smtClean="0"/>
          </a:p>
        </p:txBody>
      </p:sp>
    </p:spTree>
    <p:extLst>
      <p:ext uri="{BB962C8B-B14F-4D97-AF65-F5344CB8AC3E}">
        <p14:creationId xmlns:p14="http://schemas.microsoft.com/office/powerpoint/2010/main" val="260681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theory management supports change in hospital procedure</a:t>
            </a:r>
            <a:endParaRPr lang="en-US" dirty="0"/>
          </a:p>
        </p:txBody>
      </p:sp>
      <p:sp>
        <p:nvSpPr>
          <p:cNvPr id="3" name="Content Placeholder 2"/>
          <p:cNvSpPr>
            <a:spLocks noGrp="1"/>
          </p:cNvSpPr>
          <p:nvPr>
            <p:ph idx="1"/>
          </p:nvPr>
        </p:nvSpPr>
        <p:spPr/>
        <p:txBody>
          <a:bodyPr/>
          <a:lstStyle/>
          <a:p>
            <a:r>
              <a:rPr lang="en-US" dirty="0" smtClean="0"/>
              <a:t>Enhances productivity</a:t>
            </a:r>
          </a:p>
          <a:p>
            <a:pPr>
              <a:buFont typeface="Wingdings" panose="05000000000000000000" pitchFamily="2" charset="2"/>
              <a:buChar char="Ø"/>
            </a:pPr>
            <a:r>
              <a:rPr lang="en-US" dirty="0" smtClean="0"/>
              <a:t>Focuses on improving the weakness of the hospital </a:t>
            </a:r>
          </a:p>
          <a:p>
            <a:pPr>
              <a:buFont typeface="Wingdings" panose="05000000000000000000" pitchFamily="2" charset="2"/>
              <a:buChar char="Ø"/>
            </a:pPr>
            <a:r>
              <a:rPr lang="en-US" dirty="0" smtClean="0"/>
              <a:t>Maximizes productivity through managing key people in the hospital</a:t>
            </a:r>
          </a:p>
          <a:p>
            <a:r>
              <a:rPr lang="en-US" dirty="0" smtClean="0"/>
              <a:t>Vital for achieving goals and objectives</a:t>
            </a:r>
          </a:p>
          <a:p>
            <a:pPr>
              <a:buFont typeface="Wingdings" panose="05000000000000000000" pitchFamily="2" charset="2"/>
              <a:buChar char="Ø"/>
            </a:pPr>
            <a:r>
              <a:rPr lang="en-US" dirty="0" smtClean="0"/>
              <a:t>Achieve goals and objectives through theory management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09231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Training</a:t>
            </a:r>
          </a:p>
          <a:p>
            <a:pPr>
              <a:buFont typeface="Wingdings" pitchFamily="2" charset="2"/>
              <a:buChar char="Ø"/>
            </a:pPr>
            <a:r>
              <a:rPr lang="en-US" dirty="0" smtClean="0"/>
              <a:t>Enables the management team to acquire skills on how to implement change on different levels</a:t>
            </a:r>
          </a:p>
          <a:p>
            <a:pPr>
              <a:buFont typeface="Wingdings" pitchFamily="2" charset="2"/>
              <a:buChar char="Ø"/>
            </a:pPr>
            <a:r>
              <a:rPr lang="en-US" dirty="0" smtClean="0"/>
              <a:t>Focus on general guidelines and  the theories are relative</a:t>
            </a:r>
          </a:p>
          <a:p>
            <a:pPr>
              <a:buFont typeface="Wingdings" pitchFamily="2" charset="2"/>
              <a:buChar char="Ø"/>
            </a:pPr>
            <a:r>
              <a:rPr lang="en-US" dirty="0" smtClean="0"/>
              <a:t>Theories support change  if properly modified to suit the organization’s needs</a:t>
            </a:r>
          </a:p>
          <a:p>
            <a:r>
              <a:rPr lang="en-US" dirty="0" smtClean="0"/>
              <a:t>Effective administration</a:t>
            </a:r>
          </a:p>
          <a:p>
            <a:pPr>
              <a:buFont typeface="Wingdings" pitchFamily="2" charset="2"/>
              <a:buChar char="Ø"/>
            </a:pPr>
            <a:r>
              <a:rPr lang="en-US" dirty="0" smtClean="0"/>
              <a:t>Use theories of management to effective rules  and guidelines</a:t>
            </a:r>
          </a:p>
          <a:p>
            <a:pPr>
              <a:buFont typeface="Wingdings" pitchFamily="2" charset="2"/>
              <a:buChar char="Ø"/>
            </a:pPr>
            <a:r>
              <a:rPr lang="en-US" dirty="0" smtClean="0"/>
              <a:t>Focus on discourages biases and prejudice</a:t>
            </a:r>
          </a:p>
          <a:p>
            <a:pPr>
              <a:buFont typeface="Wingdings" pitchFamily="2" charset="2"/>
              <a:buChar char="Ø"/>
            </a:pPr>
            <a:r>
              <a:rPr lang="en-US" dirty="0" smtClean="0"/>
              <a:t>The concept of theory in  relation to change focus on objectivity and scientific decision</a:t>
            </a:r>
            <a:endParaRPr lang="en-US" dirty="0"/>
          </a:p>
        </p:txBody>
      </p:sp>
    </p:spTree>
    <p:extLst>
      <p:ext uri="{BB962C8B-B14F-4D97-AF65-F5344CB8AC3E}">
        <p14:creationId xmlns:p14="http://schemas.microsoft.com/office/powerpoint/2010/main" val="66464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risk Management supports the change in hospital procedure</a:t>
            </a:r>
            <a:endParaRPr lang="en-US" dirty="0"/>
          </a:p>
        </p:txBody>
      </p:sp>
      <p:sp>
        <p:nvSpPr>
          <p:cNvPr id="3" name="Content Placeholder 2"/>
          <p:cNvSpPr>
            <a:spLocks noGrp="1"/>
          </p:cNvSpPr>
          <p:nvPr>
            <p:ph idx="1"/>
          </p:nvPr>
        </p:nvSpPr>
        <p:spPr/>
        <p:txBody>
          <a:bodyPr/>
          <a:lstStyle/>
          <a:p>
            <a:r>
              <a:rPr lang="en-US" dirty="0" smtClean="0"/>
              <a:t>Helps define future objectives</a:t>
            </a:r>
          </a:p>
          <a:p>
            <a:pPr>
              <a:buFont typeface="Wingdings" pitchFamily="2" charset="2"/>
              <a:buChar char="Ø"/>
            </a:pPr>
            <a:r>
              <a:rPr lang="en-US" dirty="0" smtClean="0"/>
              <a:t>Change  in  a society brings with it challenges</a:t>
            </a:r>
          </a:p>
          <a:p>
            <a:pPr>
              <a:buFont typeface="Wingdings" pitchFamily="2" charset="2"/>
              <a:buChar char="Ø"/>
            </a:pPr>
            <a:r>
              <a:rPr lang="en-US" dirty="0" smtClean="0"/>
              <a:t>Challenges affects the operation of the business or organization</a:t>
            </a:r>
          </a:p>
          <a:p>
            <a:pPr>
              <a:buFont typeface="Wingdings" pitchFamily="2" charset="2"/>
              <a:buChar char="Ø"/>
            </a:pPr>
            <a:r>
              <a:rPr lang="en-US" dirty="0" smtClean="0"/>
              <a:t>Risk management is important in identifying potential challenges</a:t>
            </a:r>
          </a:p>
          <a:p>
            <a:pPr>
              <a:buFont typeface="Wingdings" pitchFamily="2" charset="2"/>
              <a:buChar char="Ø"/>
            </a:pPr>
            <a:r>
              <a:rPr lang="en-US" dirty="0"/>
              <a:t> </a:t>
            </a:r>
            <a:r>
              <a:rPr lang="en-US" dirty="0" smtClean="0"/>
              <a:t>risk management provide guidance and assistants for progression of change in an organization </a:t>
            </a:r>
          </a:p>
          <a:p>
            <a:pPr>
              <a:buFont typeface="Wingdings" pitchFamily="2" charset="2"/>
              <a:buChar char="Ø"/>
            </a:pPr>
            <a:r>
              <a:rPr lang="en-US" dirty="0" smtClean="0"/>
              <a:t>Risk management supports change by focusing on producing noticeable outcomes</a:t>
            </a:r>
          </a:p>
        </p:txBody>
      </p:sp>
    </p:spTree>
    <p:extLst>
      <p:ext uri="{BB962C8B-B14F-4D97-AF65-F5344CB8AC3E}">
        <p14:creationId xmlns:p14="http://schemas.microsoft.com/office/powerpoint/2010/main" val="3880619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Quality management supports changing the hospital’s procedure</a:t>
            </a:r>
            <a:endParaRPr lang="en-US" dirty="0"/>
          </a:p>
        </p:txBody>
      </p:sp>
      <p:sp>
        <p:nvSpPr>
          <p:cNvPr id="3" name="Content Placeholder 2"/>
          <p:cNvSpPr>
            <a:spLocks noGrp="1"/>
          </p:cNvSpPr>
          <p:nvPr>
            <p:ph idx="1"/>
          </p:nvPr>
        </p:nvSpPr>
        <p:spPr/>
        <p:txBody>
          <a:bodyPr>
            <a:normAutofit lnSpcReduction="10000"/>
          </a:bodyPr>
          <a:lstStyle/>
          <a:p>
            <a:r>
              <a:rPr lang="en-US" dirty="0" smtClean="0"/>
              <a:t>Ensures superior quality services</a:t>
            </a:r>
          </a:p>
          <a:p>
            <a:pPr>
              <a:buFont typeface="Wingdings" panose="05000000000000000000" pitchFamily="2" charset="2"/>
              <a:buChar char="Ø"/>
            </a:pPr>
            <a:r>
              <a:rPr lang="en-US" dirty="0" smtClean="0"/>
              <a:t>Quality management tools ensures changes in systems and procedures which elevates the quality of service delivered</a:t>
            </a:r>
          </a:p>
          <a:p>
            <a:pPr>
              <a:buFont typeface="Wingdings" panose="05000000000000000000" pitchFamily="2" charset="2"/>
              <a:buChar char="Ø"/>
            </a:pPr>
            <a:r>
              <a:rPr lang="en-US" dirty="0" smtClean="0"/>
              <a:t>Due to high quality services, customers leave the hospital feeling satisfied</a:t>
            </a:r>
          </a:p>
          <a:p>
            <a:pPr>
              <a:buFont typeface="Wingdings" panose="05000000000000000000" pitchFamily="2" charset="2"/>
              <a:buChar char="Ø"/>
            </a:pPr>
            <a:r>
              <a:rPr lang="en-US" dirty="0" smtClean="0"/>
              <a:t>Elevates the competitive position of the hospital </a:t>
            </a:r>
          </a:p>
          <a:p>
            <a:r>
              <a:rPr lang="en-US" dirty="0" smtClean="0"/>
              <a:t>Ensures customer loyalty</a:t>
            </a:r>
          </a:p>
          <a:p>
            <a:pPr>
              <a:buFont typeface="Wingdings" panose="05000000000000000000" pitchFamily="2" charset="2"/>
              <a:buChar char="Ø"/>
            </a:pPr>
            <a:r>
              <a:rPr lang="en-US" dirty="0" smtClean="0"/>
              <a:t>Patients are satisfied due to new procedures that emphasize on quality services</a:t>
            </a:r>
          </a:p>
          <a:p>
            <a:pPr>
              <a:buFont typeface="Wingdings" panose="05000000000000000000" pitchFamily="2" charset="2"/>
              <a:buChar char="Ø"/>
            </a:pPr>
            <a:r>
              <a:rPr lang="en-US" dirty="0" smtClean="0"/>
              <a:t>Expectations of the patients are met which creates patient loyalty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17282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6887"/>
            <a:ext cx="10515600" cy="1325563"/>
          </a:xfrm>
        </p:spPr>
        <p:txBody>
          <a:bodyPr/>
          <a:lstStyle/>
          <a:p>
            <a:r>
              <a:rPr lang="en-US" dirty="0" smtClean="0"/>
              <a:t>Reference </a:t>
            </a:r>
            <a:endParaRPr lang="en-US" dirty="0"/>
          </a:p>
        </p:txBody>
      </p:sp>
      <p:sp>
        <p:nvSpPr>
          <p:cNvPr id="3" name="Content Placeholder 2"/>
          <p:cNvSpPr>
            <a:spLocks noGrp="1"/>
          </p:cNvSpPr>
          <p:nvPr>
            <p:ph idx="1"/>
          </p:nvPr>
        </p:nvSpPr>
        <p:spPr/>
        <p:txBody>
          <a:bodyPr>
            <a:normAutofit fontScale="85000" lnSpcReduction="20000"/>
          </a:bodyPr>
          <a:lstStyle/>
          <a:p>
            <a:r>
              <a:rPr lang="en-US" dirty="0"/>
              <a:t>Bateman, N. (2012). The Business of Nurse Management: A Toolkit for Success. New York, NY: Springer</a:t>
            </a:r>
            <a:r>
              <a:rPr lang="en-US" dirty="0" smtClean="0"/>
              <a:t>.</a:t>
            </a:r>
          </a:p>
          <a:p>
            <a:r>
              <a:rPr lang="en-US" dirty="0"/>
              <a:t>Healey, B. J., &amp; Marchese, M. C. (2012). Foundations of Heath Care Management: Principles and Methods. San Francisco, CA: Jossey-Bass/Wiley</a:t>
            </a:r>
            <a:r>
              <a:rPr lang="en-US" dirty="0" smtClean="0"/>
              <a:t>.</a:t>
            </a:r>
          </a:p>
          <a:p>
            <a:r>
              <a:rPr lang="en-US" dirty="0"/>
              <a:t>Maccoby, M., Norman, C. L., Norman, C. J., &amp; Margolies, R. (2013). Transforming Health Care Leadership: A Systems Guide to Improve Patient Care, Decrease Costs, and Improve Population Health. San Francisco, CA: Jossey-Bass/Wiley</a:t>
            </a:r>
            <a:r>
              <a:rPr lang="en-US" dirty="0" smtClean="0"/>
              <a:t>.</a:t>
            </a:r>
          </a:p>
          <a:p>
            <a:r>
              <a:rPr lang="en-US" dirty="0"/>
              <a:t>Yoder-Wise, P. S., &amp; Kowalski, K. E. (2006). Beyond Leading and Managing: Nursing Administration for the Future. St. Louis, MO: Mosby/Elsevier</a:t>
            </a:r>
            <a:r>
              <a:rPr lang="en-US" dirty="0" smtClean="0"/>
              <a:t>.</a:t>
            </a:r>
          </a:p>
          <a:p>
            <a:r>
              <a:rPr lang="en-US" dirty="0"/>
              <a:t>PS Yoder-Wise (2014), Leading and managing in </a:t>
            </a:r>
            <a:r>
              <a:rPr lang="en-US" dirty="0" smtClean="0"/>
              <a:t>nursing, Pearson Journal, p 34-50</a:t>
            </a:r>
          </a:p>
          <a:p>
            <a:r>
              <a:rPr lang="de-DE" dirty="0"/>
              <a:t>SL Lewis, SR Dirksen, MM </a:t>
            </a:r>
            <a:r>
              <a:rPr lang="de-DE" dirty="0" smtClean="0"/>
              <a:t>Heitkemper (</a:t>
            </a:r>
            <a:r>
              <a:rPr lang="en-US" dirty="0"/>
              <a:t>2014</a:t>
            </a:r>
            <a:r>
              <a:rPr lang="de-DE" dirty="0" smtClean="0"/>
              <a:t>)</a:t>
            </a:r>
            <a:r>
              <a:rPr lang="en-US" dirty="0" smtClean="0"/>
              <a:t>, Medical-surgical Nursing: Assessment And Management Of Clinical Problems, Single Volume</a:t>
            </a:r>
            <a:r>
              <a:rPr lang="de-DE" dirty="0"/>
              <a:t>, L Bucher </a:t>
            </a:r>
            <a:endParaRPr lang="en-US" dirty="0" smtClean="0"/>
          </a:p>
          <a:p>
            <a:pPr marL="0" indent="0">
              <a:buNone/>
            </a:pPr>
            <a:r>
              <a:rPr lang="en-US" dirty="0" smtClean="0"/>
              <a:t>, </a:t>
            </a:r>
            <a:r>
              <a:rPr lang="en-US" dirty="0"/>
              <a:t>Elsevier </a:t>
            </a:r>
            <a:r>
              <a:rPr lang="en-US" dirty="0" smtClean="0"/>
              <a:t>Health Sciences</a:t>
            </a:r>
          </a:p>
          <a:p>
            <a:endParaRPr lang="en-US" dirty="0"/>
          </a:p>
        </p:txBody>
      </p:sp>
    </p:spTree>
    <p:extLst>
      <p:ext uri="{BB962C8B-B14F-4D97-AF65-F5344CB8AC3E}">
        <p14:creationId xmlns:p14="http://schemas.microsoft.com/office/powerpoint/2010/main" val="2138100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Nurses </a:t>
            </a:r>
            <a:r>
              <a:rPr lang="en-US" dirty="0"/>
              <a:t>in </a:t>
            </a:r>
            <a:r>
              <a:rPr lang="en-US" dirty="0" smtClean="0"/>
              <a:t>quality management</a:t>
            </a:r>
            <a:endParaRPr lang="en-US" dirty="0"/>
          </a:p>
        </p:txBody>
      </p:sp>
      <p:sp>
        <p:nvSpPr>
          <p:cNvPr id="3" name="Content Placeholder 2"/>
          <p:cNvSpPr>
            <a:spLocks noGrp="1"/>
          </p:cNvSpPr>
          <p:nvPr>
            <p:ph idx="1"/>
          </p:nvPr>
        </p:nvSpPr>
        <p:spPr/>
        <p:txBody>
          <a:bodyPr/>
          <a:lstStyle/>
          <a:p>
            <a:r>
              <a:rPr lang="en-US" dirty="0"/>
              <a:t>    Delegation</a:t>
            </a:r>
          </a:p>
          <a:p>
            <a:r>
              <a:rPr lang="en-US" dirty="0"/>
              <a:t>    is done with the purpose of minimizing risks and ensuring the highest quality of healthcare  </a:t>
            </a:r>
          </a:p>
          <a:p>
            <a:r>
              <a:rPr lang="en-US" dirty="0"/>
              <a:t>    ensures that the right staff member receives the right task   </a:t>
            </a:r>
          </a:p>
          <a:p>
            <a:r>
              <a:rPr lang="en-US" dirty="0"/>
              <a:t>    ensures that all staff members are properly educated for the specific tasks  </a:t>
            </a:r>
          </a:p>
          <a:p>
            <a:r>
              <a:rPr lang="en-US" dirty="0"/>
              <a:t>    ensures proper supervision of the staff and periodical feedback reports</a:t>
            </a:r>
          </a:p>
          <a:p>
            <a:pPr>
              <a:buFont typeface="Wingdings" panose="05000000000000000000" pitchFamily="2" charset="2"/>
              <a:buChar char="Ø"/>
            </a:pPr>
            <a:endParaRPr lang="en-US" dirty="0" smtClean="0"/>
          </a:p>
          <a:p>
            <a:endParaRPr lang="en-US" dirty="0" smtClean="0"/>
          </a:p>
        </p:txBody>
      </p:sp>
    </p:spTree>
    <p:extLst>
      <p:ext uri="{BB962C8B-B14F-4D97-AF65-F5344CB8AC3E}">
        <p14:creationId xmlns:p14="http://schemas.microsoft.com/office/powerpoint/2010/main" val="1524024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Staffing</a:t>
            </a:r>
          </a:p>
          <a:p>
            <a:pPr>
              <a:buFont typeface="Wingdings" panose="05000000000000000000" pitchFamily="2" charset="2"/>
              <a:buChar char="Ø"/>
            </a:pPr>
            <a:r>
              <a:rPr lang="en-US" dirty="0" smtClean="0"/>
              <a:t>The nurse administrator is responsible for organizing, hiring and supervising staffs</a:t>
            </a:r>
          </a:p>
          <a:p>
            <a:pPr>
              <a:buFont typeface="Wingdings" panose="05000000000000000000" pitchFamily="2" charset="2"/>
              <a:buChar char="Ø"/>
            </a:pPr>
            <a:r>
              <a:rPr lang="en-US" dirty="0" smtClean="0"/>
              <a:t>Directly involved in the restructuring and redesign of the nursing unit </a:t>
            </a:r>
          </a:p>
          <a:p>
            <a:pPr>
              <a:buFont typeface="Wingdings" panose="05000000000000000000" pitchFamily="2" charset="2"/>
              <a:buChar char="Ø"/>
            </a:pPr>
            <a:r>
              <a:rPr lang="en-US" dirty="0" smtClean="0"/>
              <a:t>Ensure the staff are prepared for the new responsibilities</a:t>
            </a:r>
          </a:p>
          <a:p>
            <a:pPr>
              <a:buFont typeface="Wingdings" panose="05000000000000000000" pitchFamily="2" charset="2"/>
              <a:buChar char="Ø"/>
            </a:pPr>
            <a:r>
              <a:rPr lang="en-US" dirty="0" smtClean="0"/>
              <a:t>Protect the staff aganst violations of nursing practice guideline act</a:t>
            </a:r>
          </a:p>
          <a:p>
            <a:pPr>
              <a:buFont typeface="Wingdings" panose="05000000000000000000" pitchFamily="2" charset="2"/>
              <a:buChar char="Ø"/>
            </a:pPr>
            <a:r>
              <a:rPr lang="en-US" dirty="0" smtClean="0"/>
              <a:t>Esnure the staff are educated on the implementation of new resonsbilities through staffing</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114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Role of the nurse administrator in developing and implementing change management poroject</a:t>
            </a:r>
            <a:endParaRPr lang="en-US" dirty="0"/>
          </a:p>
        </p:txBody>
      </p:sp>
      <p:sp>
        <p:nvSpPr>
          <p:cNvPr id="3" name="Content Placeholder 2"/>
          <p:cNvSpPr>
            <a:spLocks noGrp="1"/>
          </p:cNvSpPr>
          <p:nvPr>
            <p:ph idx="1"/>
          </p:nvPr>
        </p:nvSpPr>
        <p:spPr/>
        <p:txBody>
          <a:bodyPr/>
          <a:lstStyle/>
          <a:p>
            <a:r>
              <a:rPr lang="en-US" dirty="0" smtClean="0"/>
              <a:t>Unfreezing</a:t>
            </a:r>
          </a:p>
          <a:p>
            <a:pPr lvl="0"/>
            <a:r>
              <a:rPr lang="en-US" dirty="0"/>
              <a:t>motivates staff to change by accepting that the current situation is not satisfactory</a:t>
            </a:r>
          </a:p>
          <a:p>
            <a:pPr lvl="0"/>
            <a:r>
              <a:rPr lang="en-US" dirty="0"/>
              <a:t>gathers information and insights that challenges the status quo </a:t>
            </a:r>
          </a:p>
          <a:p>
            <a:pPr lvl="0"/>
            <a:r>
              <a:rPr lang="en-US" dirty="0"/>
              <a:t>reduces resistance to change and increases readiness for change within the organization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90957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Introduces new ones</a:t>
            </a:r>
          </a:p>
          <a:p>
            <a:pPr lvl="0"/>
            <a:r>
              <a:rPr lang="en-US" dirty="0"/>
              <a:t>identifies potential change solutions through participative and collaborative research work with the staff</a:t>
            </a:r>
          </a:p>
          <a:p>
            <a:pPr lvl="0"/>
            <a:r>
              <a:rPr lang="en-US" dirty="0"/>
              <a:t>reduces restraining forces </a:t>
            </a:r>
          </a:p>
          <a:p>
            <a:pPr lvl="0"/>
            <a:r>
              <a:rPr lang="en-US" dirty="0"/>
              <a:t>reduces aggression, emotionality and increase constructiveness by decreasing the difficulty of achieving change.</a:t>
            </a:r>
          </a:p>
          <a:p>
            <a:pPr>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405020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Refreezing </a:t>
            </a:r>
          </a:p>
          <a:p>
            <a:pPr>
              <a:buFont typeface="Wingdings" panose="05000000000000000000" pitchFamily="2" charset="2"/>
              <a:buChar char="Ø"/>
            </a:pPr>
            <a:r>
              <a:rPr lang="en-US" dirty="0" smtClean="0"/>
              <a:t>Ensure that the change adopted holds by not drifting back to its original state</a:t>
            </a:r>
          </a:p>
          <a:p>
            <a:pPr>
              <a:buFont typeface="Wingdings" panose="05000000000000000000" pitchFamily="2" charset="2"/>
              <a:buChar char="Ø"/>
            </a:pPr>
            <a:r>
              <a:rPr lang="en-US" dirty="0" smtClean="0"/>
              <a:t>Adopt holding forces such as policies, norms, and practices to shape behaviors and attitudes towards change positively</a:t>
            </a:r>
          </a:p>
          <a:p>
            <a:pPr>
              <a:buFont typeface="Wingdings" panose="05000000000000000000" pitchFamily="2" charset="2"/>
              <a:buChar char="Ø"/>
            </a:pPr>
            <a:r>
              <a:rPr lang="en-US" dirty="0" smtClean="0"/>
              <a:t>Enforce, align and institutionalize procedures and routines based on the concept of change</a:t>
            </a:r>
          </a:p>
          <a:p>
            <a:pPr>
              <a:buFont typeface="Wingdings" panose="05000000000000000000" pitchFamily="2" charset="2"/>
              <a:buChar char="Ø"/>
            </a:pPr>
            <a:r>
              <a:rPr lang="en-US" dirty="0" smtClean="0"/>
              <a:t>Measure and award staff in order to promote the adoption of change within the institution</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47759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theory and Change management</a:t>
            </a:r>
            <a:endParaRPr lang="en-US" dirty="0"/>
          </a:p>
        </p:txBody>
      </p:sp>
      <p:sp>
        <p:nvSpPr>
          <p:cNvPr id="3" name="Content Placeholder 2"/>
          <p:cNvSpPr>
            <a:spLocks noGrp="1"/>
          </p:cNvSpPr>
          <p:nvPr>
            <p:ph idx="1"/>
          </p:nvPr>
        </p:nvSpPr>
        <p:spPr/>
        <p:txBody>
          <a:bodyPr/>
          <a:lstStyle/>
          <a:p>
            <a:r>
              <a:rPr lang="en-US" dirty="0" smtClean="0"/>
              <a:t>Establish stable focus for an organization</a:t>
            </a:r>
          </a:p>
          <a:p>
            <a:pPr>
              <a:buFont typeface="Wingdings" panose="05000000000000000000" pitchFamily="2" charset="2"/>
              <a:buChar char="Ø"/>
            </a:pPr>
            <a:r>
              <a:rPr lang="en-US" dirty="0" smtClean="0"/>
              <a:t>Enables the organization determine what is relevant from its operations and what is not</a:t>
            </a:r>
          </a:p>
          <a:p>
            <a:pPr>
              <a:buFont typeface="Wingdings" panose="05000000000000000000" pitchFamily="2" charset="2"/>
              <a:buChar char="Ø"/>
            </a:pPr>
            <a:r>
              <a:rPr lang="en-US" dirty="0" smtClean="0"/>
              <a:t>Enables the organization focus delivering results more effectively and efficiently</a:t>
            </a:r>
          </a:p>
          <a:p>
            <a:pPr>
              <a:buFont typeface="Wingdings" panose="05000000000000000000" pitchFamily="2" charset="2"/>
              <a:buChar char="Ø"/>
            </a:pPr>
            <a:r>
              <a:rPr lang="en-US" dirty="0" smtClean="0"/>
              <a:t>Enable the organization build competencies in the market as a result of the focus experience</a:t>
            </a:r>
          </a:p>
          <a:p>
            <a:pPr>
              <a:buFont typeface="Wingdings" panose="05000000000000000000" pitchFamily="2" charset="2"/>
              <a:buChar char="Ø"/>
            </a:pPr>
            <a:r>
              <a:rPr lang="en-US" dirty="0" smtClean="0"/>
              <a:t>The organization is able to tackle more than one issue at the same time through the concept of change and theory management</a:t>
            </a:r>
            <a:endParaRPr lang="en-US" dirty="0"/>
          </a:p>
        </p:txBody>
      </p:sp>
    </p:spTree>
    <p:extLst>
      <p:ext uri="{BB962C8B-B14F-4D97-AF65-F5344CB8AC3E}">
        <p14:creationId xmlns:p14="http://schemas.microsoft.com/office/powerpoint/2010/main" val="150015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Build communication</a:t>
            </a:r>
          </a:p>
          <a:p>
            <a:pPr>
              <a:buFont typeface="Wingdings" panose="05000000000000000000" pitchFamily="2" charset="2"/>
              <a:buChar char="Ø"/>
            </a:pPr>
            <a:r>
              <a:rPr lang="en-US" dirty="0" smtClean="0"/>
              <a:t>Change and theory management encourage communication between the employees and employers</a:t>
            </a:r>
          </a:p>
          <a:p>
            <a:pPr>
              <a:buFont typeface="Wingdings" panose="05000000000000000000" pitchFamily="2" charset="2"/>
              <a:buChar char="Ø"/>
            </a:pPr>
            <a:r>
              <a:rPr lang="en-US" dirty="0" smtClean="0"/>
              <a:t>Change and theory management emphasize on the value of building communication for effective business success.</a:t>
            </a:r>
          </a:p>
          <a:p>
            <a:pPr>
              <a:buFont typeface="Wingdings" panose="05000000000000000000" pitchFamily="2" charset="2"/>
              <a:buChar char="Ø"/>
            </a:pPr>
            <a:r>
              <a:rPr lang="en-US" dirty="0" smtClean="0"/>
              <a:t>According to theory of management, communication allows easy interactions </a:t>
            </a:r>
          </a:p>
          <a:p>
            <a:pPr>
              <a:buFont typeface="Wingdings" panose="05000000000000000000" pitchFamily="2" charset="2"/>
              <a:buChar char="Ø"/>
            </a:pPr>
            <a:r>
              <a:rPr lang="en-US" dirty="0" smtClean="0"/>
              <a:t>According to change management, communication change how employees do their job by focusing on productivity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1741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Encourage learning</a:t>
            </a:r>
          </a:p>
          <a:p>
            <a:pPr>
              <a:buFont typeface="Wingdings" panose="05000000000000000000" pitchFamily="2" charset="2"/>
              <a:buChar char="Ø"/>
            </a:pPr>
            <a:r>
              <a:rPr lang="en-US" dirty="0" smtClean="0"/>
              <a:t>Focuses on concept of knowledge as a way to ensure productivity and high performance</a:t>
            </a:r>
          </a:p>
          <a:p>
            <a:pPr>
              <a:buFont typeface="Wingdings" panose="05000000000000000000" pitchFamily="2" charset="2"/>
              <a:buChar char="Ø"/>
            </a:pPr>
            <a:r>
              <a:rPr lang="en-US" dirty="0" smtClean="0"/>
              <a:t>Encourages the aspect as a business success tool for organizations</a:t>
            </a:r>
          </a:p>
          <a:p>
            <a:pPr>
              <a:buFont typeface="Wingdings" panose="05000000000000000000" pitchFamily="2" charset="2"/>
              <a:buChar char="Ø"/>
            </a:pPr>
            <a:r>
              <a:rPr lang="en-US" dirty="0" smtClean="0"/>
              <a:t> according to change management, it requires knowledge to achieve a successful development and implementation of change in an organization</a:t>
            </a:r>
          </a:p>
          <a:p>
            <a:pPr>
              <a:buFont typeface="Wingdings" panose="05000000000000000000" pitchFamily="2" charset="2"/>
              <a:buChar char="Ø"/>
            </a:pPr>
            <a:r>
              <a:rPr lang="en-US" dirty="0" smtClean="0"/>
              <a:t>The concept of theory management, emphasizes the need for new approaches in organizational in building productivity </a:t>
            </a:r>
            <a:endParaRPr lang="en-US" dirty="0"/>
          </a:p>
        </p:txBody>
      </p:sp>
    </p:spTree>
    <p:extLst>
      <p:ext uri="{BB962C8B-B14F-4D97-AF65-F5344CB8AC3E}">
        <p14:creationId xmlns:p14="http://schemas.microsoft.com/office/powerpoint/2010/main" val="4154766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3938</Words>
  <Application>Microsoft Office PowerPoint</Application>
  <PresentationFormat>Custom</PresentationFormat>
  <Paragraphs>141</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Theory, Risk, and Quality Management Presentation</vt:lpstr>
      <vt:lpstr>Role of Nurses in quality management</vt:lpstr>
      <vt:lpstr>PowerPoint Presentation</vt:lpstr>
      <vt:lpstr>Role of the nurse administrator in developing and implementing change management poroject</vt:lpstr>
      <vt:lpstr>PowerPoint Presentation</vt:lpstr>
      <vt:lpstr>PowerPoint Presentation</vt:lpstr>
      <vt:lpstr>Relationship Between theory and Change management</vt:lpstr>
      <vt:lpstr>PowerPoint Presentation</vt:lpstr>
      <vt:lpstr>PowerPoint Presentation</vt:lpstr>
      <vt:lpstr>Components to effective change management</vt:lpstr>
      <vt:lpstr>PowerPoint Presentation</vt:lpstr>
      <vt:lpstr>Risk considerations in changing hospital procedures </vt:lpstr>
      <vt:lpstr>Quality considerations in changing hospital’s procedure</vt:lpstr>
      <vt:lpstr>How theory management supports change in hospital procedure</vt:lpstr>
      <vt:lpstr>PowerPoint Presentation</vt:lpstr>
      <vt:lpstr>How risk Management supports the change in hospital procedure</vt:lpstr>
      <vt:lpstr>How Quality management supports changing the hospital’s procedure</vt:lpstr>
      <vt:lpstr>Reference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Obange</dc:creator>
  <cp:lastModifiedBy>Neil Obange</cp:lastModifiedBy>
  <cp:revision>494</cp:revision>
  <dcterms:created xsi:type="dcterms:W3CDTF">2016-05-06T12:12:03Z</dcterms:created>
  <dcterms:modified xsi:type="dcterms:W3CDTF">2016-05-09T01:23:32Z</dcterms:modified>
</cp:coreProperties>
</file>