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12"/>
  </p:notesMasterIdLst>
  <p:sldIdLst>
    <p:sldId id="256" r:id="rId2"/>
    <p:sldId id="272" r:id="rId3"/>
    <p:sldId id="257" r:id="rId4"/>
    <p:sldId id="270" r:id="rId5"/>
    <p:sldId id="259" r:id="rId6"/>
    <p:sldId id="260" r:id="rId7"/>
    <p:sldId id="268" r:id="rId8"/>
    <p:sldId id="261" r:id="rId9"/>
    <p:sldId id="263" r:id="rId10"/>
    <p:sldId id="27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52A4C4"/>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0599" autoAdjust="0"/>
  </p:normalViewPr>
  <p:slideViewPr>
    <p:cSldViewPr snapToGrid="0">
      <p:cViewPr varScale="1">
        <p:scale>
          <a:sx n="103" d="100"/>
          <a:sy n="103" d="100"/>
        </p:scale>
        <p:origin x="85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BC3938-7338-4383-8557-333A40433B41}" type="datetimeFigureOut">
              <a:rPr lang="en-GB" smtClean="0"/>
              <a:t>30/10/2022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81ACEA-6232-433F-864C-E4D14040DCE0}" type="slidenum">
              <a:rPr lang="en-GB" smtClean="0"/>
              <a:t>‹#›</a:t>
            </a:fld>
            <a:endParaRPr lang="en-GB"/>
          </a:p>
        </p:txBody>
      </p:sp>
    </p:spTree>
    <p:extLst>
      <p:ext uri="{BB962C8B-B14F-4D97-AF65-F5344CB8AC3E}">
        <p14:creationId xmlns:p14="http://schemas.microsoft.com/office/powerpoint/2010/main" val="4182625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Continual Learning Techniques for Image Classification</a:t>
            </a:r>
          </a:p>
        </p:txBody>
      </p:sp>
      <p:sp>
        <p:nvSpPr>
          <p:cNvPr id="4" name="Slide Number Placeholder 3"/>
          <p:cNvSpPr>
            <a:spLocks noGrp="1"/>
          </p:cNvSpPr>
          <p:nvPr>
            <p:ph type="sldNum" sz="quarter" idx="5"/>
          </p:nvPr>
        </p:nvSpPr>
        <p:spPr/>
        <p:txBody>
          <a:bodyPr/>
          <a:lstStyle/>
          <a:p>
            <a:fld id="{BA81ACEA-6232-433F-864C-E4D14040DCE0}" type="slidenum">
              <a:rPr lang="en-GB" smtClean="0"/>
              <a:t>1</a:t>
            </a:fld>
            <a:endParaRPr lang="en-GB"/>
          </a:p>
        </p:txBody>
      </p:sp>
    </p:spTree>
    <p:extLst>
      <p:ext uri="{BB962C8B-B14F-4D97-AF65-F5344CB8AC3E}">
        <p14:creationId xmlns:p14="http://schemas.microsoft.com/office/powerpoint/2010/main" val="2297452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lnSpc>
                <a:spcPct val="107000"/>
              </a:lnSpc>
              <a:spcBef>
                <a:spcPts val="1200"/>
              </a:spcBef>
              <a:buFont typeface="Symbol" panose="05050102010706020507" pitchFamily="18" charset="2"/>
              <a:buChar char=""/>
            </a:pPr>
            <a:r>
              <a:rPr lang="en-GB" sz="1100" dirty="0">
                <a:effectLst/>
                <a:latin typeface="Calibri" panose="020F0502020204030204" pitchFamily="34" charset="0"/>
                <a:ea typeface="Calibri" panose="020F0502020204030204" pitchFamily="34" charset="0"/>
                <a:cs typeface="Times New Roman" panose="02020603050405020304" pitchFamily="18" charset="0"/>
              </a:rPr>
              <a:t>Talk about Offline Training and its requirements</a:t>
            </a:r>
          </a:p>
          <a:p>
            <a:pPr marL="342900" lvl="0" indent="-342900" algn="just">
              <a:lnSpc>
                <a:spcPct val="107000"/>
              </a:lnSpc>
              <a:buFont typeface="Symbol" panose="05050102010706020507" pitchFamily="18" charset="2"/>
              <a:buChar char=""/>
            </a:pPr>
            <a:r>
              <a:rPr lang="en-GB" sz="1100" dirty="0">
                <a:effectLst/>
                <a:latin typeface="Calibri" panose="020F0502020204030204" pitchFamily="34" charset="0"/>
                <a:ea typeface="Calibri" panose="020F0502020204030204" pitchFamily="34" charset="0"/>
                <a:cs typeface="Times New Roman" panose="02020603050405020304" pitchFamily="18" charset="0"/>
              </a:rPr>
              <a:t>Talk about the graph </a:t>
            </a:r>
          </a:p>
          <a:p>
            <a:pPr marL="742950" lvl="1" indent="-285750" algn="just">
              <a:lnSpc>
                <a:spcPct val="107000"/>
              </a:lnSpc>
              <a:buFont typeface="Courier New" panose="02070309020205020404" pitchFamily="49" charset="0"/>
              <a:buChar char="o"/>
            </a:pPr>
            <a:r>
              <a:rPr lang="en-GB" sz="1100" dirty="0">
                <a:effectLst/>
                <a:latin typeface="Calibri" panose="020F0502020204030204" pitchFamily="34" charset="0"/>
                <a:ea typeface="Calibri" panose="020F0502020204030204" pitchFamily="34" charset="0"/>
                <a:cs typeface="Times New Roman" panose="02020603050405020304" pitchFamily="18" charset="0"/>
              </a:rPr>
              <a:t>High quality results with minimal effort</a:t>
            </a:r>
          </a:p>
          <a:p>
            <a:pPr marL="742950" lvl="1" indent="-285750" algn="just">
              <a:lnSpc>
                <a:spcPct val="107000"/>
              </a:lnSpc>
              <a:buFont typeface="Courier New" panose="02070309020205020404" pitchFamily="49" charset="0"/>
              <a:buChar char="o"/>
            </a:pPr>
            <a:r>
              <a:rPr lang="en-GB" sz="1100" dirty="0">
                <a:effectLst/>
                <a:latin typeface="Calibri" panose="020F0502020204030204" pitchFamily="34" charset="0"/>
                <a:ea typeface="Calibri" panose="020F0502020204030204" pitchFamily="34" charset="0"/>
                <a:cs typeface="Times New Roman" panose="02020603050405020304" pitchFamily="18" charset="0"/>
              </a:rPr>
              <a:t>No LR tuning etc</a:t>
            </a:r>
          </a:p>
          <a:p>
            <a:pPr marL="342900" lvl="0" indent="-342900" algn="just">
              <a:lnSpc>
                <a:spcPct val="107000"/>
              </a:lnSpc>
              <a:buFont typeface="Symbol" panose="05050102010706020507" pitchFamily="18" charset="2"/>
              <a:buChar char=""/>
            </a:pPr>
            <a:r>
              <a:rPr lang="en-GB" sz="1100" dirty="0">
                <a:effectLst/>
                <a:latin typeface="Calibri" panose="020F0502020204030204" pitchFamily="34" charset="0"/>
                <a:ea typeface="Calibri" panose="020F0502020204030204" pitchFamily="34" charset="0"/>
                <a:cs typeface="Times New Roman" panose="02020603050405020304" pitchFamily="18" charset="0"/>
              </a:rPr>
              <a:t>Limitations</a:t>
            </a:r>
          </a:p>
          <a:p>
            <a:pPr marL="742950" lvl="1" indent="-285750" algn="just">
              <a:lnSpc>
                <a:spcPct val="107000"/>
              </a:lnSpc>
              <a:buFont typeface="Courier New" panose="02070309020205020404" pitchFamily="49" charset="0"/>
              <a:buChar char="o"/>
            </a:pPr>
            <a:r>
              <a:rPr lang="en-GB" sz="1100" dirty="0">
                <a:effectLst/>
                <a:latin typeface="Calibri" panose="020F0502020204030204" pitchFamily="34" charset="0"/>
                <a:ea typeface="Calibri" panose="020F0502020204030204" pitchFamily="34" charset="0"/>
                <a:cs typeface="Times New Roman" panose="02020603050405020304" pitchFamily="18" charset="0"/>
              </a:rPr>
              <a:t>So much real time data these days</a:t>
            </a:r>
          </a:p>
          <a:p>
            <a:pPr marL="742950" lvl="1" indent="-285750" algn="just">
              <a:lnSpc>
                <a:spcPct val="107000"/>
              </a:lnSpc>
              <a:buFont typeface="Courier New" panose="02070309020205020404" pitchFamily="49" charset="0"/>
              <a:buChar char="o"/>
            </a:pPr>
            <a:r>
              <a:rPr lang="en-GB" sz="1100" dirty="0">
                <a:effectLst/>
                <a:latin typeface="Calibri" panose="020F0502020204030204" pitchFamily="34" charset="0"/>
                <a:ea typeface="Calibri" panose="020F0502020204030204" pitchFamily="34" charset="0"/>
                <a:cs typeface="Times New Roman" panose="02020603050405020304" pitchFamily="18" charset="0"/>
              </a:rPr>
              <a:t>Can be too expensive to store and use all of it</a:t>
            </a:r>
          </a:p>
          <a:p>
            <a:pPr marL="342900" lvl="0" indent="-342900" algn="just">
              <a:lnSpc>
                <a:spcPct val="107000"/>
              </a:lnSpc>
              <a:buFont typeface="Symbol" panose="05050102010706020507" pitchFamily="18" charset="2"/>
              <a:buChar char=""/>
            </a:pPr>
            <a:r>
              <a:rPr lang="en-GB" sz="1100" dirty="0">
                <a:effectLst/>
                <a:latin typeface="Calibri" panose="020F0502020204030204" pitchFamily="34" charset="0"/>
                <a:ea typeface="Calibri" panose="020F0502020204030204" pitchFamily="34" charset="0"/>
                <a:cs typeface="Times New Roman" panose="02020603050405020304" pitchFamily="18" charset="0"/>
              </a:rPr>
              <a:t>Neural networks inspired by animals/humans but continual learning overlooked</a:t>
            </a:r>
          </a:p>
          <a:p>
            <a:pPr marL="342900" lvl="0" indent="-342900" algn="just">
              <a:lnSpc>
                <a:spcPct val="107000"/>
              </a:lnSpc>
              <a:buFont typeface="Symbol" panose="05050102010706020507" pitchFamily="18" charset="2"/>
              <a:buChar char=""/>
            </a:pPr>
            <a:r>
              <a:rPr lang="en-GB" sz="1100" dirty="0">
                <a:effectLst/>
                <a:latin typeface="Calibri" panose="020F0502020204030204" pitchFamily="34" charset="0"/>
                <a:ea typeface="Calibri" panose="020F0502020204030204" pitchFamily="34" charset="0"/>
                <a:cs typeface="Times New Roman" panose="02020603050405020304" pitchFamily="18" charset="0"/>
              </a:rPr>
              <a:t>Raises the question: what happens if Offline Training is used to update the model with new data?</a:t>
            </a:r>
          </a:p>
        </p:txBody>
      </p:sp>
      <p:sp>
        <p:nvSpPr>
          <p:cNvPr id="4" name="Slide Number Placeholder 3"/>
          <p:cNvSpPr>
            <a:spLocks noGrp="1"/>
          </p:cNvSpPr>
          <p:nvPr>
            <p:ph type="sldNum" sz="quarter" idx="5"/>
          </p:nvPr>
        </p:nvSpPr>
        <p:spPr/>
        <p:txBody>
          <a:bodyPr/>
          <a:lstStyle/>
          <a:p>
            <a:fld id="{BA81ACEA-6232-433F-864C-E4D14040DCE0}" type="slidenum">
              <a:rPr lang="en-GB" smtClean="0"/>
              <a:t>2</a:t>
            </a:fld>
            <a:endParaRPr lang="en-GB"/>
          </a:p>
        </p:txBody>
      </p:sp>
    </p:spTree>
    <p:extLst>
      <p:ext uri="{BB962C8B-B14F-4D97-AF65-F5344CB8AC3E}">
        <p14:creationId xmlns:p14="http://schemas.microsoft.com/office/powerpoint/2010/main" val="3950668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lnSpc>
                <a:spcPct val="107000"/>
              </a:lnSpc>
              <a:spcBef>
                <a:spcPts val="1200"/>
              </a:spcBef>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Offline training causes catastrophic forgetting</a:t>
            </a:r>
          </a:p>
          <a:p>
            <a:pPr marL="342900" lvl="0" indent="-342900" algn="just">
              <a:lnSpc>
                <a:spcPct val="107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No context that the existing weights of the network is pre-existing knowledge</a:t>
            </a:r>
          </a:p>
          <a:p>
            <a:pPr marL="342900" lvl="0" indent="-342900" algn="just">
              <a:lnSpc>
                <a:spcPct val="107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Unable to preserve the existing knowledge</a:t>
            </a:r>
          </a:p>
        </p:txBody>
      </p:sp>
      <p:sp>
        <p:nvSpPr>
          <p:cNvPr id="4" name="Slide Number Placeholder 3"/>
          <p:cNvSpPr>
            <a:spLocks noGrp="1"/>
          </p:cNvSpPr>
          <p:nvPr>
            <p:ph type="sldNum" sz="quarter" idx="5"/>
          </p:nvPr>
        </p:nvSpPr>
        <p:spPr/>
        <p:txBody>
          <a:bodyPr/>
          <a:lstStyle/>
          <a:p>
            <a:fld id="{BA81ACEA-6232-433F-864C-E4D14040DCE0}" type="slidenum">
              <a:rPr lang="en-GB" smtClean="0"/>
              <a:t>3</a:t>
            </a:fld>
            <a:endParaRPr lang="en-GB"/>
          </a:p>
        </p:txBody>
      </p:sp>
    </p:spTree>
    <p:extLst>
      <p:ext uri="{BB962C8B-B14F-4D97-AF65-F5344CB8AC3E}">
        <p14:creationId xmlns:p14="http://schemas.microsoft.com/office/powerpoint/2010/main" val="2310583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lnSpc>
                <a:spcPct val="107000"/>
              </a:lnSpc>
              <a:spcBef>
                <a:spcPts val="1200"/>
              </a:spcBef>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An experiment showcasing Catastrophic Forgetting</a:t>
            </a:r>
          </a:p>
          <a:p>
            <a:pPr marL="342900" lvl="0" indent="-342900" algn="just">
              <a:lnSpc>
                <a:spcPct val="107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Trained the same network sequentially on CIFAR-10 split into 5 tasks</a:t>
            </a:r>
          </a:p>
          <a:p>
            <a:pPr marL="342900" lvl="0" indent="-342900" algn="just">
              <a:lnSpc>
                <a:spcPct val="107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Each task contains 2 classes, each task is completely disjoint </a:t>
            </a:r>
          </a:p>
          <a:p>
            <a:pPr marL="342900" lvl="0" indent="-342900" algn="just">
              <a:lnSpc>
                <a:spcPct val="107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Attains high classification accuracy on the classes in the task</a:t>
            </a:r>
          </a:p>
          <a:p>
            <a:pPr marL="342900" lvl="0" indent="-342900" algn="just">
              <a:lnSpc>
                <a:spcPct val="107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Overwrites the knowledge already acquired</a:t>
            </a:r>
          </a:p>
          <a:p>
            <a:pPr marL="342900" lvl="0" indent="-342900" algn="just">
              <a:lnSpc>
                <a:spcPct val="107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Leads to very poor overall classification accuracy</a:t>
            </a:r>
          </a:p>
        </p:txBody>
      </p:sp>
      <p:sp>
        <p:nvSpPr>
          <p:cNvPr id="4" name="Slide Number Placeholder 3"/>
          <p:cNvSpPr>
            <a:spLocks noGrp="1"/>
          </p:cNvSpPr>
          <p:nvPr>
            <p:ph type="sldNum" sz="quarter" idx="5"/>
          </p:nvPr>
        </p:nvSpPr>
        <p:spPr/>
        <p:txBody>
          <a:bodyPr/>
          <a:lstStyle/>
          <a:p>
            <a:fld id="{BA81ACEA-6232-433F-864C-E4D14040DCE0}" type="slidenum">
              <a:rPr lang="en-GB" smtClean="0"/>
              <a:t>4</a:t>
            </a:fld>
            <a:endParaRPr lang="en-GB"/>
          </a:p>
        </p:txBody>
      </p:sp>
    </p:spTree>
    <p:extLst>
      <p:ext uri="{BB962C8B-B14F-4D97-AF65-F5344CB8AC3E}">
        <p14:creationId xmlns:p14="http://schemas.microsoft.com/office/powerpoint/2010/main" val="2755393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lnSpc>
                <a:spcPct val="107000"/>
              </a:lnSpc>
              <a:spcBef>
                <a:spcPts val="1200"/>
              </a:spcBef>
              <a:buFont typeface="Symbol" panose="05050102010706020507" pitchFamily="18" charset="2"/>
              <a:buChar char=""/>
            </a:pPr>
            <a:r>
              <a:rPr lang="en-GB" sz="1100" dirty="0">
                <a:effectLst/>
                <a:latin typeface="Calibri" panose="020F0502020204030204" pitchFamily="34" charset="0"/>
                <a:ea typeface="Calibri" panose="020F0502020204030204" pitchFamily="34" charset="0"/>
                <a:cs typeface="Times New Roman" panose="02020603050405020304" pitchFamily="18" charset="0"/>
              </a:rPr>
              <a:t>CL is the field that attempts to overcome these issues</a:t>
            </a:r>
          </a:p>
          <a:p>
            <a:pPr marL="342900" lvl="0" indent="-342900" algn="just">
              <a:lnSpc>
                <a:spcPct val="107000"/>
              </a:lnSpc>
              <a:buFont typeface="Symbol" panose="05050102010706020507" pitchFamily="18" charset="2"/>
              <a:buChar char=""/>
            </a:pPr>
            <a:r>
              <a:rPr lang="en-GB" sz="1100" dirty="0">
                <a:effectLst/>
                <a:latin typeface="Calibri" panose="020F0502020204030204" pitchFamily="34" charset="0"/>
                <a:ea typeface="Calibri" panose="020F0502020204030204" pitchFamily="34" charset="0"/>
                <a:cs typeface="Times New Roman" panose="02020603050405020304" pitchFamily="18" charset="0"/>
              </a:rPr>
              <a:t>Aims to preserve prior knowledge while training sequentially</a:t>
            </a:r>
          </a:p>
          <a:p>
            <a:pPr marL="342900" lvl="0" indent="-342900" algn="just">
              <a:lnSpc>
                <a:spcPct val="107000"/>
              </a:lnSpc>
              <a:buFont typeface="Symbol" panose="05050102010706020507" pitchFamily="18" charset="2"/>
              <a:buChar char=""/>
            </a:pPr>
            <a:r>
              <a:rPr lang="en-GB" sz="1100" dirty="0">
                <a:effectLst/>
                <a:latin typeface="Calibri" panose="020F0502020204030204" pitchFamily="34" charset="0"/>
                <a:ea typeface="Calibri" panose="020F0502020204030204" pitchFamily="34" charset="0"/>
                <a:cs typeface="Times New Roman" panose="02020603050405020304" pitchFamily="18" charset="0"/>
              </a:rPr>
              <a:t>Most of the literature focuses on alternatives to Offline Training</a:t>
            </a:r>
          </a:p>
          <a:p>
            <a:pPr marL="342900" lvl="0" indent="-342900" algn="just">
              <a:lnSpc>
                <a:spcPct val="107000"/>
              </a:lnSpc>
              <a:buFont typeface="Symbol" panose="05050102010706020507" pitchFamily="18" charset="2"/>
              <a:buChar char=""/>
            </a:pPr>
            <a:r>
              <a:rPr lang="en-GB" sz="1100" dirty="0">
                <a:effectLst/>
                <a:latin typeface="Calibri" panose="020F0502020204030204" pitchFamily="34" charset="0"/>
                <a:ea typeface="Calibri" panose="020F0502020204030204" pitchFamily="34" charset="0"/>
                <a:cs typeface="Times New Roman" panose="02020603050405020304" pitchFamily="18" charset="0"/>
              </a:rPr>
              <a:t>Smaller focus on network architecture</a:t>
            </a:r>
          </a:p>
          <a:p>
            <a:pPr marL="342900" lvl="0" indent="-342900" algn="just">
              <a:lnSpc>
                <a:spcPct val="107000"/>
              </a:lnSpc>
              <a:buFont typeface="Symbol" panose="05050102010706020507" pitchFamily="18" charset="2"/>
              <a:buChar char=""/>
            </a:pPr>
            <a:r>
              <a:rPr lang="en-GB" sz="1100" dirty="0">
                <a:effectLst/>
                <a:latin typeface="Calibri" panose="020F0502020204030204" pitchFamily="34" charset="0"/>
                <a:ea typeface="Calibri" panose="020F0502020204030204" pitchFamily="34" charset="0"/>
                <a:cs typeface="Times New Roman" panose="02020603050405020304" pitchFamily="18" charset="0"/>
              </a:rPr>
              <a:t>Setup of the continual learning problem is important – will cover this later on</a:t>
            </a:r>
          </a:p>
          <a:p>
            <a:pPr marL="342900" lvl="0" indent="-342900" algn="just">
              <a:lnSpc>
                <a:spcPct val="107000"/>
              </a:lnSpc>
              <a:buFont typeface="Symbol" panose="05050102010706020507" pitchFamily="18" charset="2"/>
              <a:buChar char=""/>
            </a:pPr>
            <a:r>
              <a:rPr lang="en-GB" sz="1100" dirty="0">
                <a:effectLst/>
                <a:latin typeface="Calibri" panose="020F0502020204030204" pitchFamily="34" charset="0"/>
                <a:ea typeface="Calibri" panose="020F0502020204030204" pitchFamily="34" charset="0"/>
                <a:cs typeface="Times New Roman" panose="02020603050405020304" pitchFamily="18" charset="0"/>
              </a:rPr>
              <a:t>Concept that links all techniques is not requiring the whole dataset at the same time</a:t>
            </a:r>
          </a:p>
          <a:p>
            <a:pPr marL="342900" lvl="0" indent="-342900" algn="just">
              <a:lnSpc>
                <a:spcPct val="107000"/>
              </a:lnSpc>
              <a:buFont typeface="Symbol" panose="05050102010706020507" pitchFamily="18" charset="2"/>
              <a:buChar char=""/>
            </a:pPr>
            <a:r>
              <a:rPr lang="en-GB" sz="1100" dirty="0">
                <a:effectLst/>
                <a:latin typeface="Calibri" panose="020F0502020204030204" pitchFamily="34" charset="0"/>
                <a:ea typeface="Calibri" panose="020F0502020204030204" pitchFamily="34" charset="0"/>
                <a:cs typeface="Times New Roman" panose="02020603050405020304" pitchFamily="18" charset="0"/>
              </a:rPr>
              <a:t>Rose to prominence with Elastic Weight Consolidation</a:t>
            </a:r>
          </a:p>
          <a:p>
            <a:pPr marL="742950" lvl="1" indent="-285750" algn="just">
              <a:lnSpc>
                <a:spcPct val="107000"/>
              </a:lnSpc>
              <a:buFont typeface="Courier New" panose="02070309020205020404" pitchFamily="49" charset="0"/>
              <a:buChar char="o"/>
            </a:pPr>
            <a:r>
              <a:rPr lang="en-GB" sz="1100" dirty="0">
                <a:effectLst/>
                <a:latin typeface="Calibri" panose="020F0502020204030204" pitchFamily="34" charset="0"/>
                <a:ea typeface="Calibri" panose="020F0502020204030204" pitchFamily="34" charset="0"/>
                <a:cs typeface="Times New Roman" panose="02020603050405020304" pitchFamily="18" charset="0"/>
              </a:rPr>
              <a:t>Maybe a quick description of this?</a:t>
            </a:r>
          </a:p>
        </p:txBody>
      </p:sp>
      <p:sp>
        <p:nvSpPr>
          <p:cNvPr id="4" name="Slide Number Placeholder 3"/>
          <p:cNvSpPr>
            <a:spLocks noGrp="1"/>
          </p:cNvSpPr>
          <p:nvPr>
            <p:ph type="sldNum" sz="quarter" idx="5"/>
          </p:nvPr>
        </p:nvSpPr>
        <p:spPr/>
        <p:txBody>
          <a:bodyPr/>
          <a:lstStyle/>
          <a:p>
            <a:fld id="{BA81ACEA-6232-433F-864C-E4D14040DCE0}" type="slidenum">
              <a:rPr lang="en-GB" smtClean="0"/>
              <a:t>5</a:t>
            </a:fld>
            <a:endParaRPr lang="en-GB"/>
          </a:p>
        </p:txBody>
      </p:sp>
    </p:spTree>
    <p:extLst>
      <p:ext uri="{BB962C8B-B14F-4D97-AF65-F5344CB8AC3E}">
        <p14:creationId xmlns:p14="http://schemas.microsoft.com/office/powerpoint/2010/main" val="449486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lnSpc>
                <a:spcPct val="107000"/>
              </a:lnSpc>
              <a:spcBef>
                <a:spcPts val="1200"/>
              </a:spcBef>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Real-world benefits</a:t>
            </a:r>
          </a:p>
          <a:p>
            <a:pPr marL="342900" lvl="0" indent="-342900" algn="just">
              <a:lnSpc>
                <a:spcPct val="107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Reduction in energy usage, computational resources, and time</a:t>
            </a:r>
          </a:p>
          <a:p>
            <a:pPr marL="342900" lvl="0" indent="-342900" algn="just">
              <a:lnSpc>
                <a:spcPct val="107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Retraining models from scratch compounds cost</a:t>
            </a:r>
          </a:p>
          <a:p>
            <a:pPr marL="342900" lvl="0" indent="-342900" algn="just">
              <a:lnSpc>
                <a:spcPct val="107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CL offers chance to reduce these costs</a:t>
            </a:r>
          </a:p>
          <a:p>
            <a:pPr marL="342900" lvl="0" indent="-342900" algn="just">
              <a:lnSpc>
                <a:spcPct val="107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Real-time training benefits</a:t>
            </a:r>
          </a:p>
          <a:p>
            <a:pPr marL="342900" lvl="0" indent="-342900" algn="just">
              <a:lnSpc>
                <a:spcPct val="107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Image Classification primary focus but NLP also possibility</a:t>
            </a:r>
          </a:p>
          <a:p>
            <a:endParaRPr lang="en-GB" dirty="0"/>
          </a:p>
        </p:txBody>
      </p:sp>
      <p:sp>
        <p:nvSpPr>
          <p:cNvPr id="4" name="Slide Number Placeholder 3"/>
          <p:cNvSpPr>
            <a:spLocks noGrp="1"/>
          </p:cNvSpPr>
          <p:nvPr>
            <p:ph type="sldNum" sz="quarter" idx="5"/>
          </p:nvPr>
        </p:nvSpPr>
        <p:spPr/>
        <p:txBody>
          <a:bodyPr/>
          <a:lstStyle/>
          <a:p>
            <a:fld id="{BA81ACEA-6232-433F-864C-E4D14040DCE0}" type="slidenum">
              <a:rPr lang="en-GB" smtClean="0"/>
              <a:t>6</a:t>
            </a:fld>
            <a:endParaRPr lang="en-GB"/>
          </a:p>
        </p:txBody>
      </p:sp>
    </p:spTree>
    <p:extLst>
      <p:ext uri="{BB962C8B-B14F-4D97-AF65-F5344CB8AC3E}">
        <p14:creationId xmlns:p14="http://schemas.microsoft.com/office/powerpoint/2010/main" val="251585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lnSpc>
                <a:spcPct val="107000"/>
              </a:lnSpc>
              <a:spcBef>
                <a:spcPts val="1200"/>
              </a:spcBef>
              <a:buFont typeface="Symbol" panose="05050102010706020507" pitchFamily="18" charset="2"/>
              <a:buChar char=""/>
            </a:pPr>
            <a:r>
              <a:rPr lang="en-GB" sz="1100" dirty="0">
                <a:effectLst/>
                <a:latin typeface="Calibri" panose="020F0502020204030204" pitchFamily="34" charset="0"/>
                <a:ea typeface="Calibri" panose="020F0502020204030204" pitchFamily="34" charset="0"/>
                <a:cs typeface="Times New Roman" panose="02020603050405020304" pitchFamily="18" charset="0"/>
              </a:rPr>
              <a:t>As mentioned previously</a:t>
            </a:r>
          </a:p>
          <a:p>
            <a:pPr marL="342900" lvl="0" indent="-342900" algn="just">
              <a:lnSpc>
                <a:spcPct val="107000"/>
              </a:lnSpc>
              <a:buFont typeface="Symbol" panose="05050102010706020507" pitchFamily="18" charset="2"/>
              <a:buChar char=""/>
            </a:pPr>
            <a:r>
              <a:rPr lang="en-GB" sz="1100" dirty="0">
                <a:effectLst/>
                <a:latin typeface="Calibri" panose="020F0502020204030204" pitchFamily="34" charset="0"/>
                <a:ea typeface="Calibri" panose="020F0502020204030204" pitchFamily="34" charset="0"/>
                <a:cs typeface="Times New Roman" panose="02020603050405020304" pitchFamily="18" charset="0"/>
              </a:rPr>
              <a:t>Vital to ensure results are real-world applicable</a:t>
            </a:r>
          </a:p>
          <a:p>
            <a:pPr marL="342900" lvl="0" indent="-342900" algn="just">
              <a:lnSpc>
                <a:spcPct val="107000"/>
              </a:lnSpc>
              <a:buFont typeface="Symbol" panose="05050102010706020507" pitchFamily="18" charset="2"/>
              <a:buChar char=""/>
            </a:pPr>
            <a:r>
              <a:rPr lang="en-GB" sz="1100" dirty="0">
                <a:effectLst/>
                <a:latin typeface="Calibri" panose="020F0502020204030204" pitchFamily="34" charset="0"/>
                <a:ea typeface="Calibri" panose="020F0502020204030204" pitchFamily="34" charset="0"/>
                <a:cs typeface="Times New Roman" panose="02020603050405020304" pitchFamily="18" charset="0"/>
              </a:rPr>
              <a:t>Issues were highlighted in the literature by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GDumb</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GB" sz="1100" dirty="0">
                <a:effectLst/>
                <a:latin typeface="Calibri" panose="020F0502020204030204" pitchFamily="34" charset="0"/>
                <a:ea typeface="Calibri" panose="020F0502020204030204" pitchFamily="34" charset="0"/>
                <a:cs typeface="Times New Roman" panose="02020603050405020304" pitchFamily="18" charset="0"/>
              </a:rPr>
              <a:t>Simplistic because it does not take a necessarily specialised approach to the problem but still achieves highly competitive performance</a:t>
            </a:r>
          </a:p>
          <a:p>
            <a:pPr marL="342900" lvl="0" indent="-342900" algn="just">
              <a:lnSpc>
                <a:spcPct val="107000"/>
              </a:lnSpc>
              <a:buFont typeface="Symbol" panose="05050102010706020507" pitchFamily="18" charset="2"/>
              <a:buChar char=""/>
            </a:pPr>
            <a:r>
              <a:rPr lang="en-GB" sz="1100" dirty="0">
                <a:effectLst/>
                <a:latin typeface="Calibri" panose="020F0502020204030204" pitchFamily="34" charset="0"/>
                <a:ea typeface="Calibri" panose="020F0502020204030204" pitchFamily="34" charset="0"/>
                <a:cs typeface="Times New Roman" panose="02020603050405020304" pitchFamily="18" charset="0"/>
              </a:rPr>
              <a:t>Multiple factors affecting the setup, difficulty determined by their combination</a:t>
            </a:r>
          </a:p>
          <a:p>
            <a:pPr marL="342900" lvl="0" indent="-342900" algn="just">
              <a:lnSpc>
                <a:spcPct val="107000"/>
              </a:lnSpc>
              <a:buFont typeface="Symbol" panose="05050102010706020507" pitchFamily="18" charset="2"/>
              <a:buChar char=""/>
            </a:pPr>
            <a:r>
              <a:rPr lang="en-GB" sz="1100" dirty="0">
                <a:effectLst/>
                <a:latin typeface="Calibri" panose="020F0502020204030204" pitchFamily="34" charset="0"/>
                <a:ea typeface="Calibri" panose="020F0502020204030204" pitchFamily="34" charset="0"/>
                <a:cs typeface="Times New Roman" panose="02020603050405020304" pitchFamily="18" charset="0"/>
              </a:rPr>
              <a:t>Online vs Offline </a:t>
            </a:r>
          </a:p>
          <a:p>
            <a:pPr marL="742950" lvl="1" indent="-285750" algn="just">
              <a:lnSpc>
                <a:spcPct val="107000"/>
              </a:lnSpc>
              <a:buFont typeface="Courier New" panose="02070309020205020404" pitchFamily="49" charset="0"/>
              <a:buChar char="o"/>
            </a:pPr>
            <a:r>
              <a:rPr lang="en-GB" sz="1100" dirty="0">
                <a:effectLst/>
                <a:latin typeface="Calibri" panose="020F0502020204030204" pitchFamily="34" charset="0"/>
                <a:ea typeface="Calibri" panose="020F0502020204030204" pitchFamily="34" charset="0"/>
                <a:cs typeface="Times New Roman" panose="02020603050405020304" pitchFamily="18" charset="0"/>
              </a:rPr>
              <a:t>Online assumes the data is streamed continuously and not fixed</a:t>
            </a:r>
          </a:p>
          <a:p>
            <a:pPr marL="742950" lvl="1" indent="-285750" algn="just">
              <a:lnSpc>
                <a:spcPct val="107000"/>
              </a:lnSpc>
              <a:buFont typeface="Courier New" panose="02070309020205020404" pitchFamily="49" charset="0"/>
              <a:buChar char="o"/>
            </a:pPr>
            <a:r>
              <a:rPr lang="en-GB" sz="1100" dirty="0">
                <a:effectLst/>
                <a:latin typeface="Calibri" panose="020F0502020204030204" pitchFamily="34" charset="0"/>
                <a:ea typeface="Calibri" panose="020F0502020204030204" pitchFamily="34" charset="0"/>
                <a:cs typeface="Times New Roman" panose="02020603050405020304" pitchFamily="18" charset="0"/>
              </a:rPr>
              <a:t>Offline, like Offline Training, assumes access to the data at all times</a:t>
            </a:r>
          </a:p>
          <a:p>
            <a:pPr marL="742950" lvl="1" indent="-285750" algn="just">
              <a:lnSpc>
                <a:spcPct val="107000"/>
              </a:lnSpc>
              <a:buFont typeface="Courier New" panose="02070309020205020404" pitchFamily="49" charset="0"/>
              <a:buChar char="o"/>
            </a:pPr>
            <a:r>
              <a:rPr lang="en-GB" sz="1100" dirty="0">
                <a:effectLst/>
                <a:latin typeface="Calibri" panose="020F0502020204030204" pitchFamily="34" charset="0"/>
                <a:ea typeface="Calibri" panose="020F0502020204030204" pitchFamily="34" charset="0"/>
                <a:cs typeface="Times New Roman" panose="02020603050405020304" pitchFamily="18" charset="0"/>
              </a:rPr>
              <a:t>Offline mostly defeats the point of Continual Learning and voids the benefits</a:t>
            </a:r>
          </a:p>
          <a:p>
            <a:pPr marL="742950" lvl="1" indent="-285750" algn="just">
              <a:lnSpc>
                <a:spcPct val="107000"/>
              </a:lnSpc>
              <a:buFont typeface="Courier New" panose="02070309020205020404" pitchFamily="49" charset="0"/>
              <a:buChar char="o"/>
            </a:pPr>
            <a:r>
              <a:rPr lang="en-GB" sz="1100" dirty="0">
                <a:effectLst/>
                <a:latin typeface="Calibri" panose="020F0502020204030204" pitchFamily="34" charset="0"/>
                <a:ea typeface="Calibri" panose="020F0502020204030204" pitchFamily="34" charset="0"/>
                <a:cs typeface="Times New Roman" panose="02020603050405020304" pitchFamily="18" charset="0"/>
              </a:rPr>
              <a:t>Online is preferred</a:t>
            </a:r>
          </a:p>
          <a:p>
            <a:pPr marL="342900" lvl="0" indent="-342900" algn="just">
              <a:lnSpc>
                <a:spcPct val="107000"/>
              </a:lnSpc>
              <a:buFont typeface="Symbol" panose="05050102010706020507" pitchFamily="18" charset="2"/>
              <a:buChar char=""/>
            </a:pPr>
            <a:r>
              <a:rPr lang="en-GB" sz="1100" dirty="0">
                <a:effectLst/>
                <a:latin typeface="Calibri" panose="020F0502020204030204" pitchFamily="34" charset="0"/>
                <a:ea typeface="Calibri" panose="020F0502020204030204" pitchFamily="34" charset="0"/>
                <a:cs typeface="Times New Roman" panose="02020603050405020304" pitchFamily="18" charset="0"/>
              </a:rPr>
              <a:t>Disjoint vs Non-disjoint</a:t>
            </a:r>
          </a:p>
          <a:p>
            <a:pPr marL="742950" lvl="1" indent="-285750" algn="just">
              <a:lnSpc>
                <a:spcPct val="107000"/>
              </a:lnSpc>
              <a:buFont typeface="Courier New" panose="02070309020205020404" pitchFamily="49" charset="0"/>
              <a:buChar char="o"/>
            </a:pPr>
            <a:r>
              <a:rPr lang="en-GB" sz="1100" dirty="0">
                <a:effectLst/>
                <a:latin typeface="Calibri" panose="020F0502020204030204" pitchFamily="34" charset="0"/>
                <a:ea typeface="Calibri" panose="020F0502020204030204" pitchFamily="34" charset="0"/>
                <a:cs typeface="Times New Roman" panose="02020603050405020304" pitchFamily="18" charset="0"/>
              </a:rPr>
              <a:t>Disjoint task formulations partition the problem into classes with distinct classes in</a:t>
            </a:r>
          </a:p>
          <a:p>
            <a:pPr marL="742950" lvl="1" indent="-285750" algn="just">
              <a:lnSpc>
                <a:spcPct val="107000"/>
              </a:lnSpc>
              <a:buFont typeface="Courier New" panose="02070309020205020404" pitchFamily="49" charset="0"/>
              <a:buChar char="o"/>
            </a:pPr>
            <a:r>
              <a:rPr lang="en-GB" sz="1100" dirty="0">
                <a:effectLst/>
                <a:latin typeface="Calibri" panose="020F0502020204030204" pitchFamily="34" charset="0"/>
                <a:ea typeface="Calibri" panose="020F0502020204030204" pitchFamily="34" charset="0"/>
                <a:cs typeface="Times New Roman" panose="02020603050405020304" pitchFamily="18" charset="0"/>
              </a:rPr>
              <a:t>No overlap between tasks</a:t>
            </a:r>
          </a:p>
          <a:p>
            <a:pPr marL="742950" lvl="1" indent="-285750" algn="just">
              <a:lnSpc>
                <a:spcPct val="107000"/>
              </a:lnSpc>
              <a:buFont typeface="Courier New" panose="02070309020205020404" pitchFamily="49" charset="0"/>
              <a:buChar char="o"/>
            </a:pPr>
            <a:r>
              <a:rPr lang="en-GB" sz="1100" dirty="0">
                <a:effectLst/>
                <a:latin typeface="Calibri" panose="020F0502020204030204" pitchFamily="34" charset="0"/>
                <a:ea typeface="Calibri" panose="020F0502020204030204" pitchFamily="34" charset="0"/>
                <a:cs typeface="Times New Roman" panose="02020603050405020304" pitchFamily="18" charset="0"/>
              </a:rPr>
              <a:t>Requires knowing all of the classes in advance so they can be partitioned</a:t>
            </a:r>
          </a:p>
          <a:p>
            <a:pPr marL="742950" lvl="1" indent="-285750" algn="just">
              <a:lnSpc>
                <a:spcPct val="107000"/>
              </a:lnSpc>
              <a:buFont typeface="Courier New" panose="02070309020205020404" pitchFamily="49" charset="0"/>
              <a:buChar char="o"/>
            </a:pPr>
            <a:r>
              <a:rPr lang="en-GB" sz="1100" dirty="0">
                <a:effectLst/>
                <a:latin typeface="Calibri" panose="020F0502020204030204" pitchFamily="34" charset="0"/>
                <a:ea typeface="Calibri" panose="020F0502020204030204" pitchFamily="34" charset="0"/>
                <a:cs typeface="Times New Roman" panose="02020603050405020304" pitchFamily="18" charset="0"/>
              </a:rPr>
              <a:t>Non-disjoint is more real-world applicable</a:t>
            </a:r>
          </a:p>
          <a:p>
            <a:pPr marL="742950" lvl="1" indent="-285750" algn="just">
              <a:lnSpc>
                <a:spcPct val="107000"/>
              </a:lnSpc>
              <a:buFont typeface="Courier New" panose="02070309020205020404" pitchFamily="49" charset="0"/>
              <a:buChar char="o"/>
            </a:pPr>
            <a:r>
              <a:rPr lang="en-GB" sz="1100" dirty="0">
                <a:effectLst/>
                <a:latin typeface="Calibri" panose="020F0502020204030204" pitchFamily="34" charset="0"/>
                <a:ea typeface="Calibri" panose="020F0502020204030204" pitchFamily="34" charset="0"/>
                <a:cs typeface="Times New Roman" panose="02020603050405020304" pitchFamily="18" charset="0"/>
              </a:rPr>
              <a:t>Many techniques do use the disjoint task formulation and it can have applications</a:t>
            </a:r>
          </a:p>
          <a:p>
            <a:pPr marL="342900" lvl="0" indent="-342900" algn="just">
              <a:lnSpc>
                <a:spcPct val="107000"/>
              </a:lnSpc>
              <a:buFont typeface="Symbol" panose="05050102010706020507" pitchFamily="18" charset="2"/>
              <a:buChar char=""/>
            </a:pPr>
            <a:r>
              <a:rPr lang="en-GB" sz="1100" dirty="0">
                <a:effectLst/>
                <a:latin typeface="Calibri" panose="020F0502020204030204" pitchFamily="34" charset="0"/>
                <a:ea typeface="Calibri" panose="020F0502020204030204" pitchFamily="34" charset="0"/>
                <a:cs typeface="Times New Roman" panose="02020603050405020304" pitchFamily="18" charset="0"/>
              </a:rPr>
              <a:t>Class-IL vs Task-IL</a:t>
            </a:r>
          </a:p>
          <a:p>
            <a:pPr marL="742950" lvl="1" indent="-285750" algn="just">
              <a:lnSpc>
                <a:spcPct val="107000"/>
              </a:lnSpc>
              <a:buFont typeface="Courier New" panose="02070309020205020404" pitchFamily="49" charset="0"/>
              <a:buChar char="o"/>
            </a:pPr>
            <a:r>
              <a:rPr lang="en-GB" sz="1100" dirty="0">
                <a:effectLst/>
                <a:latin typeface="Calibri" panose="020F0502020204030204" pitchFamily="34" charset="0"/>
                <a:ea typeface="Calibri" panose="020F0502020204030204" pitchFamily="34" charset="0"/>
                <a:cs typeface="Times New Roman" panose="02020603050405020304" pitchFamily="18" charset="0"/>
              </a:rPr>
              <a:t>Task-IL use the disjoint formulation but at inference time the model is told which task the sample to be classified belongs to, drastically reduces the difficultly since it limits the classes </a:t>
            </a:r>
          </a:p>
          <a:p>
            <a:pPr marL="742950" lvl="1" indent="-285750" algn="just">
              <a:lnSpc>
                <a:spcPct val="107000"/>
              </a:lnSpc>
              <a:buFont typeface="Courier New" panose="02070309020205020404" pitchFamily="49" charset="0"/>
              <a:buChar char="o"/>
            </a:pPr>
            <a:r>
              <a:rPr lang="en-GB" sz="1100" dirty="0">
                <a:effectLst/>
                <a:latin typeface="Calibri" panose="020F0502020204030204" pitchFamily="34" charset="0"/>
                <a:ea typeface="Calibri" panose="020F0502020204030204" pitchFamily="34" charset="0"/>
                <a:cs typeface="Times New Roman" panose="02020603050405020304" pitchFamily="18" charset="0"/>
              </a:rPr>
              <a:t>Class-IL, can use disjoint or non-disjoint tasks, is the preferred formulation, at classification time the model is given no additional information – just the sample to classify and that’s all</a:t>
            </a:r>
          </a:p>
          <a:p>
            <a:pPr marL="342900" lvl="0" indent="-342900" algn="just">
              <a:lnSpc>
                <a:spcPct val="107000"/>
              </a:lnSpc>
              <a:buFont typeface="Symbol" panose="05050102010706020507" pitchFamily="18" charset="2"/>
              <a:buChar char=""/>
            </a:pPr>
            <a:r>
              <a:rPr lang="en-GB" sz="1100" dirty="0">
                <a:effectLst/>
                <a:latin typeface="Calibri" panose="020F0502020204030204" pitchFamily="34" charset="0"/>
                <a:ea typeface="Calibri" panose="020F0502020204030204" pitchFamily="34" charset="0"/>
                <a:cs typeface="Times New Roman" panose="02020603050405020304" pitchFamily="18" charset="0"/>
              </a:rPr>
              <a:t>Resource consumption</a:t>
            </a:r>
          </a:p>
          <a:p>
            <a:pPr marL="742950" lvl="1" indent="-285750" algn="just">
              <a:lnSpc>
                <a:spcPct val="107000"/>
              </a:lnSpc>
              <a:buFont typeface="Courier New" panose="02070309020205020404" pitchFamily="49" charset="0"/>
              <a:buChar char="o"/>
            </a:pPr>
            <a:r>
              <a:rPr lang="en-GB" sz="1100" dirty="0">
                <a:effectLst/>
                <a:latin typeface="Calibri" panose="020F0502020204030204" pitchFamily="34" charset="0"/>
                <a:ea typeface="Calibri" panose="020F0502020204030204" pitchFamily="34" charset="0"/>
                <a:cs typeface="Times New Roman" panose="02020603050405020304" pitchFamily="18" charset="0"/>
              </a:rPr>
              <a:t>Some techniques store samples from the data stream (this doesn’t violate Online assumption)</a:t>
            </a:r>
          </a:p>
          <a:p>
            <a:pPr marL="742950" lvl="1" indent="-285750" algn="just">
              <a:lnSpc>
                <a:spcPct val="107000"/>
              </a:lnSpc>
              <a:buFont typeface="Courier New" panose="02070309020205020404" pitchFamily="49" charset="0"/>
              <a:buChar char="o"/>
            </a:pPr>
            <a:r>
              <a:rPr lang="en-GB" sz="1100" dirty="0">
                <a:effectLst/>
                <a:latin typeface="Calibri" panose="020F0502020204030204" pitchFamily="34" charset="0"/>
                <a:ea typeface="Calibri" panose="020F0502020204030204" pitchFamily="34" charset="0"/>
                <a:cs typeface="Times New Roman" panose="02020603050405020304" pitchFamily="18" charset="0"/>
              </a:rPr>
              <a:t>Necessary to impose constraints on how much can be stored etc</a:t>
            </a:r>
          </a:p>
          <a:p>
            <a:endParaRPr lang="en-GB" dirty="0"/>
          </a:p>
        </p:txBody>
      </p:sp>
      <p:sp>
        <p:nvSpPr>
          <p:cNvPr id="4" name="Slide Number Placeholder 3"/>
          <p:cNvSpPr>
            <a:spLocks noGrp="1"/>
          </p:cNvSpPr>
          <p:nvPr>
            <p:ph type="sldNum" sz="quarter" idx="5"/>
          </p:nvPr>
        </p:nvSpPr>
        <p:spPr/>
        <p:txBody>
          <a:bodyPr/>
          <a:lstStyle/>
          <a:p>
            <a:fld id="{BA81ACEA-6232-433F-864C-E4D14040DCE0}" type="slidenum">
              <a:rPr lang="en-GB" smtClean="0"/>
              <a:t>7</a:t>
            </a:fld>
            <a:endParaRPr lang="en-GB"/>
          </a:p>
        </p:txBody>
      </p:sp>
    </p:spTree>
    <p:extLst>
      <p:ext uri="{BB962C8B-B14F-4D97-AF65-F5344CB8AC3E}">
        <p14:creationId xmlns:p14="http://schemas.microsoft.com/office/powerpoint/2010/main" val="3955727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lnSpc>
                <a:spcPct val="107000"/>
              </a:lnSpc>
              <a:spcBef>
                <a:spcPts val="1200"/>
              </a:spcBef>
              <a:buFont typeface="Symbol" panose="05050102010706020507" pitchFamily="18" charset="2"/>
              <a:buChar char=""/>
            </a:pPr>
            <a:r>
              <a:rPr lang="en-GB" sz="1100" dirty="0">
                <a:effectLst/>
                <a:latin typeface="Calibri" panose="020F0502020204030204" pitchFamily="34" charset="0"/>
                <a:ea typeface="Calibri" panose="020F0502020204030204" pitchFamily="34" charset="0"/>
                <a:cs typeface="Times New Roman" panose="02020603050405020304" pitchFamily="18" charset="0"/>
              </a:rPr>
              <a:t>Implementing and comparing techniques</a:t>
            </a:r>
          </a:p>
          <a:p>
            <a:pPr marL="342900" lvl="0" indent="-342900" algn="just">
              <a:lnSpc>
                <a:spcPct val="107000"/>
              </a:lnSpc>
              <a:buFont typeface="Symbol" panose="05050102010706020507" pitchFamily="18" charset="2"/>
              <a:buChar char=""/>
            </a:pPr>
            <a:r>
              <a:rPr lang="en-GB" sz="1100" dirty="0">
                <a:effectLst/>
                <a:latin typeface="Calibri" panose="020F0502020204030204" pitchFamily="34" charset="0"/>
                <a:ea typeface="Calibri" panose="020F0502020204030204" pitchFamily="34" charset="0"/>
                <a:cs typeface="Times New Roman" panose="02020603050405020304" pitchFamily="18" charset="0"/>
              </a:rPr>
              <a:t>Idea is a robust evaluation</a:t>
            </a:r>
          </a:p>
          <a:p>
            <a:pPr marL="342900" lvl="0" indent="-342900" algn="just">
              <a:lnSpc>
                <a:spcPct val="107000"/>
              </a:lnSpc>
              <a:buFont typeface="Symbol" panose="05050102010706020507" pitchFamily="18" charset="2"/>
              <a:buChar char=""/>
            </a:pPr>
            <a:r>
              <a:rPr lang="en-GB" sz="1100" dirty="0">
                <a:effectLst/>
                <a:latin typeface="Calibri" panose="020F0502020204030204" pitchFamily="34" charset="0"/>
                <a:ea typeface="Calibri" panose="020F0502020204030204" pitchFamily="34" charset="0"/>
                <a:cs typeface="Times New Roman" panose="02020603050405020304" pitchFamily="18" charset="0"/>
              </a:rPr>
              <a:t>Baselines:</a:t>
            </a:r>
          </a:p>
          <a:p>
            <a:pPr marL="742950" lvl="1" indent="-285750" algn="just">
              <a:lnSpc>
                <a:spcPct val="107000"/>
              </a:lnSpc>
              <a:buFont typeface="Courier New" panose="02070309020205020404" pitchFamily="49" charset="0"/>
              <a:buChar char="o"/>
            </a:pPr>
            <a:r>
              <a:rPr lang="en-GB" sz="1100" dirty="0">
                <a:effectLst/>
                <a:latin typeface="Calibri" panose="020F0502020204030204" pitchFamily="34" charset="0"/>
                <a:ea typeface="Calibri" panose="020F0502020204030204" pitchFamily="34" charset="0"/>
                <a:cs typeface="Times New Roman" panose="02020603050405020304" pitchFamily="18" charset="0"/>
              </a:rPr>
              <a:t>Offline Training – as previously covered, provides an upper bound and the goal is to match this performance</a:t>
            </a:r>
          </a:p>
          <a:p>
            <a:pPr marL="742950" lvl="1" indent="-285750" algn="just">
              <a:lnSpc>
                <a:spcPct val="107000"/>
              </a:lnSpc>
              <a:buFont typeface="Courier New" panose="02070309020205020404" pitchFamily="49" charset="0"/>
              <a:buChar char="o"/>
            </a:pPr>
            <a:r>
              <a:rPr lang="en-GB" sz="1100" dirty="0">
                <a:effectLst/>
                <a:latin typeface="Calibri" panose="020F0502020204030204" pitchFamily="34" charset="0"/>
                <a:ea typeface="Calibri" panose="020F0502020204030204" pitchFamily="34" charset="0"/>
                <a:cs typeface="Times New Roman" panose="02020603050405020304" pitchFamily="18" charset="0"/>
              </a:rPr>
              <a:t>Finetuning – Similar to the example of catastrophic forgetting shown before. Simply train the model (using traditional techniques) on the incoming samples and then discard them. Represents the lower bound as this will cause catastrophic forgetting. If we did worse than this then no point!</a:t>
            </a:r>
          </a:p>
          <a:p>
            <a:pPr marL="342900" lvl="0" indent="-342900" algn="just">
              <a:lnSpc>
                <a:spcPct val="107000"/>
              </a:lnSpc>
              <a:buFont typeface="Symbol" panose="05050102010706020507" pitchFamily="18" charset="2"/>
              <a:buChar char=""/>
            </a:pPr>
            <a:r>
              <a:rPr lang="en-GB" sz="1100" dirty="0">
                <a:effectLst/>
                <a:latin typeface="Calibri" panose="020F0502020204030204" pitchFamily="34" charset="0"/>
                <a:ea typeface="Calibri" panose="020F0502020204030204" pitchFamily="34" charset="0"/>
                <a:cs typeface="Times New Roman" panose="02020603050405020304" pitchFamily="18" charset="0"/>
              </a:rPr>
              <a:t>Historical techniques:</a:t>
            </a:r>
          </a:p>
          <a:p>
            <a:pPr marL="742950" lvl="1" indent="-285750" algn="just">
              <a:lnSpc>
                <a:spcPct val="107000"/>
              </a:lnSpc>
              <a:buFont typeface="Courier New" panose="02070309020205020404" pitchFamily="49" charset="0"/>
              <a:buChar char="o"/>
            </a:pPr>
            <a:r>
              <a:rPr lang="en-GB" sz="1100" dirty="0">
                <a:effectLst/>
                <a:latin typeface="Calibri" panose="020F0502020204030204" pitchFamily="34" charset="0"/>
                <a:ea typeface="Calibri" panose="020F0502020204030204" pitchFamily="34" charset="0"/>
                <a:cs typeface="Times New Roman" panose="02020603050405020304" pitchFamily="18" charset="0"/>
              </a:rPr>
              <a:t>Important techniques that are often referenced in the literature and provide CL specific baselines as new techniques should beat these</a:t>
            </a:r>
          </a:p>
          <a:p>
            <a:pPr marL="742950" lvl="1" indent="-285750" algn="just">
              <a:lnSpc>
                <a:spcPct val="107000"/>
              </a:lnSpc>
              <a:buFont typeface="Courier New" panose="02070309020205020404" pitchFamily="49" charset="0"/>
              <a:buChar char="o"/>
            </a:pPr>
            <a:r>
              <a:rPr lang="en-GB" sz="1100" dirty="0">
                <a:effectLst/>
                <a:latin typeface="Calibri" panose="020F0502020204030204" pitchFamily="34" charset="0"/>
                <a:ea typeface="Calibri" panose="020F0502020204030204" pitchFamily="34" charset="0"/>
                <a:cs typeface="Times New Roman" panose="02020603050405020304" pitchFamily="18" charset="0"/>
              </a:rPr>
              <a:t>Elastic Weight Consolidation – mentioned previously. Falls into a type known as regularisation techniques that penalise weight changes to preserve knowledge. Fallen out of favour in recent literature</a:t>
            </a:r>
          </a:p>
          <a:p>
            <a:pPr marL="342900" lvl="0" indent="-342900" algn="just">
              <a:lnSpc>
                <a:spcPct val="107000"/>
              </a:lnSpc>
              <a:buFont typeface="Symbol" panose="05050102010706020507" pitchFamily="18" charset="2"/>
              <a:buChar char=""/>
            </a:pPr>
            <a:r>
              <a:rPr lang="en-GB" sz="1100" dirty="0">
                <a:effectLst/>
                <a:latin typeface="Calibri" panose="020F0502020204030204" pitchFamily="34" charset="0"/>
                <a:ea typeface="Calibri" panose="020F0502020204030204" pitchFamily="34" charset="0"/>
                <a:cs typeface="Times New Roman" panose="02020603050405020304" pitchFamily="18" charset="0"/>
              </a:rPr>
              <a:t>State of the Art:</a:t>
            </a:r>
          </a:p>
          <a:p>
            <a:pPr marL="742950" lvl="1" indent="-285750" algn="just">
              <a:lnSpc>
                <a:spcPct val="107000"/>
              </a:lnSpc>
              <a:buFont typeface="Courier New" panose="02070309020205020404" pitchFamily="49" charset="0"/>
              <a:buChar char="o"/>
            </a:pPr>
            <a:r>
              <a:rPr lang="en-GB" sz="1100" dirty="0">
                <a:effectLst/>
                <a:latin typeface="Calibri" panose="020F0502020204030204" pitchFamily="34" charset="0"/>
                <a:ea typeface="Calibri" panose="020F0502020204030204" pitchFamily="34" charset="0"/>
                <a:cs typeface="Times New Roman" panose="02020603050405020304" pitchFamily="18" charset="0"/>
              </a:rPr>
              <a:t>Current best approaches, can be difficult to truly identify due to the issues in the literature outlined previously</a:t>
            </a:r>
          </a:p>
          <a:p>
            <a:pPr marL="742950" lvl="1" indent="-285750" algn="just">
              <a:lnSpc>
                <a:spcPct val="107000"/>
              </a:lnSpc>
              <a:buFont typeface="Courier New" panose="02070309020205020404" pitchFamily="49" charset="0"/>
              <a:buChar char="o"/>
            </a:pPr>
            <a:r>
              <a:rPr lang="en-GB" sz="1100" dirty="0" err="1">
                <a:effectLst/>
                <a:latin typeface="Calibri" panose="020F0502020204030204" pitchFamily="34" charset="0"/>
                <a:ea typeface="Calibri" panose="020F0502020204030204" pitchFamily="34" charset="0"/>
                <a:cs typeface="Times New Roman" panose="02020603050405020304" pitchFamily="18" charset="0"/>
              </a:rPr>
              <a:t>GDumb</a:t>
            </a:r>
            <a:r>
              <a:rPr lang="en-GB" sz="1100" dirty="0">
                <a:effectLst/>
                <a:latin typeface="Calibri" panose="020F0502020204030204" pitchFamily="34" charset="0"/>
                <a:ea typeface="Calibri" panose="020F0502020204030204" pitchFamily="34" charset="0"/>
                <a:cs typeface="Times New Roman" panose="02020603050405020304" pitchFamily="18" charset="0"/>
              </a:rPr>
              <a:t> – mentioned previously, stores a balanced subset of the data and then trains a classifier at inference time on these samples. Shown good performance. Part of replay methods</a:t>
            </a:r>
          </a:p>
          <a:p>
            <a:pPr marL="742950" lvl="1" indent="-285750" algn="just">
              <a:lnSpc>
                <a:spcPct val="107000"/>
              </a:lnSpc>
              <a:buFont typeface="Courier New" panose="02070309020205020404" pitchFamily="49" charset="0"/>
              <a:buChar char="o"/>
            </a:pPr>
            <a:r>
              <a:rPr lang="en-GB" sz="1100" dirty="0">
                <a:effectLst/>
                <a:latin typeface="Calibri" panose="020F0502020204030204" pitchFamily="34" charset="0"/>
                <a:ea typeface="Calibri" panose="020F0502020204030204" pitchFamily="34" charset="0"/>
                <a:cs typeface="Times New Roman" panose="02020603050405020304" pitchFamily="18" charset="0"/>
              </a:rPr>
              <a:t>Replay methods are the current forefront</a:t>
            </a:r>
          </a:p>
          <a:p>
            <a:pPr marL="742950" lvl="1" indent="-285750" algn="just">
              <a:lnSpc>
                <a:spcPct val="107000"/>
              </a:lnSpc>
              <a:buFont typeface="Courier New" panose="02070309020205020404" pitchFamily="49" charset="0"/>
              <a:buChar char="o"/>
            </a:pPr>
            <a:r>
              <a:rPr lang="en-GB" sz="1100" dirty="0">
                <a:effectLst/>
                <a:latin typeface="Calibri" panose="020F0502020204030204" pitchFamily="34" charset="0"/>
                <a:ea typeface="Calibri" panose="020F0502020204030204" pitchFamily="34" charset="0"/>
                <a:cs typeface="Times New Roman" panose="02020603050405020304" pitchFamily="18" charset="0"/>
              </a:rPr>
              <a:t>Rainbow – Aims to sample data that is representative of its own class but discriminative against others</a:t>
            </a:r>
          </a:p>
          <a:p>
            <a:pPr marL="742950" lvl="1" indent="-285750" algn="just">
              <a:lnSpc>
                <a:spcPct val="107000"/>
              </a:lnSpc>
              <a:buFont typeface="Courier New" panose="02070309020205020404" pitchFamily="49" charset="0"/>
              <a:buChar char="o"/>
            </a:pPr>
            <a:r>
              <a:rPr lang="en-GB" sz="1100" dirty="0">
                <a:effectLst/>
                <a:latin typeface="Calibri" panose="020F0502020204030204" pitchFamily="34" charset="0"/>
                <a:ea typeface="Calibri" panose="020F0502020204030204" pitchFamily="34" charset="0"/>
                <a:cs typeface="Times New Roman" panose="02020603050405020304" pitchFamily="18" charset="0"/>
              </a:rPr>
              <a:t>Mnemonics – Aims to </a:t>
            </a:r>
          </a:p>
          <a:p>
            <a:pPr marL="342900" lvl="0" indent="-342900" algn="just">
              <a:lnSpc>
                <a:spcPct val="107000"/>
              </a:lnSpc>
              <a:buFont typeface="Symbol" panose="05050102010706020507" pitchFamily="18" charset="2"/>
              <a:buChar char=""/>
            </a:pPr>
            <a:r>
              <a:rPr lang="en-GB" sz="1100" dirty="0">
                <a:effectLst/>
                <a:latin typeface="Calibri" panose="020F0502020204030204" pitchFamily="34" charset="0"/>
                <a:ea typeface="Calibri" panose="020F0502020204030204" pitchFamily="34" charset="0"/>
                <a:cs typeface="Times New Roman" panose="02020603050405020304" pitchFamily="18" charset="0"/>
              </a:rPr>
              <a:t>Cutting Edge:</a:t>
            </a:r>
          </a:p>
          <a:p>
            <a:pPr marL="742950" lvl="1" indent="-285750" algn="just">
              <a:lnSpc>
                <a:spcPct val="107000"/>
              </a:lnSpc>
              <a:buFont typeface="Courier New" panose="02070309020205020404" pitchFamily="49" charset="0"/>
              <a:buChar char="o"/>
            </a:pPr>
            <a:r>
              <a:rPr lang="en-GB" sz="1100" dirty="0">
                <a:effectLst/>
                <a:latin typeface="Calibri" panose="020F0502020204030204" pitchFamily="34" charset="0"/>
                <a:ea typeface="Calibri" panose="020F0502020204030204" pitchFamily="34" charset="0"/>
                <a:cs typeface="Times New Roman" panose="02020603050405020304" pitchFamily="18" charset="0"/>
              </a:rPr>
              <a:t>Present new approaches and ideas, will feed into the second part of the project</a:t>
            </a:r>
          </a:p>
          <a:p>
            <a:pPr marL="742950" lvl="1" indent="-285750" algn="just">
              <a:lnSpc>
                <a:spcPct val="107000"/>
              </a:lnSpc>
              <a:buFont typeface="Courier New" panose="02070309020205020404" pitchFamily="49" charset="0"/>
              <a:buChar char="o"/>
            </a:pPr>
            <a:r>
              <a:rPr lang="en-GB" sz="1100" dirty="0">
                <a:effectLst/>
                <a:latin typeface="Calibri" panose="020F0502020204030204" pitchFamily="34" charset="0"/>
                <a:ea typeface="Calibri" panose="020F0502020204030204" pitchFamily="34" charset="0"/>
                <a:cs typeface="Times New Roman" panose="02020603050405020304" pitchFamily="18" charset="0"/>
              </a:rPr>
              <a:t>L2P – Provides small prompts that are learned during the training process that are prepended to the input prior to classification</a:t>
            </a:r>
          </a:p>
          <a:p>
            <a:pPr marL="742950" lvl="1" indent="-285750" algn="just">
              <a:lnSpc>
                <a:spcPct val="107000"/>
              </a:lnSpc>
              <a:buFont typeface="Courier New" panose="02070309020205020404" pitchFamily="49" charset="0"/>
              <a:buChar char="o"/>
            </a:pPr>
            <a:r>
              <a:rPr lang="en-GB" sz="1100" dirty="0">
                <a:effectLst/>
                <a:latin typeface="Calibri" panose="020F0502020204030204" pitchFamily="34" charset="0"/>
                <a:ea typeface="Calibri" panose="020F0502020204030204" pitchFamily="34" charset="0"/>
                <a:cs typeface="Times New Roman" panose="02020603050405020304" pitchFamily="18" charset="0"/>
              </a:rPr>
              <a:t>Meta-learning – learns how to preserve knowledge during training</a:t>
            </a:r>
          </a:p>
          <a:p>
            <a:endParaRPr lang="en-GB" dirty="0"/>
          </a:p>
        </p:txBody>
      </p:sp>
      <p:sp>
        <p:nvSpPr>
          <p:cNvPr id="4" name="Slide Number Placeholder 3"/>
          <p:cNvSpPr>
            <a:spLocks noGrp="1"/>
          </p:cNvSpPr>
          <p:nvPr>
            <p:ph type="sldNum" sz="quarter" idx="5"/>
          </p:nvPr>
        </p:nvSpPr>
        <p:spPr/>
        <p:txBody>
          <a:bodyPr/>
          <a:lstStyle/>
          <a:p>
            <a:fld id="{BA81ACEA-6232-433F-864C-E4D14040DCE0}" type="slidenum">
              <a:rPr lang="en-GB" smtClean="0"/>
              <a:t>8</a:t>
            </a:fld>
            <a:endParaRPr lang="en-GB"/>
          </a:p>
        </p:txBody>
      </p:sp>
    </p:spTree>
    <p:extLst>
      <p:ext uri="{BB962C8B-B14F-4D97-AF65-F5344CB8AC3E}">
        <p14:creationId xmlns:p14="http://schemas.microsoft.com/office/powerpoint/2010/main" val="926203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lnSpc>
                <a:spcPct val="107000"/>
              </a:lnSpc>
              <a:spcBef>
                <a:spcPts val="1200"/>
              </a:spcBef>
              <a:buFont typeface="Symbol" panose="05050102010706020507" pitchFamily="18" charset="2"/>
              <a:buChar char=""/>
            </a:pPr>
            <a:r>
              <a:rPr lang="en-GB" sz="1100" dirty="0">
                <a:effectLst/>
                <a:latin typeface="Calibri" panose="020F0502020204030204" pitchFamily="34" charset="0"/>
                <a:ea typeface="Calibri" panose="020F0502020204030204" pitchFamily="34" charset="0"/>
                <a:cs typeface="Times New Roman" panose="02020603050405020304" pitchFamily="18" charset="0"/>
              </a:rPr>
              <a:t>Focus on gaps in the literature </a:t>
            </a:r>
          </a:p>
          <a:p>
            <a:pPr marL="342900" lvl="0" indent="-342900" algn="just">
              <a:lnSpc>
                <a:spcPct val="107000"/>
              </a:lnSpc>
              <a:buFont typeface="Symbol" panose="05050102010706020507" pitchFamily="18" charset="2"/>
              <a:buChar char=""/>
            </a:pPr>
            <a:r>
              <a:rPr lang="en-GB" sz="1100" dirty="0">
                <a:effectLst/>
                <a:latin typeface="Calibri" panose="020F0502020204030204" pitchFamily="34" charset="0"/>
                <a:ea typeface="Calibri" panose="020F0502020204030204" pitchFamily="34" charset="0"/>
                <a:cs typeface="Times New Roman" panose="02020603050405020304" pitchFamily="18" charset="0"/>
              </a:rPr>
              <a:t>Explore potential future research areas with aim to contribute something novel</a:t>
            </a:r>
          </a:p>
          <a:p>
            <a:pPr marL="342900" lvl="0" indent="-342900" algn="just">
              <a:lnSpc>
                <a:spcPct val="107000"/>
              </a:lnSpc>
              <a:buFont typeface="Symbol" panose="05050102010706020507" pitchFamily="18" charset="2"/>
              <a:buChar char=""/>
            </a:pPr>
            <a:r>
              <a:rPr lang="en-GB" sz="1100" dirty="0">
                <a:effectLst/>
                <a:latin typeface="Calibri" panose="020F0502020204030204" pitchFamily="34" charset="0"/>
                <a:ea typeface="Calibri" panose="020F0502020204030204" pitchFamily="34" charset="0"/>
                <a:cs typeface="Times New Roman" panose="02020603050405020304" pitchFamily="18" charset="0"/>
              </a:rPr>
              <a:t>Influenced by cutting edge techniques as well as other literature such as:</a:t>
            </a:r>
          </a:p>
          <a:p>
            <a:pPr marL="742950" lvl="1" indent="-285750" algn="just">
              <a:lnSpc>
                <a:spcPct val="107000"/>
              </a:lnSpc>
              <a:buFont typeface="Courier New" panose="02070309020205020404" pitchFamily="49" charset="0"/>
              <a:buChar char="o"/>
            </a:pPr>
            <a:r>
              <a:rPr lang="en-GB" sz="1100" dirty="0">
                <a:effectLst/>
                <a:latin typeface="Calibri" panose="020F0502020204030204" pitchFamily="34" charset="0"/>
                <a:ea typeface="Calibri" panose="020F0502020204030204" pitchFamily="34" charset="0"/>
                <a:cs typeface="Times New Roman" panose="02020603050405020304" pitchFamily="18" charset="0"/>
              </a:rPr>
              <a:t>Experimenting with architecture which has shown potential</a:t>
            </a:r>
          </a:p>
          <a:p>
            <a:pPr marL="742950" lvl="1" indent="-285750" algn="just">
              <a:lnSpc>
                <a:spcPct val="107000"/>
              </a:lnSpc>
              <a:buFont typeface="Courier New" panose="02070309020205020404" pitchFamily="49" charset="0"/>
              <a:buChar char="o"/>
            </a:pPr>
            <a:r>
              <a:rPr lang="en-GB" sz="1100" dirty="0">
                <a:effectLst/>
                <a:latin typeface="Calibri" panose="020F0502020204030204" pitchFamily="34" charset="0"/>
                <a:ea typeface="Calibri" panose="020F0502020204030204" pitchFamily="34" charset="0"/>
                <a:cs typeface="Times New Roman" panose="02020603050405020304" pitchFamily="18" charset="0"/>
              </a:rPr>
              <a:t>Sampling techniques</a:t>
            </a:r>
          </a:p>
          <a:p>
            <a:pPr marL="742950" lvl="1" indent="-285750" algn="just">
              <a:lnSpc>
                <a:spcPct val="107000"/>
              </a:lnSpc>
              <a:buFont typeface="Courier New" panose="02070309020205020404" pitchFamily="49" charset="0"/>
              <a:buChar char="o"/>
            </a:pPr>
            <a:r>
              <a:rPr lang="en-GB" sz="1100" dirty="0">
                <a:effectLst/>
                <a:latin typeface="Calibri" panose="020F0502020204030204" pitchFamily="34" charset="0"/>
                <a:ea typeface="Calibri" panose="020F0502020204030204" pitchFamily="34" charset="0"/>
                <a:cs typeface="Times New Roman" panose="02020603050405020304" pitchFamily="18" charset="0"/>
              </a:rPr>
              <a:t>More?</a:t>
            </a:r>
          </a:p>
          <a:p>
            <a:pPr marL="342900" lvl="0" indent="-342900" algn="just">
              <a:lnSpc>
                <a:spcPct val="107000"/>
              </a:lnSpc>
              <a:buFont typeface="Symbol" panose="05050102010706020507" pitchFamily="18" charset="2"/>
              <a:buChar char=""/>
            </a:pPr>
            <a:r>
              <a:rPr lang="en-GB" sz="1100" dirty="0">
                <a:effectLst/>
                <a:latin typeface="Calibri" panose="020F0502020204030204" pitchFamily="34" charset="0"/>
                <a:ea typeface="Calibri" panose="020F0502020204030204" pitchFamily="34" charset="0"/>
                <a:cs typeface="Times New Roman" panose="02020603050405020304" pitchFamily="18" charset="0"/>
              </a:rPr>
              <a:t>Deliverables:</a:t>
            </a:r>
          </a:p>
          <a:p>
            <a:pPr marL="742950" lvl="1" indent="-285750" algn="just">
              <a:lnSpc>
                <a:spcPct val="107000"/>
              </a:lnSpc>
              <a:buFont typeface="Courier New" panose="02070309020205020404" pitchFamily="49" charset="0"/>
              <a:buChar char="o"/>
            </a:pPr>
            <a:r>
              <a:rPr lang="en-GB" sz="1100" dirty="0">
                <a:effectLst/>
                <a:latin typeface="Calibri" panose="020F0502020204030204" pitchFamily="34" charset="0"/>
                <a:ea typeface="Calibri" panose="020F0502020204030204" pitchFamily="34" charset="0"/>
                <a:cs typeface="Times New Roman" panose="02020603050405020304" pitchFamily="18" charset="0"/>
              </a:rPr>
              <a:t>Explaining theoretical underpinning</a:t>
            </a:r>
          </a:p>
          <a:p>
            <a:pPr marL="742950" lvl="1" indent="-285750" algn="just">
              <a:lnSpc>
                <a:spcPct val="107000"/>
              </a:lnSpc>
              <a:buFont typeface="Courier New" panose="02070309020205020404" pitchFamily="49" charset="0"/>
              <a:buChar char="o"/>
            </a:pPr>
            <a:r>
              <a:rPr lang="en-GB" sz="1100" dirty="0">
                <a:effectLst/>
                <a:latin typeface="Calibri" panose="020F0502020204030204" pitchFamily="34" charset="0"/>
                <a:ea typeface="Calibri" panose="020F0502020204030204" pitchFamily="34" charset="0"/>
                <a:cs typeface="Times New Roman" panose="02020603050405020304" pitchFamily="18" charset="0"/>
              </a:rPr>
              <a:t>Implementation</a:t>
            </a:r>
          </a:p>
          <a:p>
            <a:pPr marL="742950" lvl="1" indent="-285750" algn="just">
              <a:lnSpc>
                <a:spcPct val="107000"/>
              </a:lnSpc>
              <a:buFont typeface="Courier New" panose="02070309020205020404" pitchFamily="49" charset="0"/>
              <a:buChar char="o"/>
            </a:pPr>
            <a:r>
              <a:rPr lang="en-GB" sz="1100" dirty="0">
                <a:effectLst/>
                <a:latin typeface="Calibri" panose="020F0502020204030204" pitchFamily="34" charset="0"/>
                <a:ea typeface="Calibri" panose="020F0502020204030204" pitchFamily="34" charset="0"/>
                <a:cs typeface="Times New Roman" panose="02020603050405020304" pitchFamily="18" charset="0"/>
              </a:rPr>
              <a:t>Evaluation and comparison</a:t>
            </a:r>
          </a:p>
          <a:p>
            <a:endParaRPr lang="en-GB" dirty="0"/>
          </a:p>
        </p:txBody>
      </p:sp>
      <p:sp>
        <p:nvSpPr>
          <p:cNvPr id="4" name="Slide Number Placeholder 3"/>
          <p:cNvSpPr>
            <a:spLocks noGrp="1"/>
          </p:cNvSpPr>
          <p:nvPr>
            <p:ph type="sldNum" sz="quarter" idx="5"/>
          </p:nvPr>
        </p:nvSpPr>
        <p:spPr/>
        <p:txBody>
          <a:bodyPr/>
          <a:lstStyle/>
          <a:p>
            <a:fld id="{BA81ACEA-6232-433F-864C-E4D14040DCE0}" type="slidenum">
              <a:rPr lang="en-GB" smtClean="0"/>
              <a:t>9</a:t>
            </a:fld>
            <a:endParaRPr lang="en-GB"/>
          </a:p>
        </p:txBody>
      </p:sp>
    </p:spTree>
    <p:extLst>
      <p:ext uri="{BB962C8B-B14F-4D97-AF65-F5344CB8AC3E}">
        <p14:creationId xmlns:p14="http://schemas.microsoft.com/office/powerpoint/2010/main" val="2472066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420793-031C-4ADB-A567-DC1F189C180B}" type="datetimeFigureOut">
              <a:rPr lang="en-GB" smtClean="0"/>
              <a:t>30/10/2022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A3A534-BE7E-4ECE-9488-0C6AF34BC4B3}" type="slidenum">
              <a:rPr lang="en-GB" smtClean="0"/>
              <a:t>‹#›</a:t>
            </a:fld>
            <a:endParaRPr lang="en-GB"/>
          </a:p>
        </p:txBody>
      </p:sp>
    </p:spTree>
    <p:extLst>
      <p:ext uri="{BB962C8B-B14F-4D97-AF65-F5344CB8AC3E}">
        <p14:creationId xmlns:p14="http://schemas.microsoft.com/office/powerpoint/2010/main" val="1645010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420793-031C-4ADB-A567-DC1F189C180B}" type="datetimeFigureOut">
              <a:rPr lang="en-GB" smtClean="0"/>
              <a:t>30/10/2022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A3A534-BE7E-4ECE-9488-0C6AF34BC4B3}" type="slidenum">
              <a:rPr lang="en-GB" smtClean="0"/>
              <a:t>‹#›</a:t>
            </a:fld>
            <a:endParaRPr lang="en-GB"/>
          </a:p>
        </p:txBody>
      </p:sp>
    </p:spTree>
    <p:extLst>
      <p:ext uri="{BB962C8B-B14F-4D97-AF65-F5344CB8AC3E}">
        <p14:creationId xmlns:p14="http://schemas.microsoft.com/office/powerpoint/2010/main" val="185954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420793-031C-4ADB-A567-DC1F189C180B}" type="datetimeFigureOut">
              <a:rPr lang="en-GB" smtClean="0"/>
              <a:t>30/10/2022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A3A534-BE7E-4ECE-9488-0C6AF34BC4B3}"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55059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420793-031C-4ADB-A567-DC1F189C180B}" type="datetimeFigureOut">
              <a:rPr lang="en-GB" smtClean="0"/>
              <a:t>30/10/2022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A3A534-BE7E-4ECE-9488-0C6AF34BC4B3}" type="slidenum">
              <a:rPr lang="en-GB" smtClean="0"/>
              <a:t>‹#›</a:t>
            </a:fld>
            <a:endParaRPr lang="en-GB"/>
          </a:p>
        </p:txBody>
      </p:sp>
    </p:spTree>
    <p:extLst>
      <p:ext uri="{BB962C8B-B14F-4D97-AF65-F5344CB8AC3E}">
        <p14:creationId xmlns:p14="http://schemas.microsoft.com/office/powerpoint/2010/main" val="147925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420793-031C-4ADB-A567-DC1F189C180B}" type="datetimeFigureOut">
              <a:rPr lang="en-GB" smtClean="0"/>
              <a:t>30/10/2022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A3A534-BE7E-4ECE-9488-0C6AF34BC4B3}"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82523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420793-031C-4ADB-A567-DC1F189C180B}" type="datetimeFigureOut">
              <a:rPr lang="en-GB" smtClean="0"/>
              <a:t>30/10/2022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A3A534-BE7E-4ECE-9488-0C6AF34BC4B3}" type="slidenum">
              <a:rPr lang="en-GB" smtClean="0"/>
              <a:t>‹#›</a:t>
            </a:fld>
            <a:endParaRPr lang="en-GB"/>
          </a:p>
        </p:txBody>
      </p:sp>
    </p:spTree>
    <p:extLst>
      <p:ext uri="{BB962C8B-B14F-4D97-AF65-F5344CB8AC3E}">
        <p14:creationId xmlns:p14="http://schemas.microsoft.com/office/powerpoint/2010/main" val="1211904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20793-031C-4ADB-A567-DC1F189C180B}" type="datetimeFigureOut">
              <a:rPr lang="en-GB" smtClean="0"/>
              <a:t>30/10/2022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A3A534-BE7E-4ECE-9488-0C6AF34BC4B3}" type="slidenum">
              <a:rPr lang="en-GB" smtClean="0"/>
              <a:t>‹#›</a:t>
            </a:fld>
            <a:endParaRPr lang="en-GB"/>
          </a:p>
        </p:txBody>
      </p:sp>
    </p:spTree>
    <p:extLst>
      <p:ext uri="{BB962C8B-B14F-4D97-AF65-F5344CB8AC3E}">
        <p14:creationId xmlns:p14="http://schemas.microsoft.com/office/powerpoint/2010/main" val="1294597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20793-031C-4ADB-A567-DC1F189C180B}" type="datetimeFigureOut">
              <a:rPr lang="en-GB" smtClean="0"/>
              <a:t>30/10/2022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A3A534-BE7E-4ECE-9488-0C6AF34BC4B3}" type="slidenum">
              <a:rPr lang="en-GB" smtClean="0"/>
              <a:t>‹#›</a:t>
            </a:fld>
            <a:endParaRPr lang="en-GB"/>
          </a:p>
        </p:txBody>
      </p:sp>
    </p:spTree>
    <p:extLst>
      <p:ext uri="{BB962C8B-B14F-4D97-AF65-F5344CB8AC3E}">
        <p14:creationId xmlns:p14="http://schemas.microsoft.com/office/powerpoint/2010/main" val="1253918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20793-031C-4ADB-A567-DC1F189C180B}" type="datetimeFigureOut">
              <a:rPr lang="en-GB" smtClean="0"/>
              <a:t>30/10/2022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A3A534-BE7E-4ECE-9488-0C6AF34BC4B3}" type="slidenum">
              <a:rPr lang="en-GB" smtClean="0"/>
              <a:t>‹#›</a:t>
            </a:fld>
            <a:endParaRPr lang="en-GB"/>
          </a:p>
        </p:txBody>
      </p:sp>
    </p:spTree>
    <p:extLst>
      <p:ext uri="{BB962C8B-B14F-4D97-AF65-F5344CB8AC3E}">
        <p14:creationId xmlns:p14="http://schemas.microsoft.com/office/powerpoint/2010/main" val="396493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420793-031C-4ADB-A567-DC1F189C180B}" type="datetimeFigureOut">
              <a:rPr lang="en-GB" smtClean="0"/>
              <a:t>30/10/2022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A3A534-BE7E-4ECE-9488-0C6AF34BC4B3}" type="slidenum">
              <a:rPr lang="en-GB" smtClean="0"/>
              <a:t>‹#›</a:t>
            </a:fld>
            <a:endParaRPr lang="en-GB"/>
          </a:p>
        </p:txBody>
      </p:sp>
    </p:spTree>
    <p:extLst>
      <p:ext uri="{BB962C8B-B14F-4D97-AF65-F5344CB8AC3E}">
        <p14:creationId xmlns:p14="http://schemas.microsoft.com/office/powerpoint/2010/main" val="707084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420793-031C-4ADB-A567-DC1F189C180B}" type="datetimeFigureOut">
              <a:rPr lang="en-GB" smtClean="0"/>
              <a:t>30/10/2022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A3A534-BE7E-4ECE-9488-0C6AF34BC4B3}" type="slidenum">
              <a:rPr lang="en-GB" smtClean="0"/>
              <a:t>‹#›</a:t>
            </a:fld>
            <a:endParaRPr lang="en-GB"/>
          </a:p>
        </p:txBody>
      </p:sp>
    </p:spTree>
    <p:extLst>
      <p:ext uri="{BB962C8B-B14F-4D97-AF65-F5344CB8AC3E}">
        <p14:creationId xmlns:p14="http://schemas.microsoft.com/office/powerpoint/2010/main" val="885838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420793-031C-4ADB-A567-DC1F189C180B}" type="datetimeFigureOut">
              <a:rPr lang="en-GB" smtClean="0"/>
              <a:t>30/10/2022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2A3A534-BE7E-4ECE-9488-0C6AF34BC4B3}" type="slidenum">
              <a:rPr lang="en-GB" smtClean="0"/>
              <a:t>‹#›</a:t>
            </a:fld>
            <a:endParaRPr lang="en-GB"/>
          </a:p>
        </p:txBody>
      </p:sp>
    </p:spTree>
    <p:extLst>
      <p:ext uri="{BB962C8B-B14F-4D97-AF65-F5344CB8AC3E}">
        <p14:creationId xmlns:p14="http://schemas.microsoft.com/office/powerpoint/2010/main" val="963861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420793-031C-4ADB-A567-DC1F189C180B}" type="datetimeFigureOut">
              <a:rPr lang="en-GB" smtClean="0"/>
              <a:t>30/10/2022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2A3A534-BE7E-4ECE-9488-0C6AF34BC4B3}" type="slidenum">
              <a:rPr lang="en-GB" smtClean="0"/>
              <a:t>‹#›</a:t>
            </a:fld>
            <a:endParaRPr lang="en-GB"/>
          </a:p>
        </p:txBody>
      </p:sp>
    </p:spTree>
    <p:extLst>
      <p:ext uri="{BB962C8B-B14F-4D97-AF65-F5344CB8AC3E}">
        <p14:creationId xmlns:p14="http://schemas.microsoft.com/office/powerpoint/2010/main" val="44662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20793-031C-4ADB-A567-DC1F189C180B}" type="datetimeFigureOut">
              <a:rPr lang="en-GB" smtClean="0"/>
              <a:t>30/10/2022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2A3A534-BE7E-4ECE-9488-0C6AF34BC4B3}" type="slidenum">
              <a:rPr lang="en-GB" smtClean="0"/>
              <a:t>‹#›</a:t>
            </a:fld>
            <a:endParaRPr lang="en-GB"/>
          </a:p>
        </p:txBody>
      </p:sp>
    </p:spTree>
    <p:extLst>
      <p:ext uri="{BB962C8B-B14F-4D97-AF65-F5344CB8AC3E}">
        <p14:creationId xmlns:p14="http://schemas.microsoft.com/office/powerpoint/2010/main" val="2811012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420793-031C-4ADB-A567-DC1F189C180B}" type="datetimeFigureOut">
              <a:rPr lang="en-GB" smtClean="0"/>
              <a:t>30/10/2022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A3A534-BE7E-4ECE-9488-0C6AF34BC4B3}" type="slidenum">
              <a:rPr lang="en-GB" smtClean="0"/>
              <a:t>‹#›</a:t>
            </a:fld>
            <a:endParaRPr lang="en-GB"/>
          </a:p>
        </p:txBody>
      </p:sp>
    </p:spTree>
    <p:extLst>
      <p:ext uri="{BB962C8B-B14F-4D97-AF65-F5344CB8AC3E}">
        <p14:creationId xmlns:p14="http://schemas.microsoft.com/office/powerpoint/2010/main" val="1109006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420793-031C-4ADB-A567-DC1F189C180B}" type="datetimeFigureOut">
              <a:rPr lang="en-GB" smtClean="0"/>
              <a:t>30/10/2022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A3A534-BE7E-4ECE-9488-0C6AF34BC4B3}" type="slidenum">
              <a:rPr lang="en-GB" smtClean="0"/>
              <a:t>‹#›</a:t>
            </a:fld>
            <a:endParaRPr lang="en-GB"/>
          </a:p>
        </p:txBody>
      </p:sp>
    </p:spTree>
    <p:extLst>
      <p:ext uri="{BB962C8B-B14F-4D97-AF65-F5344CB8AC3E}">
        <p14:creationId xmlns:p14="http://schemas.microsoft.com/office/powerpoint/2010/main" val="1888821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2420793-031C-4ADB-A567-DC1F189C180B}" type="datetimeFigureOut">
              <a:rPr lang="en-GB" smtClean="0"/>
              <a:t>30/10/2022</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2A3A534-BE7E-4ECE-9488-0C6AF34BC4B3}" type="slidenum">
              <a:rPr lang="en-GB" smtClean="0"/>
              <a:t>‹#›</a:t>
            </a:fld>
            <a:endParaRPr lang="en-GB"/>
          </a:p>
        </p:txBody>
      </p:sp>
    </p:spTree>
    <p:extLst>
      <p:ext uri="{BB962C8B-B14F-4D97-AF65-F5344CB8AC3E}">
        <p14:creationId xmlns:p14="http://schemas.microsoft.com/office/powerpoint/2010/main" val="4271297405"/>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7799A-4AC9-A8C4-4B3E-9B72FEBE25BF}"/>
              </a:ext>
            </a:extLst>
          </p:cNvPr>
          <p:cNvSpPr>
            <a:spLocks noGrp="1"/>
          </p:cNvSpPr>
          <p:nvPr>
            <p:ph type="ctrTitle"/>
          </p:nvPr>
        </p:nvSpPr>
        <p:spPr>
          <a:xfrm>
            <a:off x="1507067" y="1710268"/>
            <a:ext cx="7766936" cy="2340568"/>
          </a:xfrm>
        </p:spPr>
        <p:txBody>
          <a:bodyPr>
            <a:normAutofit/>
          </a:bodyPr>
          <a:lstStyle/>
          <a:p>
            <a:r>
              <a:rPr lang="en-GB" sz="4000" dirty="0"/>
              <a:t>Continual Learning Techniques for Image Classification</a:t>
            </a:r>
          </a:p>
        </p:txBody>
      </p:sp>
      <p:sp>
        <p:nvSpPr>
          <p:cNvPr id="3" name="Subtitle 2">
            <a:extLst>
              <a:ext uri="{FF2B5EF4-FFF2-40B4-BE49-F238E27FC236}">
                <a16:creationId xmlns:a16="http://schemas.microsoft.com/office/drawing/2014/main" id="{B3B60AFE-2F09-D73F-7859-CAB8314DEC24}"/>
              </a:ext>
            </a:extLst>
          </p:cNvPr>
          <p:cNvSpPr>
            <a:spLocks noGrp="1"/>
          </p:cNvSpPr>
          <p:nvPr>
            <p:ph type="subTitle" idx="1"/>
          </p:nvPr>
        </p:nvSpPr>
        <p:spPr/>
        <p:txBody>
          <a:bodyPr>
            <a:normAutofit lnSpcReduction="10000"/>
          </a:bodyPr>
          <a:lstStyle/>
          <a:p>
            <a:r>
              <a:rPr lang="en-GB" dirty="0"/>
              <a:t>Finlay Boyle</a:t>
            </a:r>
          </a:p>
          <a:p>
            <a:r>
              <a:rPr lang="en-GB" dirty="0"/>
              <a:t>Supervised by Dr Donald Sturgeon</a:t>
            </a:r>
          </a:p>
          <a:p>
            <a:r>
              <a:rPr lang="en-GB" dirty="0"/>
              <a:t>Durham University, Department of Computer Science</a:t>
            </a:r>
          </a:p>
        </p:txBody>
      </p:sp>
    </p:spTree>
    <p:extLst>
      <p:ext uri="{BB962C8B-B14F-4D97-AF65-F5344CB8AC3E}">
        <p14:creationId xmlns:p14="http://schemas.microsoft.com/office/powerpoint/2010/main" val="451202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979BA-5600-320E-3FA3-6EDC893CB962}"/>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0F840084-54A1-6CE9-18A1-0C1FB7925106}"/>
              </a:ext>
            </a:extLst>
          </p:cNvPr>
          <p:cNvSpPr>
            <a:spLocks noGrp="1"/>
          </p:cNvSpPr>
          <p:nvPr>
            <p:ph idx="1"/>
          </p:nvPr>
        </p:nvSpPr>
        <p:spPr>
          <a:xfrm>
            <a:off x="677334" y="1437779"/>
            <a:ext cx="8596668" cy="4810621"/>
          </a:xfrm>
        </p:spPr>
        <p:txBody>
          <a:bodyPr>
            <a:normAutofit/>
          </a:bodyPr>
          <a:lstStyle/>
          <a:p>
            <a:pPr marL="0" indent="0">
              <a:spcBef>
                <a:spcPts val="600"/>
              </a:spcBef>
              <a:buNone/>
            </a:pPr>
            <a:r>
              <a:rPr lang="en-GB" sz="1100" dirty="0"/>
              <a:t>[1] McCloskey, Michael, and Neal J. Cohen. "Catastrophic interference in connectionist networks: The sequential learning problem." Psychology of learning and motivation. Vol. 24. Academic Press, 1989. 109-165.</a:t>
            </a:r>
          </a:p>
          <a:p>
            <a:pPr marL="0" indent="0">
              <a:spcBef>
                <a:spcPts val="600"/>
              </a:spcBef>
              <a:buNone/>
            </a:pPr>
            <a:r>
              <a:rPr lang="en-GB" sz="1100" dirty="0"/>
              <a:t>[2] Hecht-Nielsen, Robert. "Neurocomputing: picking the human brain." IEEE spectrum 25.3 (1988): 36-41.</a:t>
            </a:r>
          </a:p>
          <a:p>
            <a:pPr marL="0" indent="0">
              <a:spcBef>
                <a:spcPts val="600"/>
              </a:spcBef>
              <a:buNone/>
            </a:pPr>
            <a:r>
              <a:rPr lang="en-GB" sz="1100" dirty="0"/>
              <a:t>[3] </a:t>
            </a:r>
            <a:r>
              <a:rPr lang="en-GB" sz="1100" dirty="0" err="1"/>
              <a:t>Parisi</a:t>
            </a:r>
            <a:r>
              <a:rPr lang="en-GB" sz="1100" dirty="0"/>
              <a:t>, German I., et al. "Continual lifelong learning with neural networks: A review." Neural Networks 113 (2019): 54-71.</a:t>
            </a:r>
          </a:p>
          <a:p>
            <a:pPr marL="0" indent="0">
              <a:spcBef>
                <a:spcPts val="600"/>
              </a:spcBef>
              <a:buNone/>
            </a:pPr>
            <a:r>
              <a:rPr lang="en-GB" sz="1100" dirty="0"/>
              <a:t>[4] Kirkpatrick, James, et al. "Overcoming catastrophic forgetting in neural networks." Proceedings of the national academy of sciences 114.13 (2017): 3521-3526.</a:t>
            </a:r>
          </a:p>
          <a:p>
            <a:pPr marL="0" indent="0">
              <a:spcBef>
                <a:spcPts val="600"/>
              </a:spcBef>
              <a:buNone/>
            </a:pPr>
            <a:r>
              <a:rPr lang="en-GB" sz="1100" dirty="0"/>
              <a:t>[5] Wiggers, Kyle. "AI Weekly: AI Model Training Costs on the Rise, Highlighting Need for New Solutions." VentureBeat, 15 Oct. 2021, https://venturebeat.com/ai/ai-weekly-ai-model-training-costs-on-the-rise-highlighting-need-for-new-solutions/.</a:t>
            </a:r>
          </a:p>
          <a:p>
            <a:pPr marL="0" indent="0">
              <a:spcBef>
                <a:spcPts val="600"/>
              </a:spcBef>
              <a:buNone/>
            </a:pPr>
            <a:r>
              <a:rPr lang="en-GB" sz="1100" dirty="0"/>
              <a:t>[6] Mai, </a:t>
            </a:r>
            <a:r>
              <a:rPr lang="en-GB" sz="1100" dirty="0" err="1"/>
              <a:t>Zheda</a:t>
            </a:r>
            <a:r>
              <a:rPr lang="en-GB" sz="1100" dirty="0"/>
              <a:t>, et al. "Online continual learning in image classification: An empirical survey." Neurocomputing 469 (2022): 28-51.</a:t>
            </a:r>
          </a:p>
          <a:p>
            <a:pPr marL="0" indent="0">
              <a:spcBef>
                <a:spcPts val="600"/>
              </a:spcBef>
              <a:buNone/>
            </a:pPr>
            <a:r>
              <a:rPr lang="en-GB" sz="1100" dirty="0"/>
              <a:t>[7] </a:t>
            </a:r>
            <a:r>
              <a:rPr lang="en-GB" sz="1100" dirty="0" err="1"/>
              <a:t>Biesialska</a:t>
            </a:r>
            <a:r>
              <a:rPr lang="en-GB" sz="1100" dirty="0"/>
              <a:t>, Magdalena, Katarzyna </a:t>
            </a:r>
            <a:r>
              <a:rPr lang="en-GB" sz="1100" dirty="0" err="1"/>
              <a:t>Biesialska</a:t>
            </a:r>
            <a:r>
              <a:rPr lang="en-GB" sz="1100" dirty="0"/>
              <a:t>, and Marta R. Costa-</a:t>
            </a:r>
            <a:r>
              <a:rPr lang="en-GB" sz="1100" dirty="0" err="1"/>
              <a:t>Jussa</a:t>
            </a:r>
            <a:r>
              <a:rPr lang="en-GB" sz="1100" dirty="0"/>
              <a:t>. "Continual lifelong learning in natural language processing: A survey." </a:t>
            </a:r>
            <a:r>
              <a:rPr lang="en-GB" sz="1100" dirty="0" err="1"/>
              <a:t>arXiv</a:t>
            </a:r>
            <a:r>
              <a:rPr lang="en-GB" sz="1100" dirty="0"/>
              <a:t> preprint arXiv:2012.09823 (2020).</a:t>
            </a:r>
          </a:p>
          <a:p>
            <a:pPr marL="0" indent="0">
              <a:spcBef>
                <a:spcPts val="600"/>
              </a:spcBef>
              <a:buNone/>
            </a:pPr>
            <a:r>
              <a:rPr lang="en-GB" sz="1100" dirty="0"/>
              <a:t>[8] Prabhu, </a:t>
            </a:r>
            <a:r>
              <a:rPr lang="en-GB" sz="1100" dirty="0" err="1"/>
              <a:t>Ameya</a:t>
            </a:r>
            <a:r>
              <a:rPr lang="en-GB" sz="1100" dirty="0"/>
              <a:t>, Philip HS Torr, and Puneet K. </a:t>
            </a:r>
            <a:r>
              <a:rPr lang="en-GB" sz="1100" dirty="0" err="1"/>
              <a:t>Dokania</a:t>
            </a:r>
            <a:r>
              <a:rPr lang="en-GB" sz="1100" dirty="0"/>
              <a:t>. "</a:t>
            </a:r>
            <a:r>
              <a:rPr lang="en-GB" sz="1100" dirty="0" err="1"/>
              <a:t>Gdumb</a:t>
            </a:r>
            <a:r>
              <a:rPr lang="en-GB" sz="1100" dirty="0"/>
              <a:t>: A simple approach that questions our progress in continual learning." European conference on computer vision. Springer, Cham, 2020.</a:t>
            </a:r>
          </a:p>
          <a:p>
            <a:pPr marL="0" indent="0">
              <a:spcBef>
                <a:spcPts val="600"/>
              </a:spcBef>
              <a:buNone/>
            </a:pPr>
            <a:r>
              <a:rPr lang="en-GB" sz="1100" dirty="0"/>
              <a:t>[9] </a:t>
            </a:r>
            <a:r>
              <a:rPr lang="en-GB" sz="1100" dirty="0" err="1"/>
              <a:t>Rebuffi</a:t>
            </a:r>
            <a:r>
              <a:rPr lang="en-GB" sz="1100" dirty="0"/>
              <a:t>, </a:t>
            </a:r>
            <a:r>
              <a:rPr lang="en-GB" sz="1100" dirty="0" err="1"/>
              <a:t>Sylvestre-Alvise</a:t>
            </a:r>
            <a:r>
              <a:rPr lang="en-GB" sz="1100" dirty="0"/>
              <a:t>, et al. “</a:t>
            </a:r>
            <a:r>
              <a:rPr lang="en-GB" sz="1100" dirty="0" err="1"/>
              <a:t>iCaRL</a:t>
            </a:r>
            <a:r>
              <a:rPr lang="en-GB" sz="1100" dirty="0"/>
              <a:t>: Incremental classifier and representation learning." Proceedings of the IEEE conference on Computer Vision and Pattern Recognition. 2017.</a:t>
            </a:r>
          </a:p>
          <a:p>
            <a:pPr marL="0" indent="0">
              <a:spcBef>
                <a:spcPts val="600"/>
              </a:spcBef>
              <a:buNone/>
            </a:pPr>
            <a:r>
              <a:rPr lang="en-GB" sz="1100" dirty="0"/>
              <a:t>[10] Bang, </a:t>
            </a:r>
            <a:r>
              <a:rPr lang="en-GB" sz="1100" dirty="0" err="1"/>
              <a:t>Jihwan</a:t>
            </a:r>
            <a:r>
              <a:rPr lang="en-GB" sz="1100" dirty="0"/>
              <a:t>, et al. "Rainbow memory: Continual learning with a memory of diverse samples." Proceedings of the IEEE/CVF Conference on Computer Vision and Pattern Recognition. 2021.</a:t>
            </a:r>
          </a:p>
          <a:p>
            <a:pPr marL="0" indent="0">
              <a:spcBef>
                <a:spcPts val="600"/>
              </a:spcBef>
              <a:buNone/>
            </a:pPr>
            <a:r>
              <a:rPr lang="en-GB" sz="1100" dirty="0"/>
              <a:t>[11] Liu, </a:t>
            </a:r>
            <a:r>
              <a:rPr lang="en-GB" sz="1100" dirty="0" err="1"/>
              <a:t>Yaoyao</a:t>
            </a:r>
            <a:r>
              <a:rPr lang="en-GB" sz="1100" dirty="0"/>
              <a:t>, et al. "Mnemonics training: Multi-class incremental learning without forgetting." Proceedings of the IEEE/CVF conference on Computer Vision and Pattern Recognition. 2020.</a:t>
            </a:r>
          </a:p>
          <a:p>
            <a:pPr marL="0" indent="0">
              <a:spcBef>
                <a:spcPts val="600"/>
              </a:spcBef>
              <a:buNone/>
            </a:pPr>
            <a:r>
              <a:rPr lang="en-GB" sz="1100" dirty="0"/>
              <a:t>[12] Wang, </a:t>
            </a:r>
            <a:r>
              <a:rPr lang="en-GB" sz="1100" dirty="0" err="1"/>
              <a:t>Zifeng</a:t>
            </a:r>
            <a:r>
              <a:rPr lang="en-GB" sz="1100" dirty="0"/>
              <a:t>, et al. "Learning to prompt for continual learning." Proceedings of the IEEE/CVF Conference on Computer Vision and Pattern Recognition. 2022.</a:t>
            </a:r>
          </a:p>
          <a:p>
            <a:pPr marL="0" indent="0">
              <a:spcBef>
                <a:spcPts val="600"/>
              </a:spcBef>
              <a:buNone/>
            </a:pPr>
            <a:r>
              <a:rPr lang="en-GB" sz="1100" dirty="0"/>
              <a:t>[13] </a:t>
            </a:r>
            <a:r>
              <a:rPr lang="en-GB" sz="1100" dirty="0" err="1"/>
              <a:t>Mirzadeh</a:t>
            </a:r>
            <a:r>
              <a:rPr lang="en-GB" sz="1100" dirty="0"/>
              <a:t>, </a:t>
            </a:r>
            <a:r>
              <a:rPr lang="en-GB" sz="1100" dirty="0" err="1"/>
              <a:t>Seyed</a:t>
            </a:r>
            <a:r>
              <a:rPr lang="en-GB" sz="1100" dirty="0"/>
              <a:t> Iman, et al. "Architecture matters in continual learning." </a:t>
            </a:r>
            <a:r>
              <a:rPr lang="en-GB" sz="1100" dirty="0" err="1"/>
              <a:t>arXiv</a:t>
            </a:r>
            <a:r>
              <a:rPr lang="en-GB" sz="1100" dirty="0"/>
              <a:t> preprint arXiv:2202.00275 (2022).</a:t>
            </a:r>
          </a:p>
        </p:txBody>
      </p:sp>
    </p:spTree>
    <p:extLst>
      <p:ext uri="{BB962C8B-B14F-4D97-AF65-F5344CB8AC3E}">
        <p14:creationId xmlns:p14="http://schemas.microsoft.com/office/powerpoint/2010/main" val="540120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18FE7F-C3D6-CF8A-6E12-B4134B8D7193}"/>
              </a:ext>
            </a:extLst>
          </p:cNvPr>
          <p:cNvSpPr>
            <a:spLocks noGrp="1"/>
          </p:cNvSpPr>
          <p:nvPr>
            <p:ph type="title"/>
          </p:nvPr>
        </p:nvSpPr>
        <p:spPr>
          <a:xfrm>
            <a:off x="1333502" y="609600"/>
            <a:ext cx="8596668" cy="1320800"/>
          </a:xfrm>
        </p:spPr>
        <p:txBody>
          <a:bodyPr>
            <a:normAutofit/>
          </a:bodyPr>
          <a:lstStyle/>
          <a:p>
            <a:r>
              <a:rPr lang="en-GB" dirty="0"/>
              <a:t>Training Machine Learning Models</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8583893-31F2-1A7E-E160-461E1094B459}"/>
              </a:ext>
            </a:extLst>
          </p:cNvPr>
          <p:cNvSpPr>
            <a:spLocks noGrp="1"/>
          </p:cNvSpPr>
          <p:nvPr>
            <p:ph idx="1"/>
          </p:nvPr>
        </p:nvSpPr>
        <p:spPr>
          <a:xfrm>
            <a:off x="1328514" y="1863543"/>
            <a:ext cx="6778653" cy="3880773"/>
          </a:xfrm>
        </p:spPr>
        <p:txBody>
          <a:bodyPr>
            <a:normAutofit/>
          </a:bodyPr>
          <a:lstStyle/>
          <a:p>
            <a:r>
              <a:rPr lang="en-GB" dirty="0"/>
              <a:t>Standard method of training models is known as </a:t>
            </a:r>
            <a:r>
              <a:rPr lang="en-GB" b="1" dirty="0"/>
              <a:t>Offline Training</a:t>
            </a:r>
          </a:p>
          <a:p>
            <a:pPr lvl="1"/>
            <a:r>
              <a:rPr lang="en-GB" dirty="0"/>
              <a:t>Repeatedly optimise over batches of data from the dataset</a:t>
            </a:r>
          </a:p>
          <a:p>
            <a:pPr lvl="1"/>
            <a:r>
              <a:rPr lang="en-GB" dirty="0"/>
              <a:t>Requires access to </a:t>
            </a:r>
            <a:r>
              <a:rPr lang="en-GB" b="1" dirty="0"/>
              <a:t>all of the data </a:t>
            </a:r>
            <a:r>
              <a:rPr lang="en-GB" dirty="0"/>
              <a:t>for the whole training process</a:t>
            </a:r>
          </a:p>
          <a:p>
            <a:pPr lvl="1"/>
            <a:r>
              <a:rPr lang="en-GB" dirty="0"/>
              <a:t>Capable of producing high-quality results </a:t>
            </a:r>
          </a:p>
          <a:p>
            <a:r>
              <a:rPr lang="en-GB" dirty="0"/>
              <a:t>Some limitations exist:</a:t>
            </a:r>
          </a:p>
          <a:p>
            <a:pPr lvl="1"/>
            <a:r>
              <a:rPr lang="en-GB" dirty="0"/>
              <a:t>What if the data is not all readily available?</a:t>
            </a:r>
          </a:p>
          <a:p>
            <a:pPr lvl="1"/>
            <a:r>
              <a:rPr lang="en-GB" dirty="0"/>
              <a:t>What if it is too expensive or infeasible to store all of the data? </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nvGrpSpPr>
          <p:cNvPr id="7" name="Group 6">
            <a:extLst>
              <a:ext uri="{FF2B5EF4-FFF2-40B4-BE49-F238E27FC236}">
                <a16:creationId xmlns:a16="http://schemas.microsoft.com/office/drawing/2014/main" id="{060218E0-616E-17F8-47D7-9AD6218C031F}"/>
              </a:ext>
            </a:extLst>
          </p:cNvPr>
          <p:cNvGrpSpPr/>
          <p:nvPr/>
        </p:nvGrpSpPr>
        <p:grpSpPr>
          <a:xfrm>
            <a:off x="7843865" y="1625193"/>
            <a:ext cx="3899402" cy="3118300"/>
            <a:chOff x="7937746" y="1679612"/>
            <a:chExt cx="3899402" cy="3118300"/>
          </a:xfrm>
        </p:grpSpPr>
        <p:pic>
          <p:nvPicPr>
            <p:cNvPr id="5" name="Picture 4">
              <a:extLst>
                <a:ext uri="{FF2B5EF4-FFF2-40B4-BE49-F238E27FC236}">
                  <a16:creationId xmlns:a16="http://schemas.microsoft.com/office/drawing/2014/main" id="{FC4A3F0A-B805-3801-4213-A81367601EA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937746" y="1679612"/>
              <a:ext cx="3899402" cy="2860462"/>
            </a:xfrm>
            <a:prstGeom prst="rect">
              <a:avLst/>
            </a:prstGeom>
          </p:spPr>
        </p:pic>
        <p:sp>
          <p:nvSpPr>
            <p:cNvPr id="6" name="TextBox 5">
              <a:extLst>
                <a:ext uri="{FF2B5EF4-FFF2-40B4-BE49-F238E27FC236}">
                  <a16:creationId xmlns:a16="http://schemas.microsoft.com/office/drawing/2014/main" id="{28BAC0B7-8D26-F58F-FC00-B13806468EB4}"/>
                </a:ext>
              </a:extLst>
            </p:cNvPr>
            <p:cNvSpPr txBox="1"/>
            <p:nvPr/>
          </p:nvSpPr>
          <p:spPr>
            <a:xfrm>
              <a:off x="7937746" y="4536302"/>
              <a:ext cx="3899402" cy="261610"/>
            </a:xfrm>
            <a:prstGeom prst="rect">
              <a:avLst/>
            </a:prstGeom>
            <a:noFill/>
          </p:spPr>
          <p:txBody>
            <a:bodyPr wrap="square" rtlCol="0">
              <a:spAutoFit/>
            </a:bodyPr>
            <a:lstStyle/>
            <a:p>
              <a:pPr algn="ctr"/>
              <a:r>
                <a:rPr lang="en-GB" sz="1100" dirty="0">
                  <a:solidFill>
                    <a:srgbClr val="404040"/>
                  </a:solidFill>
                </a:rPr>
                <a:t>Figure 1: Offline Training on CIFAR-10 for 100 epochs </a:t>
              </a:r>
            </a:p>
          </p:txBody>
        </p:sp>
      </p:grpSp>
    </p:spTree>
    <p:extLst>
      <p:ext uri="{BB962C8B-B14F-4D97-AF65-F5344CB8AC3E}">
        <p14:creationId xmlns:p14="http://schemas.microsoft.com/office/powerpoint/2010/main" val="1849331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0B361-669A-B2EE-03CA-36EAE315BC4D}"/>
              </a:ext>
            </a:extLst>
          </p:cNvPr>
          <p:cNvSpPr>
            <a:spLocks noGrp="1"/>
          </p:cNvSpPr>
          <p:nvPr>
            <p:ph type="title"/>
          </p:nvPr>
        </p:nvSpPr>
        <p:spPr/>
        <p:txBody>
          <a:bodyPr/>
          <a:lstStyle/>
          <a:p>
            <a:r>
              <a:rPr lang="en-GB" dirty="0"/>
              <a:t>Catastrophic Forgetting</a:t>
            </a:r>
          </a:p>
        </p:txBody>
      </p:sp>
      <p:sp>
        <p:nvSpPr>
          <p:cNvPr id="3" name="Content Placeholder 2">
            <a:extLst>
              <a:ext uri="{FF2B5EF4-FFF2-40B4-BE49-F238E27FC236}">
                <a16:creationId xmlns:a16="http://schemas.microsoft.com/office/drawing/2014/main" id="{9AFAF93A-23F1-83E1-A4BE-A2B9622D71C8}"/>
              </a:ext>
            </a:extLst>
          </p:cNvPr>
          <p:cNvSpPr>
            <a:spLocks noGrp="1"/>
          </p:cNvSpPr>
          <p:nvPr>
            <p:ph idx="1"/>
          </p:nvPr>
        </p:nvSpPr>
        <p:spPr/>
        <p:txBody>
          <a:bodyPr/>
          <a:lstStyle/>
          <a:p>
            <a:r>
              <a:rPr lang="en-GB" b="1" dirty="0"/>
              <a:t>Catastrophic Forgetting</a:t>
            </a:r>
            <a:r>
              <a:rPr lang="en-GB" dirty="0"/>
              <a:t>: a phenomenon were a neural network overwrites any existing knowledge in the network when training on new data [1]</a:t>
            </a:r>
          </a:p>
          <a:p>
            <a:r>
              <a:rPr lang="en-GB" dirty="0"/>
              <a:t>Occurs when naively using Offline Training to update an already trained neural network about new classes sequentially</a:t>
            </a:r>
          </a:p>
          <a:p>
            <a:r>
              <a:rPr lang="en-GB" dirty="0"/>
              <a:t>Offline Training does not preserve the existing knowledge in the network</a:t>
            </a:r>
          </a:p>
          <a:p>
            <a:r>
              <a:rPr lang="en-GB" dirty="0"/>
              <a:t>Training process does not have the context that the existing weights in the network represent prior knowledge</a:t>
            </a:r>
          </a:p>
          <a:p>
            <a:r>
              <a:rPr lang="en-GB" dirty="0"/>
              <a:t>Can view them as an initialisation of the network instead</a:t>
            </a:r>
          </a:p>
          <a:p>
            <a:r>
              <a:rPr lang="en-GB" dirty="0"/>
              <a:t>Inspiration for neural networks comes from nature [2] but ability to learn continuously is often overlooked </a:t>
            </a:r>
          </a:p>
          <a:p>
            <a:pPr marL="0" indent="0">
              <a:buNone/>
            </a:pPr>
            <a:endParaRPr lang="en-GB" dirty="0"/>
          </a:p>
          <a:p>
            <a:endParaRPr lang="en-GB" dirty="0"/>
          </a:p>
        </p:txBody>
      </p:sp>
    </p:spTree>
    <p:extLst>
      <p:ext uri="{BB962C8B-B14F-4D97-AF65-F5344CB8AC3E}">
        <p14:creationId xmlns:p14="http://schemas.microsoft.com/office/powerpoint/2010/main" val="489874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B8C30F-F02C-E5DD-BF93-DB46C17A8359}"/>
              </a:ext>
            </a:extLst>
          </p:cNvPr>
          <p:cNvSpPr>
            <a:spLocks noGrp="1"/>
          </p:cNvSpPr>
          <p:nvPr>
            <p:ph type="title"/>
          </p:nvPr>
        </p:nvSpPr>
        <p:spPr>
          <a:xfrm>
            <a:off x="1286933" y="609600"/>
            <a:ext cx="10197494" cy="1099457"/>
          </a:xfrm>
        </p:spPr>
        <p:txBody>
          <a:bodyPr vert="horz" lIns="91440" tIns="45720" rIns="91440" bIns="45720" rtlCol="0" anchor="t">
            <a:normAutofit/>
          </a:bodyPr>
          <a:lstStyle/>
          <a:p>
            <a:r>
              <a:rPr lang="en-US" dirty="0"/>
              <a:t>Example of Catastrophic Forgetting</a:t>
            </a:r>
          </a:p>
        </p:txBody>
      </p:sp>
      <p:sp>
        <p:nvSpPr>
          <p:cNvPr id="25" name="Isosceles Triangle 2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nvGrpSpPr>
          <p:cNvPr id="7" name="Group 6">
            <a:extLst>
              <a:ext uri="{FF2B5EF4-FFF2-40B4-BE49-F238E27FC236}">
                <a16:creationId xmlns:a16="http://schemas.microsoft.com/office/drawing/2014/main" id="{00CC59AB-4D96-E21E-9158-347E363D30EB}"/>
              </a:ext>
            </a:extLst>
          </p:cNvPr>
          <p:cNvGrpSpPr/>
          <p:nvPr/>
        </p:nvGrpSpPr>
        <p:grpSpPr>
          <a:xfrm>
            <a:off x="1700384" y="1583411"/>
            <a:ext cx="9370591" cy="5400235"/>
            <a:chOff x="2602585" y="1948543"/>
            <a:chExt cx="7059765" cy="4385638"/>
          </a:xfrm>
        </p:grpSpPr>
        <p:pic>
          <p:nvPicPr>
            <p:cNvPr id="4" name="Picture 3">
              <a:extLst>
                <a:ext uri="{FF2B5EF4-FFF2-40B4-BE49-F238E27FC236}">
                  <a16:creationId xmlns:a16="http://schemas.microsoft.com/office/drawing/2014/main" id="{CC66E6F1-80FF-57FA-3665-53BEC71288B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602586" y="1948543"/>
              <a:ext cx="7059764" cy="3529882"/>
            </a:xfrm>
            <a:prstGeom prst="rect">
              <a:avLst/>
            </a:prstGeom>
          </p:spPr>
        </p:pic>
        <p:sp>
          <p:nvSpPr>
            <p:cNvPr id="5" name="TextBox 4">
              <a:extLst>
                <a:ext uri="{FF2B5EF4-FFF2-40B4-BE49-F238E27FC236}">
                  <a16:creationId xmlns:a16="http://schemas.microsoft.com/office/drawing/2014/main" id="{67130DC0-9F9E-C051-025E-6D496E441F58}"/>
                </a:ext>
              </a:extLst>
            </p:cNvPr>
            <p:cNvSpPr txBox="1"/>
            <p:nvPr/>
          </p:nvSpPr>
          <p:spPr>
            <a:xfrm>
              <a:off x="2602585" y="5495695"/>
              <a:ext cx="7059765" cy="838486"/>
            </a:xfrm>
            <a:prstGeom prst="rect">
              <a:avLst/>
            </a:prstGeom>
            <a:noFill/>
          </p:spPr>
          <p:txBody>
            <a:bodyPr wrap="square" rtlCol="0">
              <a:normAutofit/>
            </a:bodyPr>
            <a:lstStyle/>
            <a:p>
              <a:pPr algn="ctr">
                <a:lnSpc>
                  <a:spcPct val="90000"/>
                </a:lnSpc>
                <a:spcAft>
                  <a:spcPts val="600"/>
                </a:spcAft>
              </a:pPr>
              <a:r>
                <a:rPr lang="en-GB" sz="1600" dirty="0">
                  <a:solidFill>
                    <a:srgbClr val="404040"/>
                  </a:solidFill>
                </a:rPr>
                <a:t>Figure 2: Applying Offline Training on the same model with separate tasks causes Catastrophic Forgetting. Bottom right: Overall loss, other images are classification accuracy</a:t>
              </a:r>
            </a:p>
            <a:p>
              <a:pPr>
                <a:lnSpc>
                  <a:spcPct val="90000"/>
                </a:lnSpc>
                <a:spcAft>
                  <a:spcPts val="600"/>
                </a:spcAft>
              </a:pPr>
              <a:endParaRPr lang="en-GB" sz="1600" dirty="0">
                <a:solidFill>
                  <a:srgbClr val="404040"/>
                </a:solidFill>
              </a:endParaRPr>
            </a:p>
          </p:txBody>
        </p:sp>
      </p:grpSp>
    </p:spTree>
    <p:extLst>
      <p:ext uri="{BB962C8B-B14F-4D97-AF65-F5344CB8AC3E}">
        <p14:creationId xmlns:p14="http://schemas.microsoft.com/office/powerpoint/2010/main" val="1876995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084A6-0658-A6AE-7E2F-53AABCB24BD1}"/>
              </a:ext>
            </a:extLst>
          </p:cNvPr>
          <p:cNvSpPr>
            <a:spLocks noGrp="1"/>
          </p:cNvSpPr>
          <p:nvPr>
            <p:ph type="title"/>
          </p:nvPr>
        </p:nvSpPr>
        <p:spPr/>
        <p:txBody>
          <a:bodyPr/>
          <a:lstStyle/>
          <a:p>
            <a:r>
              <a:rPr lang="en-GB" dirty="0"/>
              <a:t>Continual Learning</a:t>
            </a:r>
          </a:p>
        </p:txBody>
      </p:sp>
      <p:sp>
        <p:nvSpPr>
          <p:cNvPr id="3" name="Content Placeholder 2">
            <a:extLst>
              <a:ext uri="{FF2B5EF4-FFF2-40B4-BE49-F238E27FC236}">
                <a16:creationId xmlns:a16="http://schemas.microsoft.com/office/drawing/2014/main" id="{3B8D0519-2B8C-53B9-503F-6C4408FE578D}"/>
              </a:ext>
            </a:extLst>
          </p:cNvPr>
          <p:cNvSpPr>
            <a:spLocks noGrp="1"/>
          </p:cNvSpPr>
          <p:nvPr>
            <p:ph idx="1"/>
          </p:nvPr>
        </p:nvSpPr>
        <p:spPr/>
        <p:txBody>
          <a:bodyPr>
            <a:normAutofit/>
          </a:bodyPr>
          <a:lstStyle/>
          <a:p>
            <a:r>
              <a:rPr lang="en-GB" b="1" dirty="0"/>
              <a:t>Continual Learning </a:t>
            </a:r>
            <a:r>
              <a:rPr lang="en-GB" dirty="0"/>
              <a:t>attempts to overcome Catastrophic Forgetting [3]</a:t>
            </a:r>
          </a:p>
          <a:p>
            <a:r>
              <a:rPr lang="en-GB" dirty="0"/>
              <a:t>Is it possible to train a network sequentially while maintaining knowledge?</a:t>
            </a:r>
          </a:p>
          <a:p>
            <a:r>
              <a:rPr lang="en-GB" dirty="0"/>
              <a:t>Primarily focused on alternative methods to Offline Training </a:t>
            </a:r>
          </a:p>
          <a:p>
            <a:r>
              <a:rPr lang="en-GB" dirty="0"/>
              <a:t>Smaller focus on network architecture and dynamic networks</a:t>
            </a:r>
          </a:p>
          <a:p>
            <a:r>
              <a:rPr lang="en-GB" dirty="0"/>
              <a:t>Difficulty of the Continual Learning problem depends on the setup of the problem</a:t>
            </a:r>
          </a:p>
          <a:p>
            <a:r>
              <a:rPr lang="en-GB" dirty="0"/>
              <a:t>Core difference from Offline Training is the removal of the requirement of the whole dataset</a:t>
            </a:r>
          </a:p>
          <a:p>
            <a:r>
              <a:rPr lang="en-GB" dirty="0"/>
              <a:t>Rose to prominence with Elastic Weight Consolidation in 2017 [4] and is actively researched</a:t>
            </a:r>
          </a:p>
        </p:txBody>
      </p:sp>
    </p:spTree>
    <p:extLst>
      <p:ext uri="{BB962C8B-B14F-4D97-AF65-F5344CB8AC3E}">
        <p14:creationId xmlns:p14="http://schemas.microsoft.com/office/powerpoint/2010/main" val="4070619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C44AD-D299-DF19-D0E7-72FE07A83C6D}"/>
              </a:ext>
            </a:extLst>
          </p:cNvPr>
          <p:cNvSpPr>
            <a:spLocks noGrp="1"/>
          </p:cNvSpPr>
          <p:nvPr>
            <p:ph type="title"/>
          </p:nvPr>
        </p:nvSpPr>
        <p:spPr/>
        <p:txBody>
          <a:bodyPr/>
          <a:lstStyle/>
          <a:p>
            <a:r>
              <a:rPr lang="en-GB" dirty="0"/>
              <a:t>Applications of Continual Learning</a:t>
            </a:r>
          </a:p>
        </p:txBody>
      </p:sp>
      <p:sp>
        <p:nvSpPr>
          <p:cNvPr id="3" name="Content Placeholder 2">
            <a:extLst>
              <a:ext uri="{FF2B5EF4-FFF2-40B4-BE49-F238E27FC236}">
                <a16:creationId xmlns:a16="http://schemas.microsoft.com/office/drawing/2014/main" id="{58354F1E-9D05-33F6-AD16-DA950BD4A8DD}"/>
              </a:ext>
            </a:extLst>
          </p:cNvPr>
          <p:cNvSpPr>
            <a:spLocks noGrp="1"/>
          </p:cNvSpPr>
          <p:nvPr>
            <p:ph idx="1"/>
          </p:nvPr>
        </p:nvSpPr>
        <p:spPr/>
        <p:txBody>
          <a:bodyPr>
            <a:normAutofit/>
          </a:bodyPr>
          <a:lstStyle/>
          <a:p>
            <a:r>
              <a:rPr lang="en-GB" dirty="0"/>
              <a:t>Continual Learning offers real-world benefits</a:t>
            </a:r>
          </a:p>
          <a:p>
            <a:r>
              <a:rPr lang="en-GB" dirty="0"/>
              <a:t>Models trained on massive amounts of data are expensive to train [5] in terms of energy usage, computational resources, and time</a:t>
            </a:r>
          </a:p>
          <a:p>
            <a:r>
              <a:rPr lang="en-GB" dirty="0"/>
              <a:t>Retraining these models to update them with new data compounds the cost</a:t>
            </a:r>
          </a:p>
          <a:p>
            <a:r>
              <a:rPr lang="en-GB" dirty="0"/>
              <a:t>If they can be updated with Continual Learning this could save computational resources and time such as in Image Classification [6]</a:t>
            </a:r>
          </a:p>
          <a:p>
            <a:r>
              <a:rPr lang="en-GB" dirty="0"/>
              <a:t>Real-time applications can also benefit by adapting to the changing data distribution leading to more accurate results </a:t>
            </a:r>
          </a:p>
          <a:p>
            <a:r>
              <a:rPr lang="en-GB" dirty="0"/>
              <a:t>Research is mainly focused on Image Classification but can be applied to other domains such as Natural Language Processing [7]</a:t>
            </a:r>
          </a:p>
        </p:txBody>
      </p:sp>
    </p:spTree>
    <p:extLst>
      <p:ext uri="{BB962C8B-B14F-4D97-AF65-F5344CB8AC3E}">
        <p14:creationId xmlns:p14="http://schemas.microsoft.com/office/powerpoint/2010/main" val="2183272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6A3C6-58B4-2386-D1B0-C1B833325A5B}"/>
              </a:ext>
            </a:extLst>
          </p:cNvPr>
          <p:cNvSpPr>
            <a:spLocks noGrp="1"/>
          </p:cNvSpPr>
          <p:nvPr>
            <p:ph type="title"/>
          </p:nvPr>
        </p:nvSpPr>
        <p:spPr/>
        <p:txBody>
          <a:bodyPr/>
          <a:lstStyle/>
          <a:p>
            <a:r>
              <a:rPr lang="en-GB" dirty="0"/>
              <a:t>Setup for Continual Learning</a:t>
            </a:r>
          </a:p>
        </p:txBody>
      </p:sp>
      <p:sp>
        <p:nvSpPr>
          <p:cNvPr id="3" name="Content Placeholder 2">
            <a:extLst>
              <a:ext uri="{FF2B5EF4-FFF2-40B4-BE49-F238E27FC236}">
                <a16:creationId xmlns:a16="http://schemas.microsoft.com/office/drawing/2014/main" id="{2EE93D95-6FE0-73B2-6FA7-2F674B14EA8B}"/>
              </a:ext>
            </a:extLst>
          </p:cNvPr>
          <p:cNvSpPr>
            <a:spLocks noGrp="1"/>
          </p:cNvSpPr>
          <p:nvPr>
            <p:ph idx="1"/>
          </p:nvPr>
        </p:nvSpPr>
        <p:spPr>
          <a:xfrm>
            <a:off x="677334" y="2160589"/>
            <a:ext cx="8596668" cy="3880773"/>
          </a:xfrm>
        </p:spPr>
        <p:txBody>
          <a:bodyPr>
            <a:normAutofit/>
          </a:bodyPr>
          <a:lstStyle/>
          <a:p>
            <a:r>
              <a:rPr lang="en-GB" dirty="0"/>
              <a:t>The setup of the problem for Continual Learning is vital to ensure results are real-world applicable</a:t>
            </a:r>
          </a:p>
          <a:p>
            <a:r>
              <a:rPr lang="en-GB" dirty="0"/>
              <a:t>Issues with the direction of the literature were highlighted by the authors of a simplistic technique called </a:t>
            </a:r>
            <a:r>
              <a:rPr lang="en-GB" dirty="0" err="1"/>
              <a:t>GDumb</a:t>
            </a:r>
            <a:r>
              <a:rPr lang="en-GB" dirty="0"/>
              <a:t> [8]</a:t>
            </a:r>
          </a:p>
          <a:p>
            <a:r>
              <a:rPr lang="en-GB" dirty="0"/>
              <a:t>Assumptions affecting the setup:</a:t>
            </a:r>
          </a:p>
          <a:p>
            <a:pPr lvl="1"/>
            <a:r>
              <a:rPr lang="en-GB" dirty="0"/>
              <a:t>Online vs Offline </a:t>
            </a:r>
          </a:p>
          <a:p>
            <a:pPr lvl="1"/>
            <a:r>
              <a:rPr lang="en-GB" dirty="0"/>
              <a:t>Disjoint Tasks vs Non-Disjoint Tasks</a:t>
            </a:r>
          </a:p>
          <a:p>
            <a:pPr lvl="1"/>
            <a:r>
              <a:rPr lang="en-GB" dirty="0"/>
              <a:t>Class Incremental vs Task Incremental</a:t>
            </a:r>
          </a:p>
          <a:p>
            <a:pPr lvl="1"/>
            <a:r>
              <a:rPr lang="en-GB" dirty="0"/>
              <a:t>Resource Constraints</a:t>
            </a:r>
          </a:p>
          <a:p>
            <a:endParaRPr lang="en-GB" dirty="0"/>
          </a:p>
        </p:txBody>
      </p:sp>
      <p:grpSp>
        <p:nvGrpSpPr>
          <p:cNvPr id="9" name="Group 8">
            <a:extLst>
              <a:ext uri="{FF2B5EF4-FFF2-40B4-BE49-F238E27FC236}">
                <a16:creationId xmlns:a16="http://schemas.microsoft.com/office/drawing/2014/main" id="{63EF4163-A542-B6B5-67D0-D022C2C07050}"/>
              </a:ext>
            </a:extLst>
          </p:cNvPr>
          <p:cNvGrpSpPr/>
          <p:nvPr/>
        </p:nvGrpSpPr>
        <p:grpSpPr>
          <a:xfrm>
            <a:off x="5690438" y="3429000"/>
            <a:ext cx="3238952" cy="1050098"/>
            <a:chOff x="7267349" y="3624219"/>
            <a:chExt cx="3238952" cy="1050098"/>
          </a:xfrm>
        </p:grpSpPr>
        <p:pic>
          <p:nvPicPr>
            <p:cNvPr id="5" name="Picture 4" descr="A picture containing building, clipart&#10;&#10;Description automatically generated">
              <a:extLst>
                <a:ext uri="{FF2B5EF4-FFF2-40B4-BE49-F238E27FC236}">
                  <a16:creationId xmlns:a16="http://schemas.microsoft.com/office/drawing/2014/main" id="{3DF7819F-E6CC-F072-8D4C-006681FEA0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7349" y="3624219"/>
              <a:ext cx="3238952" cy="619211"/>
            </a:xfrm>
            <a:prstGeom prst="rect">
              <a:avLst/>
            </a:prstGeom>
          </p:spPr>
        </p:pic>
        <p:sp>
          <p:nvSpPr>
            <p:cNvPr id="8" name="TextBox 7">
              <a:extLst>
                <a:ext uri="{FF2B5EF4-FFF2-40B4-BE49-F238E27FC236}">
                  <a16:creationId xmlns:a16="http://schemas.microsoft.com/office/drawing/2014/main" id="{31B87381-E2ED-5CE8-FB0A-3637C4DC2520}"/>
                </a:ext>
              </a:extLst>
            </p:cNvPr>
            <p:cNvSpPr txBox="1"/>
            <p:nvPr/>
          </p:nvSpPr>
          <p:spPr>
            <a:xfrm>
              <a:off x="7267349" y="4243430"/>
              <a:ext cx="3238952" cy="430887"/>
            </a:xfrm>
            <a:prstGeom prst="rect">
              <a:avLst/>
            </a:prstGeom>
            <a:noFill/>
          </p:spPr>
          <p:txBody>
            <a:bodyPr wrap="square" rtlCol="0">
              <a:spAutoFit/>
            </a:bodyPr>
            <a:lstStyle/>
            <a:p>
              <a:r>
                <a:rPr lang="en-GB" sz="1100" dirty="0">
                  <a:solidFill>
                    <a:srgbClr val="404040"/>
                  </a:solidFill>
                </a:rPr>
                <a:t>Figure 3: Disjoint Task Formulation with 3 classes per task</a:t>
              </a:r>
            </a:p>
          </p:txBody>
        </p:sp>
      </p:grpSp>
      <p:grpSp>
        <p:nvGrpSpPr>
          <p:cNvPr id="11" name="Group 10">
            <a:extLst>
              <a:ext uri="{FF2B5EF4-FFF2-40B4-BE49-F238E27FC236}">
                <a16:creationId xmlns:a16="http://schemas.microsoft.com/office/drawing/2014/main" id="{B21E6E6A-7594-DC23-A3FD-F70C120CFDAD}"/>
              </a:ext>
            </a:extLst>
          </p:cNvPr>
          <p:cNvGrpSpPr/>
          <p:nvPr/>
        </p:nvGrpSpPr>
        <p:grpSpPr>
          <a:xfrm>
            <a:off x="5785701" y="4897128"/>
            <a:ext cx="3143689" cy="726203"/>
            <a:chOff x="7314980" y="4994738"/>
            <a:chExt cx="3143689" cy="726203"/>
          </a:xfrm>
        </p:grpSpPr>
        <p:pic>
          <p:nvPicPr>
            <p:cNvPr id="7" name="Picture 6">
              <a:extLst>
                <a:ext uri="{FF2B5EF4-FFF2-40B4-BE49-F238E27FC236}">
                  <a16:creationId xmlns:a16="http://schemas.microsoft.com/office/drawing/2014/main" id="{B114FF69-7B67-4CF5-8082-34AF7AF06C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4980" y="4994738"/>
              <a:ext cx="3143689" cy="295316"/>
            </a:xfrm>
            <a:prstGeom prst="rect">
              <a:avLst/>
            </a:prstGeom>
          </p:spPr>
        </p:pic>
        <p:sp>
          <p:nvSpPr>
            <p:cNvPr id="10" name="TextBox 9">
              <a:extLst>
                <a:ext uri="{FF2B5EF4-FFF2-40B4-BE49-F238E27FC236}">
                  <a16:creationId xmlns:a16="http://schemas.microsoft.com/office/drawing/2014/main" id="{790B739E-E99D-DCC2-262E-1D142FC9C548}"/>
                </a:ext>
              </a:extLst>
            </p:cNvPr>
            <p:cNvSpPr txBox="1"/>
            <p:nvPr/>
          </p:nvSpPr>
          <p:spPr>
            <a:xfrm>
              <a:off x="7314980" y="5290054"/>
              <a:ext cx="3143689" cy="430887"/>
            </a:xfrm>
            <a:prstGeom prst="rect">
              <a:avLst/>
            </a:prstGeom>
            <a:noFill/>
          </p:spPr>
          <p:txBody>
            <a:bodyPr wrap="square" rtlCol="0">
              <a:spAutoFit/>
            </a:bodyPr>
            <a:lstStyle/>
            <a:p>
              <a:r>
                <a:rPr lang="en-GB" sz="1100" dirty="0">
                  <a:solidFill>
                    <a:srgbClr val="404040"/>
                  </a:solidFill>
                </a:rPr>
                <a:t>Figure 4: Non-disjoint Task Formulation with all 6 tasks in any order</a:t>
              </a:r>
            </a:p>
          </p:txBody>
        </p:sp>
      </p:grpSp>
    </p:spTree>
    <p:extLst>
      <p:ext uri="{BB962C8B-B14F-4D97-AF65-F5344CB8AC3E}">
        <p14:creationId xmlns:p14="http://schemas.microsoft.com/office/powerpoint/2010/main" val="649908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7EA3A-9A18-8782-89EE-A6B0AE402EE8}"/>
              </a:ext>
            </a:extLst>
          </p:cNvPr>
          <p:cNvSpPr>
            <a:spLocks noGrp="1"/>
          </p:cNvSpPr>
          <p:nvPr>
            <p:ph type="title"/>
          </p:nvPr>
        </p:nvSpPr>
        <p:spPr/>
        <p:txBody>
          <a:bodyPr/>
          <a:lstStyle/>
          <a:p>
            <a:r>
              <a:rPr lang="en-GB" dirty="0"/>
              <a:t>Part I: Literature Evaluation</a:t>
            </a:r>
          </a:p>
        </p:txBody>
      </p:sp>
      <p:sp>
        <p:nvSpPr>
          <p:cNvPr id="3" name="Content Placeholder 2">
            <a:extLst>
              <a:ext uri="{FF2B5EF4-FFF2-40B4-BE49-F238E27FC236}">
                <a16:creationId xmlns:a16="http://schemas.microsoft.com/office/drawing/2014/main" id="{C0CAAF0F-52B8-C17B-1579-5F8B55FA1609}"/>
              </a:ext>
            </a:extLst>
          </p:cNvPr>
          <p:cNvSpPr>
            <a:spLocks noGrp="1"/>
          </p:cNvSpPr>
          <p:nvPr>
            <p:ph idx="1"/>
          </p:nvPr>
        </p:nvSpPr>
        <p:spPr/>
        <p:txBody>
          <a:bodyPr>
            <a:normAutofit/>
          </a:bodyPr>
          <a:lstStyle/>
          <a:p>
            <a:r>
              <a:rPr lang="en-GB" dirty="0"/>
              <a:t>My project will initially focus on implementing and evaluating existing techniques from the literature</a:t>
            </a:r>
          </a:p>
          <a:p>
            <a:r>
              <a:rPr lang="en-GB" dirty="0"/>
              <a:t>Aim is to provide a robust comparison between existing methods to solve some of the issues outlined previously</a:t>
            </a:r>
          </a:p>
          <a:p>
            <a:r>
              <a:rPr lang="en-GB" dirty="0"/>
              <a:t>Deliverables:</a:t>
            </a:r>
          </a:p>
          <a:p>
            <a:pPr lvl="1"/>
            <a:r>
              <a:rPr lang="en-GB" dirty="0"/>
              <a:t>Implementation of Baselines: Finetuning and Offline Training</a:t>
            </a:r>
          </a:p>
          <a:p>
            <a:pPr lvl="1"/>
            <a:r>
              <a:rPr lang="en-GB" dirty="0"/>
              <a:t>Historical Techniques: Elastic Weight Consolidation [4], </a:t>
            </a:r>
            <a:r>
              <a:rPr lang="en-GB" dirty="0" err="1"/>
              <a:t>iCaRL</a:t>
            </a:r>
            <a:r>
              <a:rPr lang="en-GB" dirty="0"/>
              <a:t> [9]</a:t>
            </a:r>
          </a:p>
          <a:p>
            <a:pPr lvl="1"/>
            <a:r>
              <a:rPr lang="en-GB" dirty="0"/>
              <a:t>State of the Art: </a:t>
            </a:r>
            <a:r>
              <a:rPr lang="en-GB" dirty="0" err="1"/>
              <a:t>GDumb</a:t>
            </a:r>
            <a:r>
              <a:rPr lang="en-GB" dirty="0"/>
              <a:t> [8], Rainbow [10], Mnemonics [11]</a:t>
            </a:r>
          </a:p>
          <a:p>
            <a:pPr lvl="1"/>
            <a:r>
              <a:rPr lang="en-GB" dirty="0"/>
              <a:t>Cutting Edge: Learning to Prompt [12] and meta-learning techniques</a:t>
            </a:r>
          </a:p>
          <a:p>
            <a:pPr lvl="1"/>
            <a:r>
              <a:rPr lang="en-GB" dirty="0"/>
              <a:t>Evaluation and comparison of techniques</a:t>
            </a:r>
          </a:p>
        </p:txBody>
      </p:sp>
    </p:spTree>
    <p:extLst>
      <p:ext uri="{BB962C8B-B14F-4D97-AF65-F5344CB8AC3E}">
        <p14:creationId xmlns:p14="http://schemas.microsoft.com/office/powerpoint/2010/main" val="1434177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849B5-7506-8DDD-4D5C-60B4538AA4DF}"/>
              </a:ext>
            </a:extLst>
          </p:cNvPr>
          <p:cNvSpPr>
            <a:spLocks noGrp="1"/>
          </p:cNvSpPr>
          <p:nvPr>
            <p:ph type="title"/>
          </p:nvPr>
        </p:nvSpPr>
        <p:spPr/>
        <p:txBody>
          <a:bodyPr/>
          <a:lstStyle/>
          <a:p>
            <a:r>
              <a:rPr lang="en-GB" dirty="0"/>
              <a:t>Part II: Novel Experimentation</a:t>
            </a:r>
          </a:p>
        </p:txBody>
      </p:sp>
      <p:sp>
        <p:nvSpPr>
          <p:cNvPr id="3" name="Content Placeholder 2">
            <a:extLst>
              <a:ext uri="{FF2B5EF4-FFF2-40B4-BE49-F238E27FC236}">
                <a16:creationId xmlns:a16="http://schemas.microsoft.com/office/drawing/2014/main" id="{47F8C4B3-85F5-5089-CBE6-F5310E4402A9}"/>
              </a:ext>
            </a:extLst>
          </p:cNvPr>
          <p:cNvSpPr>
            <a:spLocks noGrp="1"/>
          </p:cNvSpPr>
          <p:nvPr>
            <p:ph idx="1"/>
          </p:nvPr>
        </p:nvSpPr>
        <p:spPr/>
        <p:txBody>
          <a:bodyPr>
            <a:normAutofit/>
          </a:bodyPr>
          <a:lstStyle/>
          <a:p>
            <a:r>
              <a:rPr lang="en-GB" dirty="0"/>
              <a:t>After literature comparison and evaluation, the focus will shift to gaps in the literature</a:t>
            </a:r>
          </a:p>
          <a:p>
            <a:r>
              <a:rPr lang="en-GB" dirty="0"/>
              <a:t>Aim is to experiment with potential future research areas and potentially create a novel approach. </a:t>
            </a:r>
          </a:p>
          <a:p>
            <a:r>
              <a:rPr lang="en-GB" dirty="0"/>
              <a:t>This will be influenced by the cutting-edge techniques e.g. experimenting with architecture [13] and sampling methods for replay methods</a:t>
            </a:r>
          </a:p>
          <a:p>
            <a:r>
              <a:rPr lang="en-GB" dirty="0"/>
              <a:t>Deliverables:</a:t>
            </a:r>
          </a:p>
          <a:p>
            <a:pPr lvl="1"/>
            <a:r>
              <a:rPr lang="en-GB" dirty="0"/>
              <a:t>Establishing a theoretical underpinning to any experimentation to ensure there exists potential</a:t>
            </a:r>
          </a:p>
          <a:p>
            <a:pPr lvl="1"/>
            <a:r>
              <a:rPr lang="en-GB" dirty="0"/>
              <a:t>Implementation of experiments and potentially any different approaches found</a:t>
            </a:r>
          </a:p>
          <a:p>
            <a:pPr lvl="1"/>
            <a:r>
              <a:rPr lang="en-GB" dirty="0"/>
              <a:t>Evaluation and comparison with techniques from Part I</a:t>
            </a:r>
          </a:p>
        </p:txBody>
      </p:sp>
    </p:spTree>
    <p:extLst>
      <p:ext uri="{BB962C8B-B14F-4D97-AF65-F5344CB8AC3E}">
        <p14:creationId xmlns:p14="http://schemas.microsoft.com/office/powerpoint/2010/main" val="149696154"/>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1679</TotalTime>
  <Words>1957</Words>
  <Application>Microsoft Office PowerPoint</Application>
  <PresentationFormat>Widescreen</PresentationFormat>
  <Paragraphs>170</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Courier New</vt:lpstr>
      <vt:lpstr>Symbol</vt:lpstr>
      <vt:lpstr>Trebuchet MS</vt:lpstr>
      <vt:lpstr>Wingdings 3</vt:lpstr>
      <vt:lpstr>Facet</vt:lpstr>
      <vt:lpstr>Continual Learning Techniques for Image Classification</vt:lpstr>
      <vt:lpstr>Training Machine Learning Models</vt:lpstr>
      <vt:lpstr>Catastrophic Forgetting</vt:lpstr>
      <vt:lpstr>Example of Catastrophic Forgetting</vt:lpstr>
      <vt:lpstr>Continual Learning</vt:lpstr>
      <vt:lpstr>Applications of Continual Learning</vt:lpstr>
      <vt:lpstr>Setup for Continual Learning</vt:lpstr>
      <vt:lpstr>Part I: Literature Evaluation</vt:lpstr>
      <vt:lpstr>Part II: Novel Experimentation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FINLAY,JOSHUA,PARRISH BOYLE</dc:creator>
  <cp:lastModifiedBy>BOYLE, FINLAY J.P. (Student)</cp:lastModifiedBy>
  <cp:revision>47</cp:revision>
  <dcterms:created xsi:type="dcterms:W3CDTF">2022-10-26T12:11:24Z</dcterms:created>
  <dcterms:modified xsi:type="dcterms:W3CDTF">2022-10-30T22:07:06Z</dcterms:modified>
</cp:coreProperties>
</file>