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2" r:id="rId3"/>
    <p:sldId id="257" r:id="rId4"/>
    <p:sldId id="270" r:id="rId5"/>
    <p:sldId id="259" r:id="rId6"/>
    <p:sldId id="260" r:id="rId7"/>
    <p:sldId id="268" r:id="rId8"/>
    <p:sldId id="261" r:id="rId9"/>
    <p:sldId id="26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2A4C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01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05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25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523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04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97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1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9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8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3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6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2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1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0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82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0793-031C-4ADB-A567-DC1F189C180B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2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799A-4AC9-A8C4-4B3E-9B72FEBE2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2340568"/>
          </a:xfrm>
        </p:spPr>
        <p:txBody>
          <a:bodyPr>
            <a:normAutofit/>
          </a:bodyPr>
          <a:lstStyle/>
          <a:p>
            <a:r>
              <a:rPr lang="en-GB" sz="4000" dirty="0"/>
              <a:t>Continual Learning Techniques for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60AFE-2F09-D73F-7859-CAB8314DE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Finlay Boyle</a:t>
            </a:r>
          </a:p>
          <a:p>
            <a:r>
              <a:rPr lang="en-GB" dirty="0"/>
              <a:t>Supervised by Dr Donald Sturgeon</a:t>
            </a:r>
          </a:p>
          <a:p>
            <a:r>
              <a:rPr lang="en-GB" dirty="0"/>
              <a:t>Durham University,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120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79BA-5600-320E-3FA3-6EDC893C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0084-54A1-6CE9-18A1-0C1FB7925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7779"/>
            <a:ext cx="8596668" cy="481062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100" dirty="0"/>
              <a:t>[1] Hecht-Nielsen, Robert. "Neurocomputing: picking the human brain." IEEE spectrum 25.3 (1988): 36-41.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00" dirty="0"/>
              <a:t>[2] McCloskey, Michael, and Neal J. Cohen. "Catastrophic interference in connectionist networks: The sequential learning problem." Psychology of learning and motivation. Vol. 24. Academic Press, 1989. 109-165.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00" dirty="0"/>
              <a:t>[3] </a:t>
            </a:r>
            <a:r>
              <a:rPr lang="en-GB" sz="1100" dirty="0" err="1"/>
              <a:t>Parisi</a:t>
            </a:r>
            <a:r>
              <a:rPr lang="en-GB" sz="1100" dirty="0"/>
              <a:t>, German I., et al. "Continual lifelong learning with neural networks: A review." Neural Networks 113 (2019): 54-71.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00" dirty="0"/>
              <a:t>[4] Kirkpatrick, James, et al. "Overcoming catastrophic forgetting in neural networks." Proceedings of the national academy of sciences 114.13 (2017): 3521-3526.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00" dirty="0"/>
              <a:t>[5] Wiggers, Kyle. "AI Weekly: AI Model Training Costs on the Rise, Highlighting Need for New Solutions." VentureBeat, 15 Oct. 2021, https://venturebeat.com/ai/ai-weekly-ai-model-training-costs-on-the-rise-highlighting-need-for-new-solutions/.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00" dirty="0"/>
              <a:t>[6] Mai, </a:t>
            </a:r>
            <a:r>
              <a:rPr lang="en-GB" sz="1100" dirty="0" err="1"/>
              <a:t>Zheda</a:t>
            </a:r>
            <a:r>
              <a:rPr lang="en-GB" sz="1100" dirty="0"/>
              <a:t>, et al. "Online continual learning in image classification: An empirical survey." Neurocomputing 469 (2022): 28-51.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00" dirty="0"/>
              <a:t>[7] </a:t>
            </a:r>
            <a:r>
              <a:rPr lang="en-GB" sz="1100" dirty="0" err="1"/>
              <a:t>Biesialska</a:t>
            </a:r>
            <a:r>
              <a:rPr lang="en-GB" sz="1100" dirty="0"/>
              <a:t>, Magdalena, Katarzyna </a:t>
            </a:r>
            <a:r>
              <a:rPr lang="en-GB" sz="1100" dirty="0" err="1"/>
              <a:t>Biesialska</a:t>
            </a:r>
            <a:r>
              <a:rPr lang="en-GB" sz="1100" dirty="0"/>
              <a:t>, and Marta R. Costa-</a:t>
            </a:r>
            <a:r>
              <a:rPr lang="en-GB" sz="1100" dirty="0" err="1"/>
              <a:t>Jussa</a:t>
            </a:r>
            <a:r>
              <a:rPr lang="en-GB" sz="1100" dirty="0"/>
              <a:t>. "Continual lifelong learning in natural language processing: A survey." </a:t>
            </a:r>
            <a:r>
              <a:rPr lang="en-GB" sz="1100" dirty="0" err="1"/>
              <a:t>arXiv</a:t>
            </a:r>
            <a:r>
              <a:rPr lang="en-GB" sz="1100" dirty="0"/>
              <a:t> preprint arXiv:2012.09823 (2020).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00" dirty="0"/>
              <a:t>[8] Prabhu, </a:t>
            </a:r>
            <a:r>
              <a:rPr lang="en-GB" sz="1100" dirty="0" err="1"/>
              <a:t>Ameya</a:t>
            </a:r>
            <a:r>
              <a:rPr lang="en-GB" sz="1100" dirty="0"/>
              <a:t>, Philip HS Torr, and Puneet K. </a:t>
            </a:r>
            <a:r>
              <a:rPr lang="en-GB" sz="1100" dirty="0" err="1"/>
              <a:t>Dokania</a:t>
            </a:r>
            <a:r>
              <a:rPr lang="en-GB" sz="1100" dirty="0"/>
              <a:t>. "</a:t>
            </a:r>
            <a:r>
              <a:rPr lang="en-GB" sz="1100" dirty="0" err="1"/>
              <a:t>Gdumb</a:t>
            </a:r>
            <a:r>
              <a:rPr lang="en-GB" sz="1100" dirty="0"/>
              <a:t>: A simple approach that questions our progress in continual learning." European conference on computer vision. Springer, Cham, 2020.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00" dirty="0"/>
              <a:t>[9] </a:t>
            </a:r>
            <a:r>
              <a:rPr lang="en-GB" sz="1100" dirty="0" err="1"/>
              <a:t>Rebuffi</a:t>
            </a:r>
            <a:r>
              <a:rPr lang="en-GB" sz="1100" dirty="0"/>
              <a:t>, </a:t>
            </a:r>
            <a:r>
              <a:rPr lang="en-GB" sz="1100" dirty="0" err="1"/>
              <a:t>Sylvestre-Alvise</a:t>
            </a:r>
            <a:r>
              <a:rPr lang="en-GB" sz="1100" dirty="0"/>
              <a:t>, et al. “</a:t>
            </a:r>
            <a:r>
              <a:rPr lang="en-GB" sz="1100" dirty="0" err="1"/>
              <a:t>iCaRL</a:t>
            </a:r>
            <a:r>
              <a:rPr lang="en-GB" sz="1100" dirty="0"/>
              <a:t>: Incremental classifier and representation learning." Proceedings of the IEEE conference on Computer Vision and Pattern Recognition. 2017.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00" dirty="0"/>
              <a:t>[10] Bang, </a:t>
            </a:r>
            <a:r>
              <a:rPr lang="en-GB" sz="1100" dirty="0" err="1"/>
              <a:t>Jihwan</a:t>
            </a:r>
            <a:r>
              <a:rPr lang="en-GB" sz="1100" dirty="0"/>
              <a:t>, et al. "Rainbow memory: Continual learning with a memory of diverse samples." Proceedings of the IEEE/CVF Conference on Computer Vision and Pattern Recognition. 2021.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00" dirty="0"/>
              <a:t>[11] Liu, </a:t>
            </a:r>
            <a:r>
              <a:rPr lang="en-GB" sz="1100" dirty="0" err="1"/>
              <a:t>Yaoyao</a:t>
            </a:r>
            <a:r>
              <a:rPr lang="en-GB" sz="1100" dirty="0"/>
              <a:t>, et al. "Mnemonics training: Multi-class incremental learning without forgetting." Proceedings of the IEEE/CVF conference on Computer Vision and Pattern Recognition. 2020.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00" dirty="0"/>
              <a:t>[12] Wang, </a:t>
            </a:r>
            <a:r>
              <a:rPr lang="en-GB" sz="1100" dirty="0" err="1"/>
              <a:t>Zifeng</a:t>
            </a:r>
            <a:r>
              <a:rPr lang="en-GB" sz="1100" dirty="0"/>
              <a:t>, et al. "Learning to prompt for continual learning." Proceedings of the IEEE/CVF Conference on Computer Vision and Pattern Recognition. 2022.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00" dirty="0"/>
              <a:t>[13] </a:t>
            </a:r>
            <a:r>
              <a:rPr lang="en-GB" sz="1100" dirty="0" err="1"/>
              <a:t>Mirzadeh</a:t>
            </a:r>
            <a:r>
              <a:rPr lang="en-GB" sz="1100" dirty="0"/>
              <a:t>, </a:t>
            </a:r>
            <a:r>
              <a:rPr lang="en-GB" sz="1100" dirty="0" err="1"/>
              <a:t>Seyed</a:t>
            </a:r>
            <a:r>
              <a:rPr lang="en-GB" sz="1100" dirty="0"/>
              <a:t> Iman, et al. "Architecture matters in continual learning." </a:t>
            </a:r>
            <a:r>
              <a:rPr lang="en-GB" sz="1100" dirty="0" err="1"/>
              <a:t>arXiv</a:t>
            </a:r>
            <a:r>
              <a:rPr lang="en-GB" sz="1100" dirty="0"/>
              <a:t> preprint arXiv:2202.00275 (2022).</a:t>
            </a:r>
          </a:p>
        </p:txBody>
      </p:sp>
    </p:spTree>
    <p:extLst>
      <p:ext uri="{BB962C8B-B14F-4D97-AF65-F5344CB8AC3E}">
        <p14:creationId xmlns:p14="http://schemas.microsoft.com/office/powerpoint/2010/main" val="54012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8FE7F-C3D6-CF8A-6E12-B4134B8D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Training Machine Learning Models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3893-31F2-1A7E-E160-461E1094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514" y="1863543"/>
            <a:ext cx="6778653" cy="3880773"/>
          </a:xfrm>
        </p:spPr>
        <p:txBody>
          <a:bodyPr>
            <a:normAutofit/>
          </a:bodyPr>
          <a:lstStyle/>
          <a:p>
            <a:r>
              <a:rPr lang="en-GB" dirty="0"/>
              <a:t>Standard method of training models is known as </a:t>
            </a:r>
            <a:r>
              <a:rPr lang="en-GB" b="1" dirty="0"/>
              <a:t>Offline Training</a:t>
            </a:r>
          </a:p>
          <a:p>
            <a:pPr lvl="1"/>
            <a:r>
              <a:rPr lang="en-GB" dirty="0"/>
              <a:t>Repeatedly optimise over batches of data from the dataset</a:t>
            </a:r>
          </a:p>
          <a:p>
            <a:pPr lvl="1"/>
            <a:r>
              <a:rPr lang="en-GB" dirty="0"/>
              <a:t>Requires access to </a:t>
            </a:r>
            <a:r>
              <a:rPr lang="en-GB" b="1" dirty="0"/>
              <a:t>all of the data </a:t>
            </a:r>
            <a:r>
              <a:rPr lang="en-GB" dirty="0"/>
              <a:t>for the whole training process</a:t>
            </a:r>
          </a:p>
          <a:p>
            <a:pPr lvl="1"/>
            <a:r>
              <a:rPr lang="en-GB" dirty="0"/>
              <a:t>Capable of producing high-quality results </a:t>
            </a:r>
          </a:p>
          <a:p>
            <a:r>
              <a:rPr lang="en-GB" dirty="0"/>
              <a:t>Some limitations exist:</a:t>
            </a:r>
          </a:p>
          <a:p>
            <a:pPr lvl="1"/>
            <a:r>
              <a:rPr lang="en-GB" dirty="0"/>
              <a:t>What if the data is not all readily available?</a:t>
            </a:r>
          </a:p>
          <a:p>
            <a:pPr lvl="1"/>
            <a:r>
              <a:rPr lang="en-GB" dirty="0"/>
              <a:t>What if it is too expensive or infeasible to store all of the data? </a:t>
            </a:r>
          </a:p>
          <a:p>
            <a:r>
              <a:rPr lang="en-GB" dirty="0"/>
              <a:t>Inspiration for neural networks comes from nature [1] but ability to learn continuously is often overlooked 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63F983-DA35-73EB-9A0D-EBB6B46BED41}"/>
              </a:ext>
            </a:extLst>
          </p:cNvPr>
          <p:cNvGrpSpPr/>
          <p:nvPr/>
        </p:nvGrpSpPr>
        <p:grpSpPr>
          <a:xfrm>
            <a:off x="7854555" y="1679612"/>
            <a:ext cx="4151230" cy="3137438"/>
            <a:chOff x="7563390" y="1428620"/>
            <a:chExt cx="3110831" cy="2559037"/>
          </a:xfrm>
        </p:grpSpPr>
        <p:pic>
          <p:nvPicPr>
            <p:cNvPr id="5" name="Picture 4" descr="Chart, bar chart&#10;&#10;Description automatically generated">
              <a:extLst>
                <a:ext uri="{FF2B5EF4-FFF2-40B4-BE49-F238E27FC236}">
                  <a16:creationId xmlns:a16="http://schemas.microsoft.com/office/drawing/2014/main" id="{FC4A3F0A-B805-3801-4213-A8136760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390" y="1428620"/>
              <a:ext cx="3110831" cy="233312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BAC0B7-8D26-F58F-FC00-B13806468EB4}"/>
                </a:ext>
              </a:extLst>
            </p:cNvPr>
            <p:cNvSpPr txBox="1"/>
            <p:nvPr/>
          </p:nvSpPr>
          <p:spPr>
            <a:xfrm>
              <a:off x="7563390" y="3758666"/>
              <a:ext cx="3107093" cy="22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404040"/>
                  </a:solidFill>
                </a:rPr>
                <a:t>Figure 1: Offline Training on CIFAR-10 for 100 epochs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33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B361-669A-B2EE-03CA-36EAE31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AF93A-23F1-83E1-A4BE-A2B9622D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Catastrophic Forgetting</a:t>
            </a:r>
            <a:r>
              <a:rPr lang="en-GB" dirty="0"/>
              <a:t>: a phenomenon were a neural network overwrites any existing knowledge in the network when training on new data [2]</a:t>
            </a:r>
          </a:p>
          <a:p>
            <a:r>
              <a:rPr lang="en-GB" dirty="0"/>
              <a:t>Occurs when naively using Offline Training to update an already trained neural network about new classes sequentially</a:t>
            </a:r>
          </a:p>
          <a:p>
            <a:r>
              <a:rPr lang="en-GB" dirty="0"/>
              <a:t>Offline Training does not preserve the existing knowledge in the network</a:t>
            </a:r>
          </a:p>
          <a:p>
            <a:r>
              <a:rPr lang="en-GB" dirty="0"/>
              <a:t>Training process does not have the context that the existing weights in the network represent prior knowledge</a:t>
            </a:r>
          </a:p>
          <a:p>
            <a:r>
              <a:rPr lang="en-GB" dirty="0"/>
              <a:t>Can view them as an initialisation of the network instead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87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8C30F-F02C-E5DD-BF93-DB46C17A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 of Catastrophic Forgetting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CC59AB-4D96-E21E-9158-347E363D30EB}"/>
              </a:ext>
            </a:extLst>
          </p:cNvPr>
          <p:cNvGrpSpPr/>
          <p:nvPr/>
        </p:nvGrpSpPr>
        <p:grpSpPr>
          <a:xfrm>
            <a:off x="1700384" y="1583411"/>
            <a:ext cx="9370591" cy="5400235"/>
            <a:chOff x="2602585" y="1948543"/>
            <a:chExt cx="7059765" cy="43856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66E6F1-80FF-57FA-3665-53BEC7128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02586" y="1948543"/>
              <a:ext cx="7059764" cy="352988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130DC0-9F9E-C051-025E-6D496E441F58}"/>
                </a:ext>
              </a:extLst>
            </p:cNvPr>
            <p:cNvSpPr txBox="1"/>
            <p:nvPr/>
          </p:nvSpPr>
          <p:spPr>
            <a:xfrm>
              <a:off x="2602585" y="5495695"/>
              <a:ext cx="7059765" cy="8384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dirty="0">
                  <a:solidFill>
                    <a:srgbClr val="404040"/>
                  </a:solidFill>
                </a:rPr>
                <a:t>Figure 2: Applying Offline Training on the same model with separate tasks causes Catastrophic Forgetting. Bottom right: Overall loss, other images are classification accuracy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GB" sz="1600" dirty="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99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84A6-0658-A6AE-7E2F-53AABCB2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0519-2B8C-53B9-503F-6C4408FE5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Continual Learning </a:t>
            </a:r>
            <a:r>
              <a:rPr lang="en-GB" dirty="0"/>
              <a:t>attempts to overcome Catastrophic Forgetting [3]</a:t>
            </a:r>
          </a:p>
          <a:p>
            <a:r>
              <a:rPr lang="en-GB" dirty="0"/>
              <a:t>Is it possible to train a network sequentially while maintaining knowledge?</a:t>
            </a:r>
          </a:p>
          <a:p>
            <a:r>
              <a:rPr lang="en-GB" dirty="0"/>
              <a:t>Primarily focused on alternative methods to Offline Training </a:t>
            </a:r>
          </a:p>
          <a:p>
            <a:r>
              <a:rPr lang="en-GB" dirty="0"/>
              <a:t>Smaller focus on network architecture and dynamic networks</a:t>
            </a:r>
          </a:p>
          <a:p>
            <a:r>
              <a:rPr lang="en-GB" dirty="0"/>
              <a:t>Difficulty of the Continual Learning problem depends on the setup of the problem</a:t>
            </a:r>
          </a:p>
          <a:p>
            <a:r>
              <a:rPr lang="en-GB" dirty="0"/>
              <a:t>Core difference from Offline Training is the removal of the requirement of the whole dataset</a:t>
            </a:r>
          </a:p>
          <a:p>
            <a:r>
              <a:rPr lang="en-GB" dirty="0"/>
              <a:t>Rose to prominence with Elastic Weight Consolidation in 2017 [4] and is actively researched</a:t>
            </a:r>
          </a:p>
        </p:txBody>
      </p:sp>
    </p:spTree>
    <p:extLst>
      <p:ext uri="{BB962C8B-B14F-4D97-AF65-F5344CB8AC3E}">
        <p14:creationId xmlns:p14="http://schemas.microsoft.com/office/powerpoint/2010/main" val="407061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44AD-D299-DF19-D0E7-72FE07A8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4F1E-9D05-33F6-AD16-DA950BD4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Continual Learning offers real-world benefits</a:t>
            </a:r>
          </a:p>
          <a:p>
            <a:r>
              <a:rPr lang="en-GB" dirty="0"/>
              <a:t>Models trained on massive amounts of data are expensive to train [5] in terms of energy usage, computational resources, and time</a:t>
            </a:r>
          </a:p>
          <a:p>
            <a:r>
              <a:rPr lang="en-GB" dirty="0"/>
              <a:t>Retraining these models to update them with new data compounds the cost</a:t>
            </a:r>
          </a:p>
          <a:p>
            <a:r>
              <a:rPr lang="en-GB" dirty="0"/>
              <a:t>If they can be updated with Continual Learning this could save computational resources and time such as in Image Classification [6]</a:t>
            </a:r>
          </a:p>
          <a:p>
            <a:r>
              <a:rPr lang="en-GB" dirty="0"/>
              <a:t>Real-time applications can also benefit by adapting to the changing data distribution leading to more accurate results </a:t>
            </a:r>
          </a:p>
          <a:p>
            <a:r>
              <a:rPr lang="en-GB" dirty="0"/>
              <a:t>Research is mainly focused on Image Classification but can be applied to other domains such as Natural Language Processing [7]</a:t>
            </a:r>
          </a:p>
        </p:txBody>
      </p:sp>
    </p:spTree>
    <p:extLst>
      <p:ext uri="{BB962C8B-B14F-4D97-AF65-F5344CB8AC3E}">
        <p14:creationId xmlns:p14="http://schemas.microsoft.com/office/powerpoint/2010/main" val="218327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A3C6-58B4-2386-D1B0-C1B83332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for 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3D95-6FE0-73B2-6FA7-2F674B14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The setup of the problem for Continual Learning is vital to ensure results are real-world applicable</a:t>
            </a:r>
          </a:p>
          <a:p>
            <a:r>
              <a:rPr lang="en-GB" dirty="0"/>
              <a:t>Issues with the direction of the literature were highlighted by the authors of a simplistic technique called </a:t>
            </a:r>
            <a:r>
              <a:rPr lang="en-GB" dirty="0" err="1"/>
              <a:t>GDumb</a:t>
            </a:r>
            <a:r>
              <a:rPr lang="en-GB" dirty="0"/>
              <a:t> [8]</a:t>
            </a:r>
          </a:p>
          <a:p>
            <a:r>
              <a:rPr lang="en-GB" dirty="0"/>
              <a:t>Assumptions affecting the setup:</a:t>
            </a:r>
          </a:p>
          <a:p>
            <a:pPr lvl="1"/>
            <a:r>
              <a:rPr lang="en-GB" dirty="0"/>
              <a:t>Online vs Offline </a:t>
            </a:r>
          </a:p>
          <a:p>
            <a:pPr lvl="1"/>
            <a:r>
              <a:rPr lang="en-GB" dirty="0"/>
              <a:t>Disjoint Tasks vs Non-Disjoint Tasks</a:t>
            </a:r>
          </a:p>
          <a:p>
            <a:pPr lvl="1"/>
            <a:r>
              <a:rPr lang="en-GB" dirty="0"/>
              <a:t>Class Incremental vs Task Incremental</a:t>
            </a:r>
          </a:p>
          <a:p>
            <a:pPr lvl="1"/>
            <a:r>
              <a:rPr lang="en-GB" dirty="0"/>
              <a:t>Resource Constraints</a:t>
            </a:r>
          </a:p>
          <a:p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EF4163-A542-B6B5-67D0-D022C2C07050}"/>
              </a:ext>
            </a:extLst>
          </p:cNvPr>
          <p:cNvGrpSpPr/>
          <p:nvPr/>
        </p:nvGrpSpPr>
        <p:grpSpPr>
          <a:xfrm>
            <a:off x="5690438" y="3429000"/>
            <a:ext cx="3238952" cy="1050098"/>
            <a:chOff x="7267349" y="3624219"/>
            <a:chExt cx="3238952" cy="1050098"/>
          </a:xfrm>
        </p:grpSpPr>
        <p:pic>
          <p:nvPicPr>
            <p:cNvPr id="5" name="Picture 4" descr="A picture containing building, clipart&#10;&#10;Description automatically generated">
              <a:extLst>
                <a:ext uri="{FF2B5EF4-FFF2-40B4-BE49-F238E27FC236}">
                  <a16:creationId xmlns:a16="http://schemas.microsoft.com/office/drawing/2014/main" id="{3DF7819F-E6CC-F072-8D4C-006681FEA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349" y="3624219"/>
              <a:ext cx="3238952" cy="61921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B87381-E2ED-5CE8-FB0A-3637C4DC2520}"/>
                </a:ext>
              </a:extLst>
            </p:cNvPr>
            <p:cNvSpPr txBox="1"/>
            <p:nvPr/>
          </p:nvSpPr>
          <p:spPr>
            <a:xfrm>
              <a:off x="7267349" y="4243430"/>
              <a:ext cx="32389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rgbClr val="404040"/>
                  </a:solidFill>
                </a:rPr>
                <a:t>Figure 3: Disjoint Task Formulation with 3 classes per task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1E6E6A-7594-DC23-A3FD-F70C120CFDAD}"/>
              </a:ext>
            </a:extLst>
          </p:cNvPr>
          <p:cNvGrpSpPr/>
          <p:nvPr/>
        </p:nvGrpSpPr>
        <p:grpSpPr>
          <a:xfrm>
            <a:off x="5785701" y="4897128"/>
            <a:ext cx="3143689" cy="726203"/>
            <a:chOff x="7314980" y="4994738"/>
            <a:chExt cx="3143689" cy="7262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114FF69-7B67-4CF5-8082-34AF7AF06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980" y="4994738"/>
              <a:ext cx="3143689" cy="29531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0B739E-E99D-DCC2-262E-1D142FC9C548}"/>
                </a:ext>
              </a:extLst>
            </p:cNvPr>
            <p:cNvSpPr txBox="1"/>
            <p:nvPr/>
          </p:nvSpPr>
          <p:spPr>
            <a:xfrm>
              <a:off x="7314980" y="5290054"/>
              <a:ext cx="31436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rgbClr val="404040"/>
                  </a:solidFill>
                </a:rPr>
                <a:t>Figure 4: Non-disjoint Task Formulation with all 6 tasks in any 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990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EA3A-9A18-8782-89EE-A6B0AE40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I: Literature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AF0F-52B8-C17B-1579-5F8B55FA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My project will initially focus on implementing and evaluating existing techniques from the literature</a:t>
            </a:r>
          </a:p>
          <a:p>
            <a:r>
              <a:rPr lang="en-GB" dirty="0"/>
              <a:t>Aim is to provide a robust comparison between existing methods to solve some of the issues outlined previously</a:t>
            </a:r>
          </a:p>
          <a:p>
            <a:r>
              <a:rPr lang="en-GB" dirty="0"/>
              <a:t>Deliverables:</a:t>
            </a:r>
          </a:p>
          <a:p>
            <a:pPr lvl="1"/>
            <a:r>
              <a:rPr lang="en-GB" dirty="0"/>
              <a:t>Implementation of Baselines: Finetuning and Offline Training</a:t>
            </a:r>
          </a:p>
          <a:p>
            <a:pPr lvl="1"/>
            <a:r>
              <a:rPr lang="en-GB" dirty="0"/>
              <a:t>Historical Techniques: Elastic Weight Consolidation [4], </a:t>
            </a:r>
            <a:r>
              <a:rPr lang="en-GB" dirty="0" err="1"/>
              <a:t>iCaRL</a:t>
            </a:r>
            <a:r>
              <a:rPr lang="en-GB" dirty="0"/>
              <a:t> [9]</a:t>
            </a:r>
          </a:p>
          <a:p>
            <a:pPr lvl="1"/>
            <a:r>
              <a:rPr lang="en-GB" dirty="0"/>
              <a:t>State of the Art: </a:t>
            </a:r>
            <a:r>
              <a:rPr lang="en-GB" dirty="0" err="1"/>
              <a:t>GDumb</a:t>
            </a:r>
            <a:r>
              <a:rPr lang="en-GB" dirty="0"/>
              <a:t> [8], Rainbow [10], Mnemonics [11]</a:t>
            </a:r>
          </a:p>
          <a:p>
            <a:pPr lvl="1"/>
            <a:r>
              <a:rPr lang="en-GB" dirty="0"/>
              <a:t>Cutting Edge: Learning to Prompt [12] and meta-learning techniques</a:t>
            </a:r>
          </a:p>
          <a:p>
            <a:pPr lvl="1"/>
            <a:r>
              <a:rPr lang="en-GB" dirty="0"/>
              <a:t>Evaluation and comparison of techniques</a:t>
            </a:r>
          </a:p>
        </p:txBody>
      </p:sp>
    </p:spTree>
    <p:extLst>
      <p:ext uri="{BB962C8B-B14F-4D97-AF65-F5344CB8AC3E}">
        <p14:creationId xmlns:p14="http://schemas.microsoft.com/office/powerpoint/2010/main" val="143417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49B5-7506-8DDD-4D5C-60B4538A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II: Novel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C4B3-85F5-5089-CBE6-F5310E44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After literature comparison and evaluation, the focus will shift to gaps in the literature</a:t>
            </a:r>
          </a:p>
          <a:p>
            <a:r>
              <a:rPr lang="en-GB" dirty="0"/>
              <a:t>Aim is to experiment with potential future research areas and potentially create a novel approach. </a:t>
            </a:r>
          </a:p>
          <a:p>
            <a:r>
              <a:rPr lang="en-GB" dirty="0"/>
              <a:t>This will be influenced by the cutting-edge techniques e.g. experimenting with architecture [13] and sampling methods for replay methods</a:t>
            </a:r>
          </a:p>
          <a:p>
            <a:r>
              <a:rPr lang="en-GB" dirty="0"/>
              <a:t>Deliverables:</a:t>
            </a:r>
          </a:p>
          <a:p>
            <a:pPr lvl="1"/>
            <a:r>
              <a:rPr lang="en-GB" dirty="0"/>
              <a:t>Establishing a theoretical underpinning to any experimentation to ensure there exists potential</a:t>
            </a:r>
          </a:p>
          <a:p>
            <a:pPr lvl="1"/>
            <a:r>
              <a:rPr lang="en-GB" dirty="0"/>
              <a:t>Implementation of experiments and potentially any different approaches found</a:t>
            </a:r>
          </a:p>
          <a:p>
            <a:pPr lvl="1"/>
            <a:r>
              <a:rPr lang="en-GB" dirty="0"/>
              <a:t>Evaluation and comparison with techniques from Part I</a:t>
            </a:r>
          </a:p>
        </p:txBody>
      </p:sp>
    </p:spTree>
    <p:extLst>
      <p:ext uri="{BB962C8B-B14F-4D97-AF65-F5344CB8AC3E}">
        <p14:creationId xmlns:p14="http://schemas.microsoft.com/office/powerpoint/2010/main" val="1496961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1355</TotalTime>
  <Words>1137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Continual Learning Techniques for Image Classification</vt:lpstr>
      <vt:lpstr>Training Machine Learning Models</vt:lpstr>
      <vt:lpstr>Catastrophic Forgetting</vt:lpstr>
      <vt:lpstr>Example of Catastrophic Forgetting</vt:lpstr>
      <vt:lpstr>Continual Learning</vt:lpstr>
      <vt:lpstr>Applications of Continual Learning</vt:lpstr>
      <vt:lpstr>Setup for Continual Learning</vt:lpstr>
      <vt:lpstr>Part I: Literature Evaluation</vt:lpstr>
      <vt:lpstr>Part II: Novel Experimentation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FINLAY,JOSHUA,PARRISH BOYLE</dc:creator>
  <cp:lastModifiedBy>BOYLE, FINLAY J.P. (Student)</cp:lastModifiedBy>
  <cp:revision>37</cp:revision>
  <dcterms:created xsi:type="dcterms:W3CDTF">2022-10-26T12:11:24Z</dcterms:created>
  <dcterms:modified xsi:type="dcterms:W3CDTF">2022-10-30T14:13:23Z</dcterms:modified>
</cp:coreProperties>
</file>