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0" r:id="rId7"/>
    <p:sldId id="266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E2B2-1E2C-145C-0940-E8B92308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2A91-68C5-2B97-4360-9EEE3695B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6E78-3190-3C70-D33B-E009410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D59-CE75-72E3-1B5B-04EA6706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0C2D-47FF-61FF-2EF3-9531936F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1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555D-C67F-D4DC-7A86-FD9482C3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D1D1B-B730-04CB-49E6-1E8E0BF6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95A5-72E7-091B-D697-42636C7A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645B-A456-0A5A-93E4-76854034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CB55-C135-5CCE-59EA-F56BE783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4B95D-A525-B846-13F8-A835FD1C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37815-8E69-AFD3-BA4F-91151C46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77B-158C-2BF3-C98F-DE188A3D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7F4-8605-3418-E8B4-9DBDB7E7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3BC6-26EF-5060-9E41-4E1D57EE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C046-F8D4-8020-31FD-268A0793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C779-BFF1-A153-64DA-6748E3AF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A4E6-F5EF-AB5F-9CA4-B62C4F80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1F4F-5B8E-8F2E-0FF5-64B7D9CF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A69B-16CA-1357-53D8-8A80E4A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0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3D8-ACF5-08E4-3D67-B816D604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6BF65-FE2E-579F-EF0E-38178FA1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F594-876F-6812-6828-8082819C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1BD0-C8DB-3483-AEDA-D8859017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C8F4-F4C5-E8D8-BE2A-52EEE098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0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23F6-D1A1-9B1C-40C9-2ADD815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14B6-9E73-3CE5-8272-43B1EF20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AF5EA-70FF-0A81-3E9A-30AAB407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4C4C-5AB1-F4C4-307B-53DF0876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2836-85B0-870C-8B54-114E717C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0B55-9A74-41E2-D1FB-4EC711B5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575-DA36-5CE6-E0F8-1CDF44F1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E484-E378-6D90-2509-9DEBF0C6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B898E-5367-72A6-EAB7-A16A7C14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8989-29E3-7D61-1BC3-38F8014FA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CC5F-A217-B344-6B42-73EB1169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4656B-29CE-7286-517C-7974A3B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3B589-10C3-BC9A-C843-F2CE4385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395B-7896-E961-8CA2-B32C594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8B54-A40B-358E-D15A-AFD91063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52179-6655-95F1-3134-9C4A663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EF887-EB81-13F8-0231-4E214881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E5F2-6040-4233-20C9-28AF9289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9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AF19-77DF-54A4-64B5-BAE3B0E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982F-0358-117F-0E80-46234F66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6303-B968-3CB6-B0B8-F28A8CC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B54A-77BC-5A2F-F1E5-C4D0A0B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5819-970A-DC0A-5F58-D27D62BE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8C7F-FB71-A60D-40AD-76D97DF0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984F-2EEE-8313-7EE5-7339EAEA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2E40E-A2C0-8A17-4840-4483D729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37DB-3D00-7D74-334C-D273DCE9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FD36-93F2-F2B8-E310-401A5E46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AFFFF-A344-80AE-10E2-A35750A9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E7D1C-EC01-114F-0EB7-B4F81CA4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D5B37-2CCF-7C79-4957-FFE3BFB7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E978D-3DE3-74B0-76DD-00228A03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8C17-FB8C-3CD4-6C2B-A17AB329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3CBA4-B39F-4A78-1088-6E68BB56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18E4-C2B5-3DA3-2601-752490B4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948F-49EC-69A4-7B63-1BFBEC39F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DB0D-D7BC-49E0-BD2B-78FBA5B8ED74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7E74-4D7A-E287-8DB1-D56CFC78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19B6-F18B-72CA-9F26-60B1AB66F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40B9-FA2F-4D09-A0B3-B8DC9E6F7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1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A64F-9AB5-2ABE-68E4-9718AEEB1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Project: Next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BE80-725D-1F5B-B49D-0633B4E61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71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EDC8-78AC-9CF1-5017-44396D4C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Vision Transformers (</a:t>
            </a:r>
            <a:r>
              <a:rPr lang="en-GB" dirty="0" err="1"/>
              <a:t>ViT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0707-1A6B-6924-38E1-EAA0AC16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Seen their use in Learning to Prompt</a:t>
            </a:r>
          </a:p>
          <a:p>
            <a:r>
              <a:rPr lang="en-GB" dirty="0"/>
              <a:t>More effective than training a </a:t>
            </a:r>
            <a:r>
              <a:rPr lang="en-GB" dirty="0" err="1"/>
              <a:t>ResNet</a:t>
            </a:r>
            <a:r>
              <a:rPr lang="en-GB" dirty="0"/>
              <a:t> from scratch</a:t>
            </a:r>
          </a:p>
          <a:p>
            <a:r>
              <a:rPr lang="en-GB" dirty="0"/>
              <a:t>Freely and readily available to download (only ~400mb)</a:t>
            </a:r>
          </a:p>
          <a:p>
            <a:r>
              <a:rPr lang="en-GB" dirty="0"/>
              <a:t>Trained on far more data than I could possibly</a:t>
            </a:r>
          </a:p>
        </p:txBody>
      </p:sp>
    </p:spTree>
    <p:extLst>
      <p:ext uri="{BB962C8B-B14F-4D97-AF65-F5344CB8AC3E}">
        <p14:creationId xmlns:p14="http://schemas.microsoft.com/office/powerpoint/2010/main" val="39928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233C-AA95-4D1D-171B-83CBDB8B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27B-0658-673B-945C-E2A6E26F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Maximising Logits</a:t>
            </a:r>
          </a:p>
          <a:p>
            <a:pPr lvl="1"/>
            <a:r>
              <a:rPr lang="en-GB" dirty="0"/>
              <a:t>Pass each sample in, select the argmax logit as the class</a:t>
            </a:r>
          </a:p>
          <a:p>
            <a:r>
              <a:rPr lang="en-GB" dirty="0"/>
              <a:t>Nearest Class Mean</a:t>
            </a:r>
          </a:p>
          <a:p>
            <a:pPr lvl="1"/>
            <a:r>
              <a:rPr lang="en-GB" dirty="0"/>
              <a:t>Compute the mean feature embedding for each class using samples in memory</a:t>
            </a:r>
          </a:p>
          <a:p>
            <a:pPr lvl="1"/>
            <a:r>
              <a:rPr lang="en-GB" dirty="0"/>
              <a:t>For each sample, compute the Euclidean distance between the mean for each class and current sample’s feature embedding</a:t>
            </a:r>
          </a:p>
          <a:p>
            <a:pPr lvl="1"/>
            <a:r>
              <a:rPr lang="en-GB" dirty="0"/>
              <a:t>Closest mean =&gt; classify as class</a:t>
            </a:r>
          </a:p>
        </p:txBody>
      </p:sp>
    </p:spTree>
    <p:extLst>
      <p:ext uri="{BB962C8B-B14F-4D97-AF65-F5344CB8AC3E}">
        <p14:creationId xmlns:p14="http://schemas.microsoft.com/office/powerpoint/2010/main" val="1228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FB9E-1ECD-2620-0AF4-563E3DA6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6447-2180-FE2A-75BB-DA279488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 inspired by Rainbow</a:t>
            </a:r>
          </a:p>
          <a:p>
            <a:r>
              <a:rPr lang="en-GB" dirty="0"/>
              <a:t>Rainbow augments the sample T times and classifies each sample, counts the no. of augmentations classified as each class, divides this number by T and subtracts from one to get value in [0, 1]</a:t>
            </a:r>
          </a:p>
          <a:p>
            <a:pPr lvl="1"/>
            <a:r>
              <a:rPr lang="en-GB" dirty="0"/>
              <a:t>1 is most uncertain, 0 is most certain</a:t>
            </a:r>
          </a:p>
          <a:p>
            <a:r>
              <a:rPr lang="en-GB" dirty="0"/>
              <a:t>Works when you have logits but not with nearest class mean</a:t>
            </a:r>
          </a:p>
          <a:p>
            <a:r>
              <a:rPr lang="en-GB" dirty="0"/>
              <a:t>Propose that for each augmentation, compute its feature embedding, calculate its nearest class according to the class mean, compute the Euclidean distance from the class mean as its uncertainty</a:t>
            </a:r>
          </a:p>
        </p:txBody>
      </p:sp>
    </p:spTree>
    <p:extLst>
      <p:ext uri="{BB962C8B-B14F-4D97-AF65-F5344CB8AC3E}">
        <p14:creationId xmlns:p14="http://schemas.microsoft.com/office/powerpoint/2010/main" val="14513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04F7-A73D-8DF5-648B-07CD9B19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Uncertainty Experiment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969C4B7-536C-67EE-EB13-1B8AF8B0F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522" y="1318103"/>
            <a:ext cx="7063682" cy="529776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9DCFA3-C22A-72CC-D9E8-51C0E7675573}"/>
              </a:ext>
            </a:extLst>
          </p:cNvPr>
          <p:cNvSpPr txBox="1"/>
          <p:nvPr/>
        </p:nvSpPr>
        <p:spPr>
          <a:xfrm>
            <a:off x="7400837" y="1690688"/>
            <a:ext cx="416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L2P is the goal to 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ViT</a:t>
            </a:r>
            <a:r>
              <a:rPr lang="en-GB" dirty="0"/>
              <a:t> w/ Transfer comes directly from the original </a:t>
            </a:r>
            <a:r>
              <a:rPr lang="en-GB" dirty="0" err="1"/>
              <a:t>ViT</a:t>
            </a:r>
            <a:r>
              <a:rPr lang="en-GB" dirty="0"/>
              <a:t> paper where the pretrained model is finetuned on CIFAR-100 via transfer learning (top-1 class instead)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ViT</a:t>
            </a:r>
            <a:r>
              <a:rPr lang="en-GB" dirty="0"/>
              <a:t> NCM w/ Random selects the last 5000 samples to use for mean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ViT</a:t>
            </a:r>
            <a:r>
              <a:rPr lang="en-GB" dirty="0"/>
              <a:t> NCM w/ Uncertainty selects diversely uncertain samples like Rainbow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Outperforms random by ~3% absolute accuracy and ~4.3% relative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Much slower to train ~1h20m vs ~10 minutes for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require no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09299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20CD-8DDA-F79D-972B-AC14FC2C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</a:t>
            </a:r>
            <a:r>
              <a:rPr lang="en-GB" dirty="0" err="1"/>
              <a:t>ViT</a:t>
            </a:r>
            <a:r>
              <a:rPr lang="en-GB" dirty="0"/>
              <a:t> with Uncertainty and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4B63-D010-74F7-8084-A7E8A7F6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each task:</a:t>
            </a:r>
          </a:p>
          <a:p>
            <a:pPr marL="514350" indent="-514350">
              <a:buAutoNum type="arabicParenR"/>
            </a:pPr>
            <a:r>
              <a:rPr lang="en-GB" dirty="0"/>
              <a:t>Populate the replay buffer using uncertainty sampling</a:t>
            </a:r>
          </a:p>
          <a:p>
            <a:pPr marL="514350" indent="-514350">
              <a:buAutoNum type="arabicParenR"/>
            </a:pPr>
            <a:r>
              <a:rPr lang="en-GB" dirty="0"/>
              <a:t>Use the replay buffer for N epochs:</a:t>
            </a:r>
          </a:p>
          <a:p>
            <a:pPr marL="971550" lvl="1" indent="-514350">
              <a:buAutoNum type="arabicParenR"/>
            </a:pPr>
            <a:r>
              <a:rPr lang="en-GB" dirty="0"/>
              <a:t>Augment each sample and compute the </a:t>
            </a:r>
            <a:r>
              <a:rPr lang="en-GB" dirty="0" err="1"/>
              <a:t>ViT</a:t>
            </a:r>
            <a:r>
              <a:rPr lang="en-GB" dirty="0"/>
              <a:t> features</a:t>
            </a:r>
          </a:p>
          <a:p>
            <a:pPr marL="971550" lvl="1" indent="-514350">
              <a:buAutoNum type="arabicParenR"/>
            </a:pPr>
            <a:r>
              <a:rPr lang="en-GB" dirty="0"/>
              <a:t>Use these </a:t>
            </a:r>
            <a:r>
              <a:rPr lang="en-GB" dirty="0" err="1"/>
              <a:t>ViT</a:t>
            </a:r>
            <a:r>
              <a:rPr lang="en-GB" dirty="0"/>
              <a:t> features to train an MLP</a:t>
            </a:r>
          </a:p>
          <a:p>
            <a:pPr marL="514350" indent="-514350">
              <a:buAutoNum type="arabicParenR"/>
            </a:pPr>
            <a:r>
              <a:rPr lang="en-GB" dirty="0"/>
              <a:t>Classify samples using the MLP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(Used CE Loss and 5000 samples in the memory buffer on CIFAR-100)</a:t>
            </a:r>
          </a:p>
          <a:p>
            <a:pPr marL="0" indent="0">
              <a:buNone/>
            </a:pPr>
            <a:r>
              <a:rPr lang="en-GB" dirty="0"/>
              <a:t>Very similar to </a:t>
            </a:r>
            <a:r>
              <a:rPr lang="en-GB" dirty="0" err="1"/>
              <a:t>ViT</a:t>
            </a:r>
            <a:r>
              <a:rPr lang="en-GB" dirty="0"/>
              <a:t> NCM results</a:t>
            </a:r>
          </a:p>
        </p:txBody>
      </p:sp>
    </p:spTree>
    <p:extLst>
      <p:ext uri="{BB962C8B-B14F-4D97-AF65-F5344CB8AC3E}">
        <p14:creationId xmlns:p14="http://schemas.microsoft.com/office/powerpoint/2010/main" val="33223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8A53-A8D8-F3E2-1DE4-47BA4A4E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76C54B9-31FE-E639-C3B7-0E64C719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08" y="1351400"/>
            <a:ext cx="7066384" cy="5299788"/>
          </a:xfrm>
        </p:spPr>
      </p:pic>
    </p:spTree>
    <p:extLst>
      <p:ext uri="{BB962C8B-B14F-4D97-AF65-F5344CB8AC3E}">
        <p14:creationId xmlns:p14="http://schemas.microsoft.com/office/powerpoint/2010/main" val="33555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D56F-49C5-480F-F620-8871BA5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Contrastive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0028-0243-A30F-C1C6-51C28F46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Seen in Supervised Contrastive Replay (SCR)</a:t>
            </a:r>
          </a:p>
          <a:p>
            <a:r>
              <a:rPr lang="en-GB" dirty="0"/>
              <a:t>Organises the space of features such that samples from each class are close together, others far away</a:t>
            </a:r>
          </a:p>
          <a:p>
            <a:r>
              <a:rPr lang="en-GB" dirty="0"/>
              <a:t>Potential to use this with a </a:t>
            </a:r>
            <a:r>
              <a:rPr lang="en-GB" dirty="0" err="1"/>
              <a:t>ViT</a:t>
            </a:r>
            <a:r>
              <a:rPr lang="en-GB" dirty="0"/>
              <a:t> to cluster the feature outputs to enhance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23059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2181-E5CA-9964-ABED-F054B8F3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02E-ED9F-C899-C235-322E27A3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Trialling SCL loss in place of CE loss</a:t>
            </a:r>
          </a:p>
          <a:p>
            <a:r>
              <a:rPr lang="en-GB" dirty="0"/>
              <a:t>Replacing logit maximisation with NCM classification</a:t>
            </a:r>
          </a:p>
          <a:p>
            <a:r>
              <a:rPr lang="en-GB" dirty="0"/>
              <a:t>Ablations: uncertainty sampling vs random sampling</a:t>
            </a:r>
          </a:p>
          <a:p>
            <a:pPr lvl="1"/>
            <a:r>
              <a:rPr lang="en-GB" dirty="0"/>
              <a:t>Potentially look at most certain and least certain sampling too</a:t>
            </a:r>
          </a:p>
        </p:txBody>
      </p:sp>
    </p:spTree>
    <p:extLst>
      <p:ext uri="{BB962C8B-B14F-4D97-AF65-F5344CB8AC3E}">
        <p14:creationId xmlns:p14="http://schemas.microsoft.com/office/powerpoint/2010/main" val="36337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434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Project: Next Stages</vt:lpstr>
      <vt:lpstr>Pre-trained Vision Transformers (ViT)</vt:lpstr>
      <vt:lpstr>Classification Layers</vt:lpstr>
      <vt:lpstr>Measuring Uncertainty</vt:lpstr>
      <vt:lpstr>Uncertainty Experiment</vt:lpstr>
      <vt:lpstr>Combining ViT with Uncertainty and MLP</vt:lpstr>
      <vt:lpstr>Results</vt:lpstr>
      <vt:lpstr>Supervised Contrastive Learning</vt:lpstr>
      <vt:lpstr>Further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Next Stages</dc:title>
  <dc:creator>BOYLE, FINLAY J.P. (Student)</dc:creator>
  <cp:lastModifiedBy>BOYLE, FINLAY J.P. (Student)</cp:lastModifiedBy>
  <cp:revision>15</cp:revision>
  <dcterms:created xsi:type="dcterms:W3CDTF">2022-12-03T14:25:01Z</dcterms:created>
  <dcterms:modified xsi:type="dcterms:W3CDTF">2022-12-05T21:56:13Z</dcterms:modified>
</cp:coreProperties>
</file>