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1"/>
  </p:notesMasterIdLst>
  <p:sldIdLst>
    <p:sldId id="256" r:id="rId2"/>
    <p:sldId id="272" r:id="rId3"/>
    <p:sldId id="257" r:id="rId4"/>
    <p:sldId id="270" r:id="rId5"/>
    <p:sldId id="259" r:id="rId6"/>
    <p:sldId id="261" r:id="rId7"/>
    <p:sldId id="263" r:id="rId8"/>
    <p:sldId id="26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A4C4"/>
    <a:srgbClr val="40404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606" autoAdjust="0"/>
  </p:normalViewPr>
  <p:slideViewPr>
    <p:cSldViewPr snapToGrid="0">
      <p:cViewPr varScale="1">
        <p:scale>
          <a:sx n="96" d="100"/>
          <a:sy n="96" d="100"/>
        </p:scale>
        <p:origin x="10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C3938-7338-4383-8557-333A40433B41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1ACEA-6232-433F-864C-E4D14040D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62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Continual Learning Techniques for Image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452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Outline Offline Training: batches -&gt; optimisation -&gt; backpropagation</a:t>
            </a:r>
          </a:p>
          <a:p>
            <a:pPr marL="285750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[Use Laser Pointer] CIFAR-10, ResNet-18, 100 epochs, 77% accuracy</a:t>
            </a:r>
          </a:p>
          <a:p>
            <a:pPr marL="285750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Limitations: requires whole dataset</a:t>
            </a:r>
          </a:p>
          <a:p>
            <a:pPr marL="285750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Catastrophic Forgetting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-nom-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66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Repeat definition word-for-word as it is key</a:t>
            </a:r>
          </a:p>
          <a:p>
            <a:pPr marL="285750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Unseen data -&gt; overwriting -&gt; forgets</a:t>
            </a:r>
          </a:p>
          <a:p>
            <a:pPr marL="285750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Lack of context is cause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58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CIFAR-10 split 5/2</a:t>
            </a:r>
          </a:p>
          <a:p>
            <a:pPr marL="285750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 epochs each</a:t>
            </a:r>
          </a:p>
          <a:p>
            <a:pPr marL="285750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[Use Laser Pointer] to illustrate forgetting</a:t>
            </a:r>
          </a:p>
          <a:p>
            <a:pPr marL="285750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peaks of loss at new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39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 of techniques to overcome CF</a:t>
            </a:r>
          </a:p>
          <a:p>
            <a:pPr marL="285750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EWC - outline of penalising weight changes</a:t>
            </a:r>
          </a:p>
          <a:p>
            <a:pPr marL="285750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Literature mainly focused on training techniques</a:t>
            </a:r>
          </a:p>
          <a:p>
            <a:pPr marL="285750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Uptick in architecture</a:t>
            </a:r>
          </a:p>
          <a:p>
            <a:pPr marL="285750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Relaxation of the requirements for the whole dataset to be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486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 focus</a:t>
            </a:r>
          </a:p>
          <a:p>
            <a:pPr marL="285750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 and comparing literature techniques</a:t>
            </a:r>
          </a:p>
          <a:p>
            <a:pPr marL="285750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GDumb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authors highlighted issues</a:t>
            </a:r>
          </a:p>
          <a:p>
            <a:pPr marL="285750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Difficult to compare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SoTA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Baselines: Offline Training and Finetuning (FT like CF example)</a:t>
            </a:r>
          </a:p>
          <a:p>
            <a:pPr marL="285750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Historical: Elastic Weight Consolidation – discussed earlier</a:t>
            </a:r>
          </a:p>
          <a:p>
            <a:pPr marL="285750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SoTA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GDumb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subset inference time training</a:t>
            </a:r>
          </a:p>
          <a:p>
            <a:pPr marL="742950" lvl="1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Rainbow – representative of class, discriminative of others</a:t>
            </a:r>
          </a:p>
          <a:p>
            <a:pPr marL="742950" lvl="1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Mnemonics – stores samples, optimises them during training</a:t>
            </a:r>
          </a:p>
          <a:p>
            <a:pPr marL="285750" lvl="0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Cutting Edge:</a:t>
            </a:r>
          </a:p>
          <a:p>
            <a:pPr marL="742950" lvl="1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to Prompt – learns small prompts/inputs to attach to real input for inference</a:t>
            </a:r>
          </a:p>
          <a:p>
            <a:pPr marL="742950" lvl="1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Meta-learning – learning to learn to preserve knowledge</a:t>
            </a:r>
          </a:p>
          <a:p>
            <a:pPr marL="285750" lvl="0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Conduct fair experimentations</a:t>
            </a:r>
          </a:p>
          <a:p>
            <a:pPr marL="285750" lvl="0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Metrics:</a:t>
            </a:r>
          </a:p>
          <a:p>
            <a:pPr marL="742950" lvl="1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Overall accuracy, training time, memory consumption</a:t>
            </a:r>
          </a:p>
          <a:p>
            <a:pPr marL="742950" lvl="1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 specific: average forgetting – decrease in performance between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203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 next on literature gaps</a:t>
            </a:r>
          </a:p>
          <a:p>
            <a:pPr marL="285750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Aim to contribute</a:t>
            </a:r>
          </a:p>
          <a:p>
            <a:pPr marL="285750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Cutting-edge techniques influence</a:t>
            </a:r>
          </a:p>
          <a:p>
            <a:pPr marL="285750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Deliverables:</a:t>
            </a:r>
          </a:p>
          <a:p>
            <a:pPr marL="742950" lvl="1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Theoretical underpinning</a:t>
            </a:r>
          </a:p>
          <a:p>
            <a:pPr marL="742950" lvl="1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</a:p>
          <a:p>
            <a:pPr marL="742950" lvl="1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 with Part I</a:t>
            </a:r>
          </a:p>
          <a:p>
            <a:pPr marL="285750" lvl="0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Possible avenues:</a:t>
            </a:r>
          </a:p>
          <a:p>
            <a:pPr marL="742950" lvl="1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Improvements to sampling techniques,</a:t>
            </a:r>
          </a:p>
          <a:p>
            <a:pPr marL="742950" lvl="1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Experimenting with feature extraction,</a:t>
            </a:r>
          </a:p>
          <a:p>
            <a:pPr marL="742950" lvl="1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Investigating dynamic network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66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Offers real-world benefits</a:t>
            </a:r>
          </a:p>
          <a:p>
            <a:pPr marL="285750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Retraining is expensive</a:t>
            </a:r>
          </a:p>
          <a:p>
            <a:pPr marL="742950" lvl="1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 usage</a:t>
            </a:r>
          </a:p>
          <a:p>
            <a:pPr marL="742950" lvl="1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Computation resources</a:t>
            </a:r>
          </a:p>
          <a:p>
            <a:pPr marL="742950" lvl="1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</a:p>
          <a:p>
            <a:pPr marL="285750" lvl="0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 could significantly reduce cost of updating models</a:t>
            </a:r>
          </a:p>
          <a:p>
            <a:pPr marL="285750" lvl="0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applications could benefit</a:t>
            </a:r>
          </a:p>
          <a:p>
            <a:pPr marL="285750" lvl="0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 on-the-fly in real time -&gt; give businesses edge with cost reductions</a:t>
            </a:r>
          </a:p>
          <a:p>
            <a:pPr marL="285750" lvl="0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classification is main domain</a:t>
            </a:r>
          </a:p>
          <a:p>
            <a:pPr marL="285750" lvl="0" indent="-285750" algn="just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 also been applied to Natural Language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85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Thank you for listening, here are the references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15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01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5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5059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25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2523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904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597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91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9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08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83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86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62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01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00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82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20793-031C-4ADB-A567-DC1F189C180B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2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799A-4AC9-A8C4-4B3E-9B72FEBE2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10268"/>
            <a:ext cx="7766936" cy="2340568"/>
          </a:xfrm>
        </p:spPr>
        <p:txBody>
          <a:bodyPr>
            <a:normAutofit/>
          </a:bodyPr>
          <a:lstStyle/>
          <a:p>
            <a:r>
              <a:rPr lang="en-GB" sz="4000" dirty="0"/>
              <a:t>Continual Learning Techniques for 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60AFE-2F09-D73F-7859-CAB8314DE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Finlay Boyle</a:t>
            </a:r>
          </a:p>
          <a:p>
            <a:r>
              <a:rPr lang="en-GB" dirty="0"/>
              <a:t>Supervised by Dr Donald Sturgeon</a:t>
            </a:r>
          </a:p>
          <a:p>
            <a:r>
              <a:rPr lang="en-GB" dirty="0"/>
              <a:t>Durham University, 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5120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8FE7F-C3D6-CF8A-6E12-B4134B8D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 dirty="0"/>
              <a:t>Training Machine Learning Models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3893-31F2-1A7E-E160-461E1094B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930400"/>
            <a:ext cx="6778653" cy="3880773"/>
          </a:xfrm>
        </p:spPr>
        <p:txBody>
          <a:bodyPr>
            <a:normAutofit/>
          </a:bodyPr>
          <a:lstStyle/>
          <a:p>
            <a:r>
              <a:rPr lang="en-GB" sz="2000" dirty="0"/>
              <a:t>Standard training technique: </a:t>
            </a:r>
            <a:r>
              <a:rPr lang="en-GB" sz="2000" b="1" dirty="0"/>
              <a:t>Offline Training</a:t>
            </a:r>
          </a:p>
          <a:p>
            <a:pPr lvl="1"/>
            <a:r>
              <a:rPr lang="en-GB" sz="1800" dirty="0"/>
              <a:t>Repeated optimisation over batches</a:t>
            </a:r>
          </a:p>
          <a:p>
            <a:pPr lvl="1"/>
            <a:r>
              <a:rPr lang="en-GB" sz="1800" dirty="0"/>
              <a:t>Requires access to entire dataset</a:t>
            </a:r>
          </a:p>
          <a:p>
            <a:pPr lvl="1"/>
            <a:r>
              <a:rPr lang="en-GB" sz="1800" dirty="0"/>
              <a:t>High-quality results</a:t>
            </a:r>
          </a:p>
          <a:p>
            <a:r>
              <a:rPr lang="en-GB" sz="2000" dirty="0"/>
              <a:t>Limitations:</a:t>
            </a:r>
          </a:p>
          <a:p>
            <a:pPr lvl="1"/>
            <a:r>
              <a:rPr lang="en-GB" sz="1800" dirty="0"/>
              <a:t>Restrictive dataset requirement</a:t>
            </a:r>
          </a:p>
          <a:p>
            <a:pPr lvl="1"/>
            <a:r>
              <a:rPr lang="en-GB" sz="1800" dirty="0"/>
              <a:t>Suffers from </a:t>
            </a:r>
            <a:r>
              <a:rPr lang="en-GB" sz="1800" b="1" dirty="0"/>
              <a:t>Catastrophic Forgetting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0218E0-616E-17F8-47D7-9AD6218C031F}"/>
              </a:ext>
            </a:extLst>
          </p:cNvPr>
          <p:cNvGrpSpPr/>
          <p:nvPr/>
        </p:nvGrpSpPr>
        <p:grpSpPr>
          <a:xfrm>
            <a:off x="7288381" y="1734523"/>
            <a:ext cx="3899402" cy="3118300"/>
            <a:chOff x="7937746" y="1679612"/>
            <a:chExt cx="3899402" cy="31183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C4A3F0A-B805-3801-4213-A81367601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37746" y="1679612"/>
              <a:ext cx="3899402" cy="286046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BAC0B7-8D26-F58F-FC00-B13806468EB4}"/>
                </a:ext>
              </a:extLst>
            </p:cNvPr>
            <p:cNvSpPr txBox="1"/>
            <p:nvPr/>
          </p:nvSpPr>
          <p:spPr>
            <a:xfrm>
              <a:off x="7937746" y="4536302"/>
              <a:ext cx="38994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404040"/>
                  </a:solidFill>
                </a:rPr>
                <a:t>Figure 1: Offline Training on CIFAR-10 for 100 epochs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933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B361-669A-B2EE-03CA-36EAE31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Catastrophic Forgetting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AF93A-23F1-83E1-A4BE-A2B9622D7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75548"/>
            <a:ext cx="8596668" cy="3052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rgbClr val="52A4C4"/>
                </a:solidFill>
              </a:rPr>
              <a:t>Catastrophic Forgetting</a:t>
            </a:r>
            <a:r>
              <a:rPr lang="en-GB" sz="2400" dirty="0"/>
              <a:t>: The complete and sudden loss of previously acquired knowledge in a neural network [1]</a:t>
            </a:r>
          </a:p>
          <a:p>
            <a:endParaRPr lang="en-GB" sz="2000" dirty="0"/>
          </a:p>
          <a:p>
            <a:r>
              <a:rPr lang="en-GB" sz="2000" dirty="0"/>
              <a:t>Sequentially updating with new data causes forgetting</a:t>
            </a:r>
          </a:p>
          <a:p>
            <a:r>
              <a:rPr lang="en-GB" sz="2000" dirty="0"/>
              <a:t>Offline Training lacks context of prior knowledge</a:t>
            </a:r>
          </a:p>
          <a:p>
            <a:r>
              <a:rPr lang="en-GB" sz="2000" dirty="0"/>
              <a:t>Ability to learn continually often ignored [2]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8987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8C30F-F02C-E5DD-BF93-DB46C17A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Example of Catastrophic Forgetting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CC59AB-4D96-E21E-9158-347E363D30EB}"/>
              </a:ext>
            </a:extLst>
          </p:cNvPr>
          <p:cNvGrpSpPr/>
          <p:nvPr/>
        </p:nvGrpSpPr>
        <p:grpSpPr>
          <a:xfrm>
            <a:off x="1700384" y="1583411"/>
            <a:ext cx="9370591" cy="5400235"/>
            <a:chOff x="2602585" y="1948543"/>
            <a:chExt cx="7059765" cy="43856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66E6F1-80FF-57FA-3665-53BEC7128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02586" y="1948543"/>
              <a:ext cx="7059764" cy="352988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130DC0-9F9E-C051-025E-6D496E441F58}"/>
                </a:ext>
              </a:extLst>
            </p:cNvPr>
            <p:cNvSpPr txBox="1"/>
            <p:nvPr/>
          </p:nvSpPr>
          <p:spPr>
            <a:xfrm>
              <a:off x="2602585" y="5495695"/>
              <a:ext cx="7059765" cy="83848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600" dirty="0">
                  <a:solidFill>
                    <a:srgbClr val="404040"/>
                  </a:solidFill>
                </a:rPr>
                <a:t>Figure 2: Applying Offline Training sequentially to the same model with separate tasks causes Catastrophic Forgetting. Bottom right: Overall loss. Other images are classification accuracy.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GB" sz="1600" dirty="0">
                <a:solidFill>
                  <a:srgbClr val="40404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99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84A6-0658-A6AE-7E2F-53AABCB2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D0519-2B8C-53B9-503F-6C4408FE5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260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rgbClr val="52A4C4"/>
                </a:solidFill>
              </a:rPr>
              <a:t>Continual Learning</a:t>
            </a:r>
            <a:r>
              <a:rPr lang="en-GB" sz="2400" dirty="0"/>
              <a:t>: A collection of techniques to overcome Catastrophic Forgetting [3]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Rose to prominence with Elastic Weight Consolidation in 2017 [4] and is actively researched</a:t>
            </a:r>
          </a:p>
          <a:p>
            <a:r>
              <a:rPr lang="en-GB" sz="2000" dirty="0"/>
              <a:t>Primarily focused on alternative methods to Offline Training </a:t>
            </a:r>
          </a:p>
          <a:p>
            <a:r>
              <a:rPr lang="en-GB" sz="2000" dirty="0"/>
              <a:t>Smaller focus on network architecture [5] and dynamic networks</a:t>
            </a:r>
          </a:p>
          <a:p>
            <a:r>
              <a:rPr lang="en-GB" sz="2000" dirty="0"/>
              <a:t>Does not require access to entire dataset </a:t>
            </a:r>
          </a:p>
        </p:txBody>
      </p:sp>
    </p:spTree>
    <p:extLst>
      <p:ext uri="{BB962C8B-B14F-4D97-AF65-F5344CB8AC3E}">
        <p14:creationId xmlns:p14="http://schemas.microsoft.com/office/powerpoint/2010/main" val="407061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EA3A-9A18-8782-89EE-A6B0AE402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I: Literature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AAF0F-52B8-C17B-1579-5F8B55FA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GB" sz="2000" dirty="0"/>
              <a:t>Initial focus on implementing and evaluating existing techniques</a:t>
            </a:r>
          </a:p>
          <a:p>
            <a:r>
              <a:rPr lang="en-GB" sz="2000" b="1" dirty="0"/>
              <a:t>Aim</a:t>
            </a:r>
            <a:r>
              <a:rPr lang="en-GB" sz="2000" dirty="0"/>
              <a:t>: provide a robust comparison between existing methods </a:t>
            </a:r>
          </a:p>
          <a:p>
            <a:r>
              <a:rPr lang="en-GB" sz="2000" dirty="0"/>
              <a:t>Deliverables:</a:t>
            </a:r>
          </a:p>
          <a:p>
            <a:pPr lvl="1"/>
            <a:r>
              <a:rPr lang="en-GB" sz="1800" dirty="0"/>
              <a:t>Implementation of Baselines: Finetuning and Offline Training</a:t>
            </a:r>
          </a:p>
          <a:p>
            <a:pPr lvl="1"/>
            <a:r>
              <a:rPr lang="en-GB" sz="1800" dirty="0"/>
              <a:t>Historical Techniques such as Elastic Weight Consolidation [4]</a:t>
            </a:r>
          </a:p>
          <a:p>
            <a:pPr lvl="1"/>
            <a:r>
              <a:rPr lang="en-GB" sz="1800" dirty="0"/>
              <a:t>State of the Art: </a:t>
            </a:r>
            <a:r>
              <a:rPr lang="en-GB" sz="1800" dirty="0" err="1"/>
              <a:t>GDumb</a:t>
            </a:r>
            <a:r>
              <a:rPr lang="en-GB" sz="1800" dirty="0"/>
              <a:t> [6], Rainbow [7], Mnemonics [8]</a:t>
            </a:r>
          </a:p>
          <a:p>
            <a:pPr lvl="1"/>
            <a:r>
              <a:rPr lang="en-GB" sz="1800" dirty="0"/>
              <a:t>Cutting Edge: Learning to Prompt [9] and meta-learning techniques [10]</a:t>
            </a:r>
          </a:p>
          <a:p>
            <a:pPr lvl="1"/>
            <a:r>
              <a:rPr lang="en-GB" sz="1800" dirty="0"/>
              <a:t>Evaluation and comparison of techniques</a:t>
            </a:r>
          </a:p>
        </p:txBody>
      </p:sp>
    </p:spTree>
    <p:extLst>
      <p:ext uri="{BB962C8B-B14F-4D97-AF65-F5344CB8AC3E}">
        <p14:creationId xmlns:p14="http://schemas.microsoft.com/office/powerpoint/2010/main" val="143417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49B5-7506-8DDD-4D5C-60B4538A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II: Novel Experimentation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8C4B3-85F5-5089-CBE6-F5310E440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540553"/>
          </a:xfrm>
        </p:spPr>
        <p:txBody>
          <a:bodyPr>
            <a:normAutofit/>
          </a:bodyPr>
          <a:lstStyle/>
          <a:p>
            <a:r>
              <a:rPr lang="en-GB" sz="2000" dirty="0"/>
              <a:t>Focus will shift to gaps in the literature</a:t>
            </a:r>
          </a:p>
          <a:p>
            <a:r>
              <a:rPr lang="en-GB" sz="2000" b="1" dirty="0"/>
              <a:t>Aim</a:t>
            </a:r>
            <a:r>
              <a:rPr lang="en-GB" sz="2000" dirty="0"/>
              <a:t>: experiment with potential future research areas </a:t>
            </a:r>
          </a:p>
          <a:p>
            <a:r>
              <a:rPr lang="en-GB" sz="2000" dirty="0"/>
              <a:t>Will be influenced by the cutting-edge techniques </a:t>
            </a:r>
          </a:p>
          <a:p>
            <a:pPr lvl="1"/>
            <a:r>
              <a:rPr lang="en-GB" sz="1800" dirty="0"/>
              <a:t>Experimenting with architecture [5] and sampling methods</a:t>
            </a:r>
          </a:p>
          <a:p>
            <a:r>
              <a:rPr lang="en-GB" sz="2000" dirty="0"/>
              <a:t>Deliverables:</a:t>
            </a:r>
          </a:p>
          <a:p>
            <a:pPr lvl="1"/>
            <a:r>
              <a:rPr lang="en-GB" sz="1800" dirty="0"/>
              <a:t>Establishing a theoretical underpinning to ensure there exists potential</a:t>
            </a:r>
          </a:p>
          <a:p>
            <a:pPr lvl="1"/>
            <a:r>
              <a:rPr lang="en-GB" sz="1800" dirty="0"/>
              <a:t>Implementation of experiments and different approaches</a:t>
            </a:r>
          </a:p>
          <a:p>
            <a:pPr lvl="1"/>
            <a:r>
              <a:rPr lang="en-GB" sz="1800" dirty="0"/>
              <a:t>Evaluation and comparison with techniques from Part I</a:t>
            </a:r>
          </a:p>
        </p:txBody>
      </p:sp>
    </p:spTree>
    <p:extLst>
      <p:ext uri="{BB962C8B-B14F-4D97-AF65-F5344CB8AC3E}">
        <p14:creationId xmlns:p14="http://schemas.microsoft.com/office/powerpoint/2010/main" val="14969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44AD-D299-DF19-D0E7-72FE07A8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of Continual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54F1E-9D05-33F6-AD16-DA950BD4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9003379" cy="3880773"/>
          </a:xfrm>
        </p:spPr>
        <p:txBody>
          <a:bodyPr>
            <a:normAutofit/>
          </a:bodyPr>
          <a:lstStyle/>
          <a:p>
            <a:r>
              <a:rPr lang="en-GB" sz="2000" dirty="0"/>
              <a:t>Continual Learning offers real-world benefits</a:t>
            </a:r>
          </a:p>
          <a:p>
            <a:r>
              <a:rPr lang="en-GB" sz="2000" dirty="0"/>
              <a:t>Training models can be expensive [11]</a:t>
            </a:r>
          </a:p>
          <a:p>
            <a:r>
              <a:rPr lang="en-GB" sz="2000" dirty="0"/>
              <a:t>Continual Learning could save computational resources and time [12]</a:t>
            </a:r>
          </a:p>
          <a:p>
            <a:r>
              <a:rPr lang="en-GB" sz="2000" dirty="0"/>
              <a:t>Real-time applications can adapt to changing data distributions</a:t>
            </a:r>
          </a:p>
          <a:p>
            <a:r>
              <a:rPr lang="en-GB" sz="2000" dirty="0"/>
              <a:t>Mainly focused on Image Classification </a:t>
            </a:r>
          </a:p>
          <a:p>
            <a:r>
              <a:rPr lang="en-GB" sz="2000" dirty="0"/>
              <a:t>Can be applied to other domains such as Natural Language Processing [13]</a:t>
            </a:r>
          </a:p>
        </p:txBody>
      </p:sp>
    </p:spTree>
    <p:extLst>
      <p:ext uri="{BB962C8B-B14F-4D97-AF65-F5344CB8AC3E}">
        <p14:creationId xmlns:p14="http://schemas.microsoft.com/office/powerpoint/2010/main" val="218327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79BA-5600-320E-3FA3-6EDC893C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40084-54A1-6CE9-18A1-0C1FB7925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7779"/>
            <a:ext cx="8596668" cy="4810621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sz="1200" dirty="0"/>
              <a:t>[1] McCloskey, Michael, and Neal J. Cohen. "Catastrophic interference in connectionist networks: The sequential learning problem." Psychology of learning and motivation. Vol. 24. Academic Press, 1989. 109-165.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200" dirty="0"/>
              <a:t>[2] Hecht-Nielsen, Robert. "Neurocomputing: picking the human brain." IEEE spectrum 25.3 (1988): 36-41.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200" dirty="0"/>
              <a:t>[3] </a:t>
            </a:r>
            <a:r>
              <a:rPr lang="en-GB" sz="1200" dirty="0" err="1"/>
              <a:t>Parisi</a:t>
            </a:r>
            <a:r>
              <a:rPr lang="en-GB" sz="1200" dirty="0"/>
              <a:t>, German I., et al. "Continual lifelong learning with neural networks: A review." Neural Networks 113 (2019): 54-71.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200" dirty="0"/>
              <a:t>[4] Kirkpatrick, James, et al. "Overcoming catastrophic forgetting in neural networks." Proceedings of the national academy of sciences 114.13 (2017): 3521-3526.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200" dirty="0"/>
              <a:t>[5] </a:t>
            </a:r>
            <a:r>
              <a:rPr lang="en-GB" sz="1200" dirty="0" err="1"/>
              <a:t>Mirzadeh</a:t>
            </a:r>
            <a:r>
              <a:rPr lang="en-GB" sz="1200" dirty="0"/>
              <a:t>, </a:t>
            </a:r>
            <a:r>
              <a:rPr lang="en-GB" sz="1200" dirty="0" err="1"/>
              <a:t>Seyed</a:t>
            </a:r>
            <a:r>
              <a:rPr lang="en-GB" sz="1200" dirty="0"/>
              <a:t> Iman, et al. "Architecture matters in continual learning." </a:t>
            </a:r>
            <a:r>
              <a:rPr lang="en-GB" sz="1200" dirty="0" err="1"/>
              <a:t>arXiv</a:t>
            </a:r>
            <a:r>
              <a:rPr lang="en-GB" sz="1200" dirty="0"/>
              <a:t> preprint arXiv:2202.00275 (2022).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200" dirty="0"/>
              <a:t>[6] Prabhu, </a:t>
            </a:r>
            <a:r>
              <a:rPr lang="en-GB" sz="1200" dirty="0" err="1"/>
              <a:t>Ameya</a:t>
            </a:r>
            <a:r>
              <a:rPr lang="en-GB" sz="1200" dirty="0"/>
              <a:t>, Philip HS Torr, and Puneet K. </a:t>
            </a:r>
            <a:r>
              <a:rPr lang="en-GB" sz="1200" dirty="0" err="1"/>
              <a:t>Dokania</a:t>
            </a:r>
            <a:r>
              <a:rPr lang="en-GB" sz="1200" dirty="0"/>
              <a:t>. "</a:t>
            </a:r>
            <a:r>
              <a:rPr lang="en-GB" sz="1200" dirty="0" err="1"/>
              <a:t>Gdumb</a:t>
            </a:r>
            <a:r>
              <a:rPr lang="en-GB" sz="1200" dirty="0"/>
              <a:t>: A simple approach that questions our progress in continual learning." European conference on computer vision. Springer, Cham, 2020.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200" dirty="0"/>
              <a:t>[7] Bang, </a:t>
            </a:r>
            <a:r>
              <a:rPr lang="en-GB" sz="1200" dirty="0" err="1"/>
              <a:t>Jihwan</a:t>
            </a:r>
            <a:r>
              <a:rPr lang="en-GB" sz="1200" dirty="0"/>
              <a:t>, et al. "Rainbow memory: Continual learning with a memory of diverse samples." Proceedings of the IEEE/CVF Conference on Computer Vision and Pattern Recognition. 2021.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200" dirty="0"/>
              <a:t>[8] Liu, </a:t>
            </a:r>
            <a:r>
              <a:rPr lang="en-GB" sz="1200" dirty="0" err="1"/>
              <a:t>Yaoyao</a:t>
            </a:r>
            <a:r>
              <a:rPr lang="en-GB" sz="1200" dirty="0"/>
              <a:t>, et al. "Mnemonics training: Multi-class incremental learning without forgetting." Proceedings of the IEEE/CVF conference on Computer Vision and Pattern Recognition. 2020.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200" dirty="0"/>
              <a:t>[9] Wang, </a:t>
            </a:r>
            <a:r>
              <a:rPr lang="en-GB" sz="1200" dirty="0" err="1"/>
              <a:t>Zifeng</a:t>
            </a:r>
            <a:r>
              <a:rPr lang="en-GB" sz="1200" dirty="0"/>
              <a:t>, et al. "Learning to prompt for continual learning." Proceedings of the IEEE/CVF Conference on Computer Vision and Pattern Recognition. 2022.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200" dirty="0"/>
              <a:t>[10] Hadsell, </a:t>
            </a:r>
            <a:r>
              <a:rPr lang="en-GB" sz="1200" dirty="0" err="1"/>
              <a:t>Raia</a:t>
            </a:r>
            <a:r>
              <a:rPr lang="en-GB" sz="1200" dirty="0"/>
              <a:t>, et al. "Embracing change: Continual learning in deep neural networks." Trends in cognitive sciences 24.12 (2020): 1028-1040.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200" dirty="0"/>
              <a:t>[11] Wiggers, Kyle. "AI Weekly: AI Model Training Costs on the Rise, Highlighting Need for New Solutions." VentureBeat, 15 Oct. 2021, https://venturebeat.com/ai/ai-weekly-ai-model-training-costs-on-the-rise-highlighting-need-for-new-solutions/.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200" dirty="0"/>
              <a:t>[12] Mai, </a:t>
            </a:r>
            <a:r>
              <a:rPr lang="en-GB" sz="1200" dirty="0" err="1"/>
              <a:t>Zheda</a:t>
            </a:r>
            <a:r>
              <a:rPr lang="en-GB" sz="1200" dirty="0"/>
              <a:t>, et al. "Online continual learning in image classification: An empirical survey." Neurocomputing 469 (2022): 28-51.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200" dirty="0"/>
              <a:t>[13] </a:t>
            </a:r>
            <a:r>
              <a:rPr lang="en-GB" sz="1200" dirty="0" err="1"/>
              <a:t>Biesialska</a:t>
            </a:r>
            <a:r>
              <a:rPr lang="en-GB" sz="1200" dirty="0"/>
              <a:t>, Magdalena, Katarzyna </a:t>
            </a:r>
            <a:r>
              <a:rPr lang="en-GB" sz="1200" dirty="0" err="1"/>
              <a:t>Biesialska</a:t>
            </a:r>
            <a:r>
              <a:rPr lang="en-GB" sz="1200" dirty="0"/>
              <a:t>, and Marta R. Costa-</a:t>
            </a:r>
            <a:r>
              <a:rPr lang="en-GB" sz="1200" dirty="0" err="1"/>
              <a:t>Jussa</a:t>
            </a:r>
            <a:r>
              <a:rPr lang="en-GB" sz="1200" dirty="0"/>
              <a:t>. "Continual lifelong learning in natural language processing: A survey." </a:t>
            </a:r>
            <a:r>
              <a:rPr lang="en-GB" sz="1200" dirty="0" err="1"/>
              <a:t>arXiv</a:t>
            </a:r>
            <a:r>
              <a:rPr lang="en-GB" sz="1200" dirty="0"/>
              <a:t> preprint arXiv:2012.09823 (2020).</a:t>
            </a:r>
          </a:p>
        </p:txBody>
      </p:sp>
    </p:spTree>
    <p:extLst>
      <p:ext uri="{BB962C8B-B14F-4D97-AF65-F5344CB8AC3E}">
        <p14:creationId xmlns:p14="http://schemas.microsoft.com/office/powerpoint/2010/main" val="5401204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3999</TotalTime>
  <Words>1164</Words>
  <Application>Microsoft Office PowerPoint</Application>
  <PresentationFormat>Widescreen</PresentationFormat>
  <Paragraphs>132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Continual Learning Techniques for Image Classification</vt:lpstr>
      <vt:lpstr>Training Machine Learning Models</vt:lpstr>
      <vt:lpstr>Catastrophic Forgetting</vt:lpstr>
      <vt:lpstr>Example of Catastrophic Forgetting</vt:lpstr>
      <vt:lpstr>Continual Learning</vt:lpstr>
      <vt:lpstr>Part I: Literature Evaluation</vt:lpstr>
      <vt:lpstr>Part II: Novel Experimentation</vt:lpstr>
      <vt:lpstr>Applications of Continual Learning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FINLAY,JOSHUA,PARRISH BOYLE</dc:creator>
  <cp:lastModifiedBy>BOYLE, FINLAY J.P. (Student)</cp:lastModifiedBy>
  <cp:revision>112</cp:revision>
  <dcterms:created xsi:type="dcterms:W3CDTF">2022-10-26T12:11:24Z</dcterms:created>
  <dcterms:modified xsi:type="dcterms:W3CDTF">2022-11-06T13:09:15Z</dcterms:modified>
</cp:coreProperties>
</file>