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embedTrueTypeFonts="1" saveSubsetFonts="1">
  <p:sldMasterIdLst>
    <p:sldMasterId id="2147483666" r:id="rId20"/>
  </p:sldMasterIdLst>
  <p:sldIdLst>
    <p:sldId id="256" r:id="rId22"/>
    <p:sldId id="260" r:id="rId23"/>
    <p:sldId id="258" r:id="rId24"/>
    <p:sldId id="261" r:id="rId25"/>
    <p:sldId id="274" r:id="rId26"/>
    <p:sldId id="268" r:id="rId27"/>
    <p:sldId id="270" r:id="rId28"/>
    <p:sldId id="273" r:id="rId29"/>
    <p:sldId id="272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  <p:embeddedFontLst>
    <p:embeddedFont>
      <p:font typeface="Starcraft" panose="04020500000000000000" pitchFamily="82" charset="0">
        <p:regular r:id="rId17"/>
      </p:font>
    </p:embeddedFont>
    <p:embeddedFont>
      <p:font typeface="맑은 고딕" panose="020B0503020000020004" pitchFamily="50" charset="-127">
        <p:regular r:id="rId18"/>
        <p:bold r:id="rId19"/>
      </p:font>
    </p:embeddedFont>
    <p:embeddedFont>
      <p:font typeface="나눔고딕" panose="020D0604000000000000" pitchFamily="50" charset="-127">
        <p:regular r:id="rId20"/>
        <p:bold r:id="rId21"/>
      </p:font>
    </p:embeddedFont>
    <p:embeddedFont>
      <p:font typeface="나눔바른고딕" panose="020B0603020101020101" pitchFamily="50" charset="-127">
        <p:regular r:id="rId22"/>
        <p:bold r:id="rId23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43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5.fntdata"></Relationship><Relationship Id="rId2" Type="http://schemas.openxmlformats.org/officeDocument/2006/relationships/font" Target="fonts/font8.fntdata"></Relationship><Relationship Id="rId3" Type="http://schemas.openxmlformats.org/officeDocument/2006/relationships/font" Target="fonts/font4.fntdata"></Relationship><Relationship Id="rId4" Type="http://schemas.openxmlformats.org/officeDocument/2006/relationships/font" Target="fonts/font7.fntdata"></Relationship><Relationship Id="rId5" Type="http://schemas.openxmlformats.org/officeDocument/2006/relationships/font" Target="fonts/font10.fntdata"></Relationship><Relationship Id="rId6" Type="http://schemas.openxmlformats.org/officeDocument/2006/relationships/font" Target="fonts/font6.fntdata"></Relationship><Relationship Id="rId7" Type="http://schemas.openxmlformats.org/officeDocument/2006/relationships/font" Target="fonts/font9.fntdata"></Relationship><Relationship Id="rId8" Type="http://schemas.openxmlformats.org/officeDocument/2006/relationships/tableStyles" Target="tableStyles.xml"></Relationship><Relationship Id="rId20" Type="http://schemas.openxmlformats.org/officeDocument/2006/relationships/slideMaster" Target="slideMasters/slideMaster1.xml"></Relationship><Relationship Id="rId21" Type="http://schemas.openxmlformats.org/officeDocument/2006/relationships/theme" Target="theme/theme1.xml"></Relationship><Relationship Id="rId22" Type="http://schemas.openxmlformats.org/officeDocument/2006/relationships/slide" Target="slides/slide1.xml"></Relationship><Relationship Id="rId23" Type="http://schemas.openxmlformats.org/officeDocument/2006/relationships/slide" Target="slides/slide2.xml"></Relationship><Relationship Id="rId24" Type="http://schemas.openxmlformats.org/officeDocument/2006/relationships/slide" Target="slides/slide3.xml"></Relationship><Relationship Id="rId25" Type="http://schemas.openxmlformats.org/officeDocument/2006/relationships/slide" Target="slides/slide4.xml"></Relationship><Relationship Id="rId26" Type="http://schemas.openxmlformats.org/officeDocument/2006/relationships/slide" Target="slides/slide5.xml"></Relationship><Relationship Id="rId27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29" Type="http://schemas.openxmlformats.org/officeDocument/2006/relationships/slide" Target="slides/slide8.xml"></Relationship><Relationship Id="rId30" Type="http://schemas.openxmlformats.org/officeDocument/2006/relationships/slide" Target="slides/slide9.xml"></Relationship><Relationship Id="rId31" Type="http://schemas.openxmlformats.org/officeDocument/2006/relationships/viewProps" Target="viewProps.xml"></Relationship><Relationship Id="rId32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73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14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79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30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81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04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54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3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04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08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67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95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image2.jpeg"></Relationship><Relationship Id="rId2" Type="http://schemas.openxmlformats.org/officeDocument/2006/relationships/image" Target="../media/image1.png"></Relationship><Relationship Id="rId4" Type="http://schemas.openxmlformats.org/officeDocument/2006/relationships/image" Target="../media/image3.jpeg"></Relationship><Relationship Id="rId5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image5.jpg"></Relationship><Relationship Id="rId2" Type="http://schemas.openxmlformats.org/officeDocument/2006/relationships/image" Target="../media/image4.jpg"></Relationship><Relationship Id="rId4" Type="http://schemas.openxmlformats.org/officeDocument/2006/relationships/image" Target="../media/image6.jpeg"></Relationship><Relationship Id="rId5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7.jpg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image8.png"></Relationship><Relationship Id="rId3" Type="http://schemas.openxmlformats.org/officeDocument/2006/relationships/image" Target="../media/image9.png"></Relationship><Relationship Id="rId4" Type="http://schemas.openxmlformats.org/officeDocument/2006/relationships/image" Target="../media/image10.png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11.png"></Relationship><Relationship Id="rId3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406115541.jpe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 rot="20460000">
            <a:off x="-1202055" y="630555"/>
            <a:ext cx="15235555" cy="7983855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56280" y="337566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65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Void Painter</a:t>
            </a:r>
            <a:endParaRPr lang="ko-KR" altLang="en-US" sz="65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56280" y="5763260"/>
            <a:ext cx="9144000" cy="165544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Tux – </a:t>
            </a:r>
            <a:r>
              <a:rPr lang="ko-KR" altLang="en-US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안우진</a:t>
            </a:r>
            <a:r>
              <a:rPr lang="en-US" altLang="ko-KR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배수한</a:t>
            </a:r>
            <a:r>
              <a:rPr lang="en-US" altLang="ko-KR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김민기</a:t>
            </a:r>
            <a:r>
              <a:rPr lang="en-US" altLang="ko-KR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유경찬</a:t>
            </a:r>
            <a:endParaRPr lang="ko-KR" altLang="en-US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5665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20460000">
            <a:off x="-1080770" y="586740"/>
            <a:ext cx="15235555" cy="7983855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550545" y="362585"/>
            <a:ext cx="3759835" cy="78105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500" cap="none" dirty="0" smtClean="0" b="0" strike="noStrike">
                <a:solidFill>
                  <a:srgbClr val="00B0F0"/>
                </a:solidFill>
                <a:latin typeface="나눔스퀘어 ExtraBold" charset="0"/>
                <a:ea typeface="나눔스퀘어 ExtraBold" charset="0"/>
              </a:rPr>
              <a:t>UI Design</a:t>
            </a:r>
            <a:endParaRPr lang="ko-KR" altLang="en-US" sz="5500" cap="none" dirty="0" smtClean="0" b="0" strike="noStrike">
              <a:solidFill>
                <a:srgbClr val="00B0F0"/>
              </a:solidFill>
              <a:latin typeface="나눔스퀘어 ExtraBold" charset="0"/>
              <a:ea typeface="나눔스퀘어 ExtraBold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930" y="1638300"/>
            <a:ext cx="2094865" cy="20948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980" y="4105910"/>
            <a:ext cx="2564765" cy="14427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190" y="2798445"/>
            <a:ext cx="3322320" cy="1868805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4745990" y="3160395"/>
            <a:ext cx="1841500" cy="1331595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515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0502044">
            <a:off x="-2317115" y="-1858645"/>
            <a:ext cx="15234920" cy="79832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5" y="1104900"/>
            <a:ext cx="4235450" cy="3176270"/>
          </a:xfr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260" y="3020695"/>
            <a:ext cx="4691380" cy="35185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4210685"/>
            <a:ext cx="1826895" cy="10274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71415" y="1104900"/>
            <a:ext cx="148272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화면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 rot="10800000">
            <a:off x="4683760" y="1196340"/>
            <a:ext cx="292735" cy="18669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29810" y="5238115"/>
            <a:ext cx="148272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갤러리 화면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6125845" y="5329555"/>
            <a:ext cx="292735" cy="18669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591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20460000">
            <a:off x="-574675" y="399415"/>
            <a:ext cx="15235555" cy="7983855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5" name="그림 4" descr="C:/Users/KMG/AppData/Roaming/PolarisOffice/ETemp/18836_16455400/image7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526155" y="1572260"/>
            <a:ext cx="8318500" cy="4679315"/>
          </a:xfrm>
          <a:prstGeom prst="rect"/>
          <a:noFill/>
        </p:spPr>
      </p:pic>
      <p:sp>
        <p:nvSpPr>
          <p:cNvPr id="6" name="텍스트 개체 틀 5"/>
          <p:cNvSpPr txBox="1">
            <a:spLocks/>
          </p:cNvSpPr>
          <p:nvPr>
            <p:ph type="title" idx="2"/>
          </p:nvPr>
        </p:nvSpPr>
        <p:spPr>
          <a:xfrm rot="0">
            <a:off x="550545" y="362585"/>
            <a:ext cx="3759835" cy="78105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500" cap="none" dirty="0" smtClean="0" b="0" strike="noStrike">
                <a:solidFill>
                  <a:srgbClr val="00B0F0"/>
                </a:solidFill>
                <a:latin typeface="나눔스퀘어 ExtraBold" charset="0"/>
                <a:ea typeface="나눔스퀘어 ExtraBold" charset="0"/>
              </a:rPr>
              <a:t>UI Design</a:t>
            </a:r>
            <a:endParaRPr lang="ko-KR" altLang="en-US" sz="5500" cap="none" dirty="0" smtClean="0" b="0" strike="noStrike">
              <a:solidFill>
                <a:srgbClr val="00B0F0"/>
              </a:solidFill>
              <a:latin typeface="나눔스퀘어 ExtraBold" charset="0"/>
              <a:ea typeface="나눔스퀘어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608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20460000">
            <a:off x="-1256665" y="432435"/>
            <a:ext cx="15236190" cy="7984490"/>
          </a:xfrm>
          <a:prstGeom prst="rect"/>
          <a:solidFill>
            <a:srgbClr val="00B0F0"/>
          </a:solidFill>
          <a:ln w="12700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550545" y="374015"/>
            <a:ext cx="4004310" cy="781050"/>
          </a:xfrm>
          <a:prstGeom prst="rect"/>
        </p:spPr>
        <p:txBody>
          <a:bodyPr wrap="square" lIns="91440" tIns="45720" rIns="91440" bIns="45720" vert="horz" anchor="ctr">
            <a:normAutofit fontScale="9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rgbClr val="00B0F0"/>
                </a:solidFill>
                <a:latin typeface="Starcraft" charset="0"/>
                <a:ea typeface="Starcraft" charset="0"/>
              </a:rPr>
              <a:t>USA</a:t>
            </a:r>
            <a:r>
              <a:rPr lang="en-US" altLang="ko-KR" sz="5000" cap="none" dirty="0" smtClean="0" b="0" strike="noStrike">
                <a:solidFill>
                  <a:srgbClr val="00B0F0"/>
                </a:solidFill>
                <a:latin typeface="나눔스퀘어 ExtraBold" charset="0"/>
                <a:ea typeface="나눔스퀘어 ExtraBold" charset="0"/>
              </a:rPr>
              <a:t> Project</a:t>
            </a:r>
            <a:endParaRPr lang="ko-KR" altLang="en-US" sz="5000" cap="none" dirty="0" smtClean="0" b="0" strike="noStrike">
              <a:solidFill>
                <a:srgbClr val="00B0F0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3" name="Rectangle 2"/>
          <p:cNvSpPr>
            <a:spLocks/>
          </p:cNvSpPr>
          <p:nvPr/>
        </p:nvSpPr>
        <p:spPr bwMode="auto">
          <a:xfrm rot="0">
            <a:off x="-1773555" y="748030"/>
            <a:ext cx="19718655" cy="7213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025" name="_x323561040" descr="C:/Users/KMG/AppData/Roaming/PolarisOffice/ETemp/18836_16455400/image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0" t="9328" r="17036" b="4366"/>
          <a:stretch>
            <a:fillRect/>
          </a:stretch>
        </p:blipFill>
        <p:spPr bwMode="auto">
          <a:xfrm rot="0">
            <a:off x="1009650" y="2002790"/>
            <a:ext cx="3446780" cy="3061970"/>
          </a:xfrm>
          <a:prstGeom prst="rect"/>
          <a:noFill/>
        </p:spPr>
      </p:pic>
      <p:sp>
        <p:nvSpPr>
          <p:cNvPr id="5" name="TextBox 4"/>
          <p:cNvSpPr txBox="1">
            <a:spLocks/>
          </p:cNvSpPr>
          <p:nvPr/>
        </p:nvSpPr>
        <p:spPr>
          <a:xfrm rot="0">
            <a:off x="4956810" y="4112895"/>
            <a:ext cx="5175250" cy="203200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나눔바른고딕" charset="0"/>
                <a:ea typeface="나눔바른고딕" charset="0"/>
              </a:rPr>
              <a:t>손가락의 끝과 손가락 사이 들어간 지점을  구하여 손을 판단하는 프로젝트</a:t>
            </a:r>
            <a:endParaRPr lang="ko-KR" altLang="en-US" sz="1800" cap="none" dirty="0" smtClean="0" b="0" strike="noStrike">
              <a:latin typeface="나눔바른고딕" charset="0"/>
              <a:ea typeface="나눔바른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나눔바른고딕" charset="0"/>
              <a:ea typeface="나눔바른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나눔바른고딕" charset="0"/>
                <a:ea typeface="나눔바른고딕" charset="0"/>
              </a:rPr>
              <a:t>처음에 손을 학습시키고 손을 검출하는 방식</a:t>
            </a:r>
            <a:endParaRPr lang="ko-KR" altLang="en-US" sz="1800" cap="none" dirty="0" smtClean="0" b="0" strike="noStrike">
              <a:latin typeface="나눔바른고딕" charset="0"/>
              <a:ea typeface="나눔바른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나눔바른고딕" charset="0"/>
              <a:ea typeface="나눔바른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나눔바른고딕" charset="0"/>
                <a:ea typeface="나눔바른고딕" charset="0"/>
              </a:rPr>
              <a:t>손가락 사이와 손 끝의 각도를 계산해서 손 여부를 판단</a:t>
            </a:r>
            <a:endParaRPr lang="ko-KR" altLang="en-US" sz="1800" cap="none" dirty="0" smtClean="0" b="0" strike="noStrike">
              <a:latin typeface="나눔바른고딕" charset="0"/>
              <a:ea typeface="나눔바른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나눔바른고딕" charset="0"/>
              <a:ea typeface="나눔바른고딕" charset="0"/>
            </a:endParaRPr>
          </a:p>
        </p:txBody>
      </p:sp>
      <p:pic>
        <p:nvPicPr>
          <p:cNvPr id="6" name="그림 5" descr="C:/Users/KMG/AppData/Roaming/PolarisOffice/ETemp/18836_16455400/image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558155" y="716915"/>
            <a:ext cx="5721350" cy="3130550"/>
          </a:xfrm>
          <a:prstGeom prst="rect"/>
          <a:noFill/>
        </p:spPr>
      </p:pic>
      <p:pic>
        <p:nvPicPr>
          <p:cNvPr id="7" name="그림 6" descr="C:/Users/KMG/AppData/Roaming/PolarisOffice/ETemp/18836_16455400/image1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323840" y="1021715"/>
            <a:ext cx="6189980" cy="25126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20460000">
            <a:off x="-2345055" y="-1571625"/>
            <a:ext cx="15235555" cy="8680450"/>
          </a:xfrm>
          <a:prstGeom prst="rect"/>
          <a:solidFill>
            <a:srgbClr val="00B0F0"/>
          </a:solidFill>
          <a:ln w="12700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나눔고딕" charset="0"/>
              <a:ea typeface="나눔고딕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-408305" y="2760980"/>
            <a:ext cx="54483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_x323575152" descr="C:/Users/KMG/AppData/Roaming/PolarisOffice/ETemp/18836_16455400/image1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452120" y="1966595"/>
            <a:ext cx="6116955" cy="3420745"/>
          </a:xfrm>
          <a:prstGeom prst="rect"/>
          <a:noFill/>
        </p:spPr>
      </p:pic>
      <p:sp>
        <p:nvSpPr>
          <p:cNvPr id="2" name="TextBox 1"/>
          <p:cNvSpPr txBox="1">
            <a:spLocks/>
          </p:cNvSpPr>
          <p:nvPr/>
        </p:nvSpPr>
        <p:spPr>
          <a:xfrm rot="0">
            <a:off x="6570345" y="2988945"/>
            <a:ext cx="4892040" cy="19361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나눔바른고딕" charset="0"/>
                <a:ea typeface="나눔바른고딕" charset="0"/>
              </a:rPr>
              <a:t>골무의 색을 인식해서 그림을 그리는 프로젝트</a:t>
            </a:r>
            <a:endParaRPr lang="ko-KR" altLang="en-US" sz="2000" cap="none" dirty="0" smtClean="0" b="0" strike="noStrike">
              <a:latin typeface="나눔바른고딕" charset="0"/>
              <a:ea typeface="나눔바른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나눔바른고딕" charset="0"/>
              <a:ea typeface="나눔바른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나눔바른고딕" charset="0"/>
                <a:ea typeface="나눔바른고딕" charset="0"/>
              </a:rPr>
              <a:t>우리 프로젝트와 많이 유사한 프로젝트</a:t>
            </a:r>
            <a:endParaRPr lang="ko-KR" altLang="en-US" sz="2000" cap="none" dirty="0" smtClean="0" b="0" strike="noStrike">
              <a:latin typeface="나눔바른고딕" charset="0"/>
              <a:ea typeface="나눔바른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나눔바른고딕" charset="0"/>
              <a:ea typeface="나눔바른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나눔바른고딕" charset="0"/>
                <a:ea typeface="나눔바른고딕" charset="0"/>
              </a:rPr>
              <a:t>훨씬 매끄러운 드로잉과 사용자의 모습이 보인다는 점에서 차별점이 있음</a:t>
            </a:r>
            <a:endParaRPr lang="ko-KR" altLang="en-US" sz="2000" cap="none" dirty="0" smtClean="0" b="0" strike="noStrike">
              <a:latin typeface="나눔바른고딕" charset="0"/>
              <a:ea typeface="나눔바른고딕" charset="0"/>
            </a:endParaRPr>
          </a:p>
        </p:txBody>
      </p:sp>
      <p:sp>
        <p:nvSpPr>
          <p:cNvPr id="2054" name="텍스트 개체 틀 2053"/>
          <p:cNvSpPr txBox="1">
            <a:spLocks/>
          </p:cNvSpPr>
          <p:nvPr>
            <p:ph type="title" idx="1"/>
          </p:nvPr>
        </p:nvSpPr>
        <p:spPr>
          <a:xfrm rot="0">
            <a:off x="550545" y="374015"/>
            <a:ext cx="4004310" cy="781050"/>
          </a:xfrm>
          <a:prstGeom prst="rect"/>
        </p:spPr>
        <p:txBody>
          <a:bodyPr wrap="square" lIns="91440" tIns="45720" rIns="91440" bIns="45720" vert="horz" anchor="ctr">
            <a:normAutofit fontScale="9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chemeClr val="bg1"/>
                </a:solidFill>
                <a:latin typeface="Starcraft" charset="0"/>
                <a:ea typeface="Starcraft" charset="0"/>
              </a:rPr>
              <a:t>USA</a:t>
            </a:r>
            <a:r>
              <a:rPr lang="en-US" altLang="ko-KR" sz="5000" cap="none" dirty="0" smtClean="0" b="0" strike="noStrike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 Project</a:t>
            </a:r>
            <a:endParaRPr lang="ko-KR" altLang="en-US" sz="5000" cap="none" dirty="0" smtClean="0" b="0" strike="noStrike">
              <a:solidFill>
                <a:schemeClr val="bg1"/>
              </a:solidFill>
              <a:latin typeface="나눔스퀘어 ExtraBold" charset="0"/>
              <a:ea typeface="나눔스퀘어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242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20460000">
            <a:off x="-1036955" y="608330"/>
            <a:ext cx="15235555" cy="7983855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0545" y="374015"/>
            <a:ext cx="3524250" cy="780415"/>
          </a:xfrm>
        </p:spPr>
        <p:txBody>
          <a:bodyPr>
            <a:noAutofit/>
          </a:bodyPr>
          <a:lstStyle/>
          <a:p>
            <a:r>
              <a:rPr lang="en-US" altLang="ko-KR" sz="5000" dirty="0" smtClean="0">
                <a:solidFill>
                  <a:srgbClr val="00B0F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Exception</a:t>
            </a:r>
            <a:endParaRPr lang="ko-KR" altLang="en-US" sz="5000" dirty="0">
              <a:solidFill>
                <a:srgbClr val="00B0F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>
            <a:off x="2791460" y="1697990"/>
            <a:ext cx="9289415" cy="5409565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그림을 그리는 도중 시스템이 다운될 경우</a:t>
            </a:r>
            <a:endParaRPr lang="ko-KR" altLang="en-US" sz="1800" cap="none" dirty="0" smtClean="0" b="1" strike="noStrike">
              <a:solidFill>
                <a:schemeClr val="bg1"/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fontAlgn="auto" defTabSz="508000" ea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bg1"/>
                </a:solidFill>
                <a:latin typeface="나눔스퀘어" charset="0"/>
                <a:ea typeface="나눔스퀘어" charset="0"/>
              </a:rPr>
              <a:t>저장을 누르면 그림이 저장</a:t>
            </a:r>
            <a:endParaRPr lang="ko-KR" altLang="en-US" sz="1600" cap="none" dirty="0" smtClean="0" b="0" strike="noStrike">
              <a:solidFill>
                <a:schemeClr val="bg1"/>
              </a:solidFill>
              <a:latin typeface="나눔스퀘어" charset="0"/>
              <a:ea typeface="나눔스퀘어" charset="0"/>
            </a:endParaRPr>
          </a:p>
          <a:p>
            <a:pPr marL="0" indent="0" algn="l" fontAlgn="auto" defTabSz="508000" ea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bg1"/>
                </a:solidFill>
                <a:latin typeface="나눔스퀘어" charset="0"/>
                <a:ea typeface="나눔스퀘어" charset="0"/>
              </a:rPr>
              <a:t>저장 이후에 알 수 없는 에러로 다운이 되면 그 저장을 불러올 수 있습니다</a:t>
            </a:r>
            <a:endParaRPr lang="ko-KR" altLang="en-US" sz="1600" cap="none" dirty="0" smtClean="0" b="0" strike="noStrike">
              <a:solidFill>
                <a:schemeClr val="bg1"/>
              </a:solidFill>
              <a:latin typeface="나눔스퀘어" charset="0"/>
              <a:ea typeface="나눔스퀘어" charset="0"/>
            </a:endParaRPr>
          </a:p>
          <a:p>
            <a:pPr marL="0" indent="0" algn="l" fontAlgn="auto" defTabSz="508000" ea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bg1"/>
                </a:solidFill>
                <a:latin typeface="나눔스퀘어" charset="0"/>
                <a:ea typeface="나눔스퀘어" charset="0"/>
              </a:rPr>
              <a:t>이후 일어나는 저장관련 오류는 책임지지 않음</a:t>
            </a:r>
            <a:endParaRPr lang="ko-KR" altLang="en-US" sz="1600" cap="none" dirty="0" smtClean="0" b="0" strike="noStrike">
              <a:solidFill>
                <a:schemeClr val="bg1"/>
              </a:solidFill>
              <a:latin typeface="나눔스퀘어" charset="0"/>
              <a:ea typeface="나눔스퀘어" charset="0"/>
            </a:endParaRPr>
          </a:p>
          <a:p>
            <a:pPr marL="0" indent="0" algn="l" fontAlgn="auto" defTabSz="508000" ea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 strike="noStrike">
              <a:solidFill>
                <a:schemeClr val="bg1"/>
              </a:solidFill>
              <a:latin typeface="나눔스퀘어" charset="0"/>
              <a:ea typeface="나눔스퀘어" charset="0"/>
            </a:endParaRPr>
          </a:p>
          <a:p>
            <a:pPr marL="0" indent="0" algn="l" fontAlgn="auto" defTabSz="508000" ea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손가락 말고 다른 것이 인식될 경우</a:t>
            </a:r>
            <a:endParaRPr lang="ko-KR" altLang="en-US" sz="1800" cap="none" dirty="0" smtClean="0" b="1" strike="noStrike">
              <a:solidFill>
                <a:schemeClr val="bg1"/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fontAlgn="auto" defTabSz="508000" ea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bg1"/>
                </a:solidFill>
                <a:latin typeface="나눔스퀘어" charset="0"/>
                <a:ea typeface="나눔스퀘어" charset="0"/>
              </a:rPr>
              <a:t>손가락 주변에서 지속적으로 RoI를 생성해 인식함으로 다른 것이 검출될 확률은 낮습니다.</a:t>
            </a:r>
            <a:endParaRPr lang="ko-KR" altLang="en-US" sz="1600" cap="none" dirty="0" smtClean="0" b="0" strike="noStrike">
              <a:solidFill>
                <a:schemeClr val="bg1"/>
              </a:solidFill>
              <a:latin typeface="나눔스퀘어" charset="0"/>
              <a:ea typeface="나눔스퀘어" charset="0"/>
            </a:endParaRPr>
          </a:p>
          <a:p>
            <a:pPr marL="0" indent="0" algn="l" fontAlgn="auto" defTabSz="508000" ea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bg1"/>
                </a:solidFill>
                <a:latin typeface="나눔스퀘어" charset="0"/>
                <a:ea typeface="나눔스퀘어" charset="0"/>
              </a:rPr>
              <a:t>하지만 다른 것이 손가락 주변에서 인식이 될 경우 인식한 물체 중심으로 색을 검색을 하는 단점이 있습니다.</a:t>
            </a:r>
            <a:endParaRPr lang="ko-KR" altLang="en-US" sz="1600" cap="none" dirty="0" smtClean="0" b="0" strike="noStrike">
              <a:solidFill>
                <a:schemeClr val="bg1"/>
              </a:solidFill>
              <a:latin typeface="나눔스퀘어" charset="0"/>
              <a:ea typeface="나눔스퀘어" charset="0"/>
            </a:endParaRPr>
          </a:p>
          <a:p>
            <a:pPr marL="0" indent="0" algn="l" fontAlgn="auto" defTabSz="508000" ea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 strike="noStrike">
              <a:solidFill>
                <a:schemeClr val="bg1"/>
              </a:solidFill>
              <a:latin typeface="나눔스퀘어" charset="0"/>
              <a:ea typeface="나눔스퀘어" charset="0"/>
            </a:endParaRPr>
          </a:p>
          <a:p>
            <a:pPr marL="0" indent="0" algn="l" fontAlgn="auto" defTabSz="508000" ea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같은 사진 이름이 저장하려는 경우</a:t>
            </a:r>
            <a:endParaRPr lang="ko-KR" altLang="en-US" sz="1800" cap="none" dirty="0" smtClean="0" b="1" strike="noStrike">
              <a:solidFill>
                <a:schemeClr val="bg1"/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fontAlgn="auto" defTabSz="508000" ea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bg1"/>
                </a:solidFill>
                <a:latin typeface="나눔스퀘어" charset="0"/>
                <a:ea typeface="나눔스퀘어" charset="0"/>
              </a:rPr>
              <a:t>중복을 확인 – DB에서 중복을 확인</a:t>
            </a:r>
            <a:endParaRPr lang="ko-KR" altLang="en-US" sz="1600" cap="none" dirty="0" smtClean="0" b="0" strike="noStrike">
              <a:solidFill>
                <a:schemeClr val="bg1"/>
              </a:solidFill>
              <a:latin typeface="나눔스퀘어" charset="0"/>
              <a:ea typeface="나눔스퀘어" charset="0"/>
            </a:endParaRPr>
          </a:p>
          <a:p>
            <a:pPr marL="0" indent="0" algn="l" fontAlgn="auto" defTabSz="508000" ea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bg1"/>
                </a:solidFill>
                <a:latin typeface="나눔스퀘어" charset="0"/>
                <a:ea typeface="나눔스퀘어" charset="0"/>
              </a:rPr>
              <a:t>중복이면 확인 메시지 아니면 그냥 저장 (저장 경로는 로컬에서) </a:t>
            </a:r>
            <a:endParaRPr lang="ko-KR" altLang="en-US" sz="1600" cap="none" dirty="0" smtClean="0" b="0" strike="noStrike">
              <a:solidFill>
                <a:schemeClr val="bg1"/>
              </a:solidFill>
              <a:latin typeface="나눔스퀘어" charset="0"/>
              <a:ea typeface="나눔스퀘어" charset="0"/>
            </a:endParaRPr>
          </a:p>
          <a:p>
            <a:pPr marL="0" indent="0" algn="just" fontAlgn="auto" defTabSz="508000" ea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나눔스퀘어" charset="0"/>
                <a:ea typeface="나눔스퀘어" charset="0"/>
              </a:rPr>
              <a:t>  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나눔스퀘어" charset="0"/>
              <a:ea typeface="나눔스퀘어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538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20460000">
            <a:off x="-1036955" y="608330"/>
            <a:ext cx="15236190" cy="7984490"/>
          </a:xfrm>
          <a:prstGeom prst="rect"/>
          <a:solidFill>
            <a:srgbClr val="00B0F0"/>
          </a:solidFill>
          <a:ln w="12700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550545" y="374015"/>
            <a:ext cx="3524885" cy="78105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rgbClr val="00B0F0"/>
                </a:solidFill>
                <a:latin typeface="나눔스퀘어 ExtraBold" charset="0"/>
                <a:ea typeface="나눔스퀘어 ExtraBold" charset="0"/>
              </a:rPr>
              <a:t>FlowChart</a:t>
            </a:r>
            <a:endParaRPr lang="ko-KR" altLang="en-US" sz="5000" cap="none" dirty="0" smtClean="0" b="0" strike="noStrike">
              <a:solidFill>
                <a:srgbClr val="00B0F0"/>
              </a:solidFill>
              <a:latin typeface="나눔스퀘어 ExtraBold" charset="0"/>
              <a:ea typeface="나눔스퀘어 ExtraBold" charset="0"/>
            </a:endParaRPr>
          </a:p>
        </p:txBody>
      </p:sp>
      <p:pic>
        <p:nvPicPr>
          <p:cNvPr id="5" name="그림 4" descr="C:/Users/KMG/AppData/Roaming/PolarisOffice/ETemp/18836_16455400/fImage340611554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96690" y="961390"/>
            <a:ext cx="4646295" cy="55727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20460000">
            <a:off x="-1069975" y="331470"/>
            <a:ext cx="15234920" cy="8173720"/>
          </a:xfrm>
          <a:prstGeom prst="rect"/>
          <a:solidFill>
            <a:srgbClr val="00B0F0"/>
          </a:solidFill>
          <a:ln w="12700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0545" y="374015"/>
            <a:ext cx="3524885" cy="78105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rgbClr val="00B0F0"/>
                </a:solidFill>
                <a:latin typeface="나눔스퀘어 ExtraBold" charset="0"/>
                <a:ea typeface="나눔스퀘어 ExtraBold" charset="0"/>
              </a:rPr>
              <a:t>Demo</a:t>
            </a:r>
            <a:endParaRPr lang="ko-KR" altLang="en-US" sz="5000" cap="none" dirty="0" smtClean="0" b="0" strike="noStrike">
              <a:solidFill>
                <a:srgbClr val="00B0F0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4796790" y="2652395"/>
            <a:ext cx="2572385" cy="15697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600" cap="none" dirty="0" smtClean="0" b="0" strike="noStrike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시연</a:t>
            </a:r>
            <a:endParaRPr lang="ko-KR" altLang="en-US" sz="9600" cap="none" dirty="0" smtClean="0" b="0" strike="noStrike">
              <a:solidFill>
                <a:schemeClr val="bg1"/>
              </a:solidFill>
              <a:latin typeface="나눔스퀘어 ExtraBold" charset="0"/>
              <a:ea typeface="나눔스퀘어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249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9</Pages>
  <Paragraphs>34</Paragraphs>
  <Words>164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유 경찬</dc:creator>
  <cp:lastModifiedBy>김민기</cp:lastModifiedBy>
  <dc:title>VoidPrinter</dc:title>
  <dcterms:modified xsi:type="dcterms:W3CDTF">2018-06-27T14:37:23Z</dcterms:modified>
</cp:coreProperties>
</file>