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88" r:id="rId6"/>
    <p:sldId id="289" r:id="rId7"/>
    <p:sldId id="290" r:id="rId8"/>
    <p:sldId id="293" r:id="rId9"/>
    <p:sldId id="294" r:id="rId10"/>
    <p:sldId id="295" r:id="rId11"/>
    <p:sldId id="296" r:id="rId12"/>
    <p:sldId id="297" r:id="rId13"/>
    <p:sldId id="313" r:id="rId14"/>
    <p:sldId id="301" r:id="rId15"/>
    <p:sldId id="298" r:id="rId16"/>
    <p:sldId id="299" r:id="rId17"/>
    <p:sldId id="300" r:id="rId18"/>
    <p:sldId id="303" r:id="rId19"/>
    <p:sldId id="311" r:id="rId20"/>
    <p:sldId id="312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474"/>
    <a:srgbClr val="BA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AFF24-FC65-4A48-BBAD-7DBC269A87F7}" type="doc">
      <dgm:prSet loTypeId="urn:microsoft.com/office/officeart/2005/8/layout/radial1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FFF15508-45FD-4EAD-96F2-447278A2A190}">
      <dgm:prSet phldrT="[Tes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it-IT" sz="1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Geographically</a:t>
          </a:r>
          <a:r>
            <a:rPr lang="it-IT" sz="1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it-IT" sz="1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distributed</a:t>
          </a:r>
          <a:endParaRPr lang="it-IT" sz="1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ACCCEE-E682-41FE-9E14-0F09405F57C0}" type="parTrans" cxnId="{C967E946-D5BB-4E94-8CBB-B75852E76D61}">
      <dgm:prSet/>
      <dgm:spPr/>
      <dgm:t>
        <a:bodyPr/>
        <a:lstStyle/>
        <a:p>
          <a:endParaRPr lang="it-IT"/>
        </a:p>
      </dgm:t>
    </dgm:pt>
    <dgm:pt modelId="{FA93329E-3C19-459C-ACB2-E25E25830CD1}" type="sibTrans" cxnId="{C967E946-D5BB-4E94-8CBB-B75852E76D61}">
      <dgm:prSet/>
      <dgm:spPr/>
      <dgm:t>
        <a:bodyPr/>
        <a:lstStyle/>
        <a:p>
          <a:endParaRPr lang="it-IT"/>
        </a:p>
      </dgm:t>
    </dgm:pt>
    <dgm:pt modelId="{49D1A511-3E31-4263-A86F-E113C6E4C1FF}">
      <dgm:prSet phldrT="[Testo]" custT="1"/>
      <dgm:spPr>
        <a:solidFill>
          <a:srgbClr val="F87474"/>
        </a:solidFill>
      </dgm:spPr>
      <dgm:t>
        <a:bodyPr/>
        <a:lstStyle/>
        <a:p>
          <a:r>
            <a:rPr lang="it-IT" sz="1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Autonomous</a:t>
          </a:r>
          <a:endParaRPr lang="it-IT" sz="1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176D404-FF2A-49AE-90C7-2D236489E1A3}" type="parTrans" cxnId="{ADB83B39-707E-4DAA-8511-B5A051ABD2C0}">
      <dgm:prSet/>
      <dgm:spPr/>
      <dgm:t>
        <a:bodyPr/>
        <a:lstStyle/>
        <a:p>
          <a:endParaRPr lang="it-IT"/>
        </a:p>
      </dgm:t>
    </dgm:pt>
    <dgm:pt modelId="{300BE19A-DFBC-44F0-905F-37B58A8E4B82}" type="sibTrans" cxnId="{ADB83B39-707E-4DAA-8511-B5A051ABD2C0}">
      <dgm:prSet/>
      <dgm:spPr/>
      <dgm:t>
        <a:bodyPr/>
        <a:lstStyle/>
        <a:p>
          <a:endParaRPr lang="it-IT"/>
        </a:p>
      </dgm:t>
    </dgm:pt>
    <dgm:pt modelId="{55CFBF1D-0886-4DA7-95D9-EE9FBCFE3CC9}">
      <dgm:prSet phldrT="[Tes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sz="1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Context-aware</a:t>
          </a:r>
          <a:endParaRPr lang="it-IT" sz="1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61312D-21B9-4785-9598-63B990011796}" type="parTrans" cxnId="{9C3C7AC2-6E99-49B3-B240-E1CA79EE8D88}">
      <dgm:prSet/>
      <dgm:spPr/>
      <dgm:t>
        <a:bodyPr/>
        <a:lstStyle/>
        <a:p>
          <a:endParaRPr lang="it-IT"/>
        </a:p>
      </dgm:t>
    </dgm:pt>
    <dgm:pt modelId="{1FE807F4-7B44-43B0-A60E-7485451773BD}" type="sibTrans" cxnId="{9C3C7AC2-6E99-49B3-B240-E1CA79EE8D88}">
      <dgm:prSet/>
      <dgm:spPr/>
      <dgm:t>
        <a:bodyPr/>
        <a:lstStyle/>
        <a:p>
          <a:endParaRPr lang="it-IT"/>
        </a:p>
      </dgm:t>
    </dgm:pt>
    <dgm:pt modelId="{5C0D75BE-E388-4761-A4CA-0B99454228CD}">
      <dgm:prSet phldrT="[Testo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it-IT" sz="1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Scalable</a:t>
          </a:r>
          <a:endParaRPr lang="it-IT" sz="1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C5C40A-A30B-4ECF-9ADF-A3D1AC68C491}" type="parTrans" cxnId="{F0F3E0F2-9DA6-44FC-A028-9B86BE577019}">
      <dgm:prSet/>
      <dgm:spPr/>
      <dgm:t>
        <a:bodyPr/>
        <a:lstStyle/>
        <a:p>
          <a:endParaRPr lang="it-IT"/>
        </a:p>
      </dgm:t>
    </dgm:pt>
    <dgm:pt modelId="{CA5A0FB3-0002-457D-A9B0-912F0EB4545D}" type="sibTrans" cxnId="{F0F3E0F2-9DA6-44FC-A028-9B86BE577019}">
      <dgm:prSet/>
      <dgm:spPr/>
      <dgm:t>
        <a:bodyPr/>
        <a:lstStyle/>
        <a:p>
          <a:endParaRPr lang="it-IT"/>
        </a:p>
      </dgm:t>
    </dgm:pt>
    <dgm:pt modelId="{71F22814-41C3-434B-8625-031899BC6C6F}">
      <dgm:prSet phldrT="[Testo]" phldr="1" custRadScaleRad="123819" custRadScaleInc="50897"/>
      <dgm:spPr/>
      <dgm:t>
        <a:bodyPr/>
        <a:lstStyle/>
        <a:p>
          <a:endParaRPr lang="it-IT" dirty="0"/>
        </a:p>
      </dgm:t>
    </dgm:pt>
    <dgm:pt modelId="{D4B817AC-EE51-4C1B-BE30-436B0408BE84}" type="parTrans" cxnId="{8259DE4A-7D34-40B3-872B-A16DCDDEE8C8}">
      <dgm:prSet/>
      <dgm:spPr/>
      <dgm:t>
        <a:bodyPr/>
        <a:lstStyle/>
        <a:p>
          <a:endParaRPr lang="it-IT"/>
        </a:p>
      </dgm:t>
    </dgm:pt>
    <dgm:pt modelId="{3939C3E8-CD6D-40B4-AA71-97E65B076213}" type="sibTrans" cxnId="{8259DE4A-7D34-40B3-872B-A16DCDDEE8C8}">
      <dgm:prSet/>
      <dgm:spPr/>
      <dgm:t>
        <a:bodyPr/>
        <a:lstStyle/>
        <a:p>
          <a:endParaRPr lang="it-IT"/>
        </a:p>
      </dgm:t>
    </dgm:pt>
    <dgm:pt modelId="{5F8D60B3-A4CD-4B3A-BD73-E4BC37103DD6}">
      <dgm:prSet phldrT="[Testo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it-IT" sz="1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Low</a:t>
          </a:r>
          <a:r>
            <a:rPr lang="it-IT" sz="1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it-IT" sz="1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latency</a:t>
          </a:r>
          <a:endParaRPr lang="it-IT" sz="1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EC3010-9318-40B4-B815-60F8585A4DB6}" type="parTrans" cxnId="{5122A262-B600-4B0C-9A72-6D9EDA7A3F4A}">
      <dgm:prSet/>
      <dgm:spPr/>
      <dgm:t>
        <a:bodyPr/>
        <a:lstStyle/>
        <a:p>
          <a:endParaRPr lang="it-IT"/>
        </a:p>
      </dgm:t>
    </dgm:pt>
    <dgm:pt modelId="{B82B94C5-E865-43A1-A7E3-7A47EEED3ED4}" type="sibTrans" cxnId="{5122A262-B600-4B0C-9A72-6D9EDA7A3F4A}">
      <dgm:prSet/>
      <dgm:spPr/>
      <dgm:t>
        <a:bodyPr/>
        <a:lstStyle/>
        <a:p>
          <a:endParaRPr lang="it-IT"/>
        </a:p>
      </dgm:t>
    </dgm:pt>
    <dgm:pt modelId="{8E7E5487-F20B-487F-A14F-B43B634162BE}">
      <dgm:prSet phldrT="[Tes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it-IT" sz="1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Hetereogeneity</a:t>
          </a:r>
          <a:endParaRPr lang="it-IT" sz="1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AC7C294-DBA2-4CE4-B50F-F2A7E790F7BE}" type="parTrans" cxnId="{86F8F25E-92D6-4A25-8A4C-00CBE439AC06}">
      <dgm:prSet/>
      <dgm:spPr/>
      <dgm:t>
        <a:bodyPr/>
        <a:lstStyle/>
        <a:p>
          <a:endParaRPr lang="it-IT"/>
        </a:p>
      </dgm:t>
    </dgm:pt>
    <dgm:pt modelId="{08A287C3-5E39-4E93-969E-813320BF21E0}" type="sibTrans" cxnId="{86F8F25E-92D6-4A25-8A4C-00CBE439AC06}">
      <dgm:prSet/>
      <dgm:spPr/>
      <dgm:t>
        <a:bodyPr/>
        <a:lstStyle/>
        <a:p>
          <a:endParaRPr lang="it-IT"/>
        </a:p>
      </dgm:t>
    </dgm:pt>
    <dgm:pt modelId="{8E83D27F-D04A-4132-A127-5EBD01BBD94C}">
      <dgm:prSet phldrT="[Tes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it-IT" sz="8500" b="1" dirty="0"/>
        </a:p>
      </dgm:t>
    </dgm:pt>
    <dgm:pt modelId="{5664738E-8364-421C-9CBA-8ACF91368351}" type="sibTrans" cxnId="{82A46B46-522E-46C7-A1B8-B9E3226F4486}">
      <dgm:prSet/>
      <dgm:spPr/>
      <dgm:t>
        <a:bodyPr/>
        <a:lstStyle/>
        <a:p>
          <a:endParaRPr lang="it-IT"/>
        </a:p>
      </dgm:t>
    </dgm:pt>
    <dgm:pt modelId="{111EAA8B-D4C7-42DE-AE56-7FA6C72D6903}" type="parTrans" cxnId="{82A46B46-522E-46C7-A1B8-B9E3226F4486}">
      <dgm:prSet/>
      <dgm:spPr/>
      <dgm:t>
        <a:bodyPr/>
        <a:lstStyle/>
        <a:p>
          <a:endParaRPr lang="it-IT"/>
        </a:p>
      </dgm:t>
    </dgm:pt>
    <dgm:pt modelId="{00041C36-601A-4C91-8E60-B75A130B7318}" type="pres">
      <dgm:prSet presAssocID="{6B8AFF24-FC65-4A48-BBAD-7DBC269A87F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2654E77-9E02-4C08-AB49-54599931D3DF}" type="pres">
      <dgm:prSet presAssocID="{8E83D27F-D04A-4132-A127-5EBD01BBD94C}" presName="centerShape" presStyleLbl="node0" presStyleIdx="0" presStyleCnt="1" custScaleX="202512" custScaleY="185150" custLinFactNeighborX="-1041" custLinFactNeighborY="-1461"/>
      <dgm:spPr/>
      <dgm:t>
        <a:bodyPr/>
        <a:lstStyle/>
        <a:p>
          <a:endParaRPr lang="it-IT"/>
        </a:p>
      </dgm:t>
    </dgm:pt>
    <dgm:pt modelId="{6308B174-3736-4CB0-9138-087D825AEFA6}" type="pres">
      <dgm:prSet presAssocID="{48ACCCEE-E682-41FE-9E14-0F09405F57C0}" presName="Name9" presStyleLbl="parChTrans1D2" presStyleIdx="0" presStyleCnt="6"/>
      <dgm:spPr/>
      <dgm:t>
        <a:bodyPr/>
        <a:lstStyle/>
        <a:p>
          <a:endParaRPr lang="it-IT"/>
        </a:p>
      </dgm:t>
    </dgm:pt>
    <dgm:pt modelId="{DADCBA55-18AA-4256-BB8E-8384503F02FF}" type="pres">
      <dgm:prSet presAssocID="{48ACCCEE-E682-41FE-9E14-0F09405F57C0}" presName="connTx" presStyleLbl="parChTrans1D2" presStyleIdx="0" presStyleCnt="6"/>
      <dgm:spPr/>
      <dgm:t>
        <a:bodyPr/>
        <a:lstStyle/>
        <a:p>
          <a:endParaRPr lang="it-IT"/>
        </a:p>
      </dgm:t>
    </dgm:pt>
    <dgm:pt modelId="{C6E42C59-9182-4476-A4AC-45FE14B135B8}" type="pres">
      <dgm:prSet presAssocID="{FFF15508-45FD-4EAD-96F2-447278A2A190}" presName="node" presStyleLbl="node1" presStyleIdx="0" presStyleCnt="6" custScaleX="152084" custScaleY="63242" custRadScaleRad="127763" custRadScaleInc="-311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718003-D6EF-4CF3-8AE4-9B82C5E9F299}" type="pres">
      <dgm:prSet presAssocID="{0176D404-FF2A-49AE-90C7-2D236489E1A3}" presName="Name9" presStyleLbl="parChTrans1D2" presStyleIdx="1" presStyleCnt="6"/>
      <dgm:spPr/>
      <dgm:t>
        <a:bodyPr/>
        <a:lstStyle/>
        <a:p>
          <a:endParaRPr lang="it-IT"/>
        </a:p>
      </dgm:t>
    </dgm:pt>
    <dgm:pt modelId="{7829E457-859A-4021-A579-7F9D53118A10}" type="pres">
      <dgm:prSet presAssocID="{0176D404-FF2A-49AE-90C7-2D236489E1A3}" presName="connTx" presStyleLbl="parChTrans1D2" presStyleIdx="1" presStyleCnt="6"/>
      <dgm:spPr/>
      <dgm:t>
        <a:bodyPr/>
        <a:lstStyle/>
        <a:p>
          <a:endParaRPr lang="it-IT"/>
        </a:p>
      </dgm:t>
    </dgm:pt>
    <dgm:pt modelId="{21EE26B6-0A7B-45F6-9517-63F53168758F}" type="pres">
      <dgm:prSet presAssocID="{49D1A511-3E31-4263-A86F-E113C6E4C1FF}" presName="node" presStyleLbl="node1" presStyleIdx="1" presStyleCnt="6" custScaleX="137925" custScaleY="64321" custRadScaleRad="217347" custRadScaleInc="2897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9AB1AD1-F5BF-42BE-AD44-4E43661B3BA7}" type="pres">
      <dgm:prSet presAssocID="{AD61312D-21B9-4785-9598-63B990011796}" presName="Name9" presStyleLbl="parChTrans1D2" presStyleIdx="2" presStyleCnt="6"/>
      <dgm:spPr/>
      <dgm:t>
        <a:bodyPr/>
        <a:lstStyle/>
        <a:p>
          <a:endParaRPr lang="it-IT"/>
        </a:p>
      </dgm:t>
    </dgm:pt>
    <dgm:pt modelId="{40A990E3-2E92-447E-B52C-8F9400FC8C0A}" type="pres">
      <dgm:prSet presAssocID="{AD61312D-21B9-4785-9598-63B990011796}" presName="connTx" presStyleLbl="parChTrans1D2" presStyleIdx="2" presStyleCnt="6"/>
      <dgm:spPr/>
      <dgm:t>
        <a:bodyPr/>
        <a:lstStyle/>
        <a:p>
          <a:endParaRPr lang="it-IT"/>
        </a:p>
      </dgm:t>
    </dgm:pt>
    <dgm:pt modelId="{6D14D7A2-EC80-4C6C-8A68-E647EB91B82F}" type="pres">
      <dgm:prSet presAssocID="{55CFBF1D-0886-4DA7-95D9-EE9FBCFE3CC9}" presName="node" presStyleLbl="node1" presStyleIdx="2" presStyleCnt="6" custScaleX="142125" custScaleY="63643" custRadScaleRad="182263" custRadScaleInc="-2967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0C5FEAA-43C1-4BAF-889B-7BB6EF5402F1}" type="pres">
      <dgm:prSet presAssocID="{79C5C40A-A30B-4ECF-9ADF-A3D1AC68C491}" presName="Name9" presStyleLbl="parChTrans1D2" presStyleIdx="3" presStyleCnt="6"/>
      <dgm:spPr/>
      <dgm:t>
        <a:bodyPr/>
        <a:lstStyle/>
        <a:p>
          <a:endParaRPr lang="it-IT"/>
        </a:p>
      </dgm:t>
    </dgm:pt>
    <dgm:pt modelId="{29E35C20-B96F-48FD-ABE1-20D83923205E}" type="pres">
      <dgm:prSet presAssocID="{79C5C40A-A30B-4ECF-9ADF-A3D1AC68C491}" presName="connTx" presStyleLbl="parChTrans1D2" presStyleIdx="3" presStyleCnt="6"/>
      <dgm:spPr/>
      <dgm:t>
        <a:bodyPr/>
        <a:lstStyle/>
        <a:p>
          <a:endParaRPr lang="it-IT"/>
        </a:p>
      </dgm:t>
    </dgm:pt>
    <dgm:pt modelId="{0E22B97A-BBD8-4BE6-8B8C-3AA215CF0DFB}" type="pres">
      <dgm:prSet presAssocID="{5C0D75BE-E388-4761-A4CA-0B99454228CD}" presName="node" presStyleLbl="node1" presStyleIdx="3" presStyleCnt="6" custScaleX="138875" custScaleY="57311" custRadScaleRad="108174" custRadScaleInc="367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AAD645F-521F-4189-A76C-0C76D0F5914A}" type="pres">
      <dgm:prSet presAssocID="{C5EC3010-9318-40B4-B815-60F8585A4DB6}" presName="Name9" presStyleLbl="parChTrans1D2" presStyleIdx="4" presStyleCnt="6"/>
      <dgm:spPr/>
      <dgm:t>
        <a:bodyPr/>
        <a:lstStyle/>
        <a:p>
          <a:endParaRPr lang="it-IT"/>
        </a:p>
      </dgm:t>
    </dgm:pt>
    <dgm:pt modelId="{B6C21E9E-41B2-40DA-82E9-C8499A3ACD25}" type="pres">
      <dgm:prSet presAssocID="{C5EC3010-9318-40B4-B815-60F8585A4DB6}" presName="connTx" presStyleLbl="parChTrans1D2" presStyleIdx="4" presStyleCnt="6"/>
      <dgm:spPr/>
      <dgm:t>
        <a:bodyPr/>
        <a:lstStyle/>
        <a:p>
          <a:endParaRPr lang="it-IT"/>
        </a:p>
      </dgm:t>
    </dgm:pt>
    <dgm:pt modelId="{AB8776E4-77FB-42EA-B402-926BFA92F23D}" type="pres">
      <dgm:prSet presAssocID="{5F8D60B3-A4CD-4B3A-BD73-E4BC37103DD6}" presName="node" presStyleLbl="node1" presStyleIdx="4" presStyleCnt="6" custScaleX="130952" custScaleY="68747" custRadScaleRad="200318" custRadScaleInc="3862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C7DD78-61C9-4B15-A3C0-B16BD362D438}" type="pres">
      <dgm:prSet presAssocID="{4AC7C294-DBA2-4CE4-B50F-F2A7E790F7BE}" presName="Name9" presStyleLbl="parChTrans1D2" presStyleIdx="5" presStyleCnt="6"/>
      <dgm:spPr/>
      <dgm:t>
        <a:bodyPr/>
        <a:lstStyle/>
        <a:p>
          <a:endParaRPr lang="it-IT"/>
        </a:p>
      </dgm:t>
    </dgm:pt>
    <dgm:pt modelId="{CDC01D0B-6853-4C8C-AA26-2BD6D853A9B1}" type="pres">
      <dgm:prSet presAssocID="{4AC7C294-DBA2-4CE4-B50F-F2A7E790F7BE}" presName="connTx" presStyleLbl="parChTrans1D2" presStyleIdx="5" presStyleCnt="6"/>
      <dgm:spPr/>
      <dgm:t>
        <a:bodyPr/>
        <a:lstStyle/>
        <a:p>
          <a:endParaRPr lang="it-IT"/>
        </a:p>
      </dgm:t>
    </dgm:pt>
    <dgm:pt modelId="{9F97FAF6-2FCA-4A84-98EF-58A7557BBD97}" type="pres">
      <dgm:prSet presAssocID="{8E7E5487-F20B-487F-A14F-B43B634162BE}" presName="node" presStyleLbl="node1" presStyleIdx="5" presStyleCnt="6" custScaleX="152964" custScaleY="67020" custRadScaleRad="212658" custRadScaleInc="-3391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122A262-B600-4B0C-9A72-6D9EDA7A3F4A}" srcId="{8E83D27F-D04A-4132-A127-5EBD01BBD94C}" destId="{5F8D60B3-A4CD-4B3A-BD73-E4BC37103DD6}" srcOrd="4" destOrd="0" parTransId="{C5EC3010-9318-40B4-B815-60F8585A4DB6}" sibTransId="{B82B94C5-E865-43A1-A7E3-7A47EEED3ED4}"/>
    <dgm:cxn modelId="{ABBD7FFB-A1B2-4A72-A93D-8B5045DC6835}" type="presOf" srcId="{C5EC3010-9318-40B4-B815-60F8585A4DB6}" destId="{B6C21E9E-41B2-40DA-82E9-C8499A3ACD25}" srcOrd="1" destOrd="0" presId="urn:microsoft.com/office/officeart/2005/8/layout/radial1"/>
    <dgm:cxn modelId="{6053BF6F-E8B1-4CBF-A7F9-6BFA33799FEC}" type="presOf" srcId="{AD61312D-21B9-4785-9598-63B990011796}" destId="{40A990E3-2E92-447E-B52C-8F9400FC8C0A}" srcOrd="1" destOrd="0" presId="urn:microsoft.com/office/officeart/2005/8/layout/radial1"/>
    <dgm:cxn modelId="{43581126-3982-4FBE-917A-C8AF40DB3459}" type="presOf" srcId="{8E83D27F-D04A-4132-A127-5EBD01BBD94C}" destId="{12654E77-9E02-4C08-AB49-54599931D3DF}" srcOrd="0" destOrd="0" presId="urn:microsoft.com/office/officeart/2005/8/layout/radial1"/>
    <dgm:cxn modelId="{CCBB98BE-ACAE-49DF-B760-0AB1FE995184}" type="presOf" srcId="{AD61312D-21B9-4785-9598-63B990011796}" destId="{59AB1AD1-F5BF-42BE-AD44-4E43661B3BA7}" srcOrd="0" destOrd="0" presId="urn:microsoft.com/office/officeart/2005/8/layout/radial1"/>
    <dgm:cxn modelId="{9F62961E-3E23-4CFE-A467-3890F6EBD910}" type="presOf" srcId="{79C5C40A-A30B-4ECF-9ADF-A3D1AC68C491}" destId="{90C5FEAA-43C1-4BAF-889B-7BB6EF5402F1}" srcOrd="0" destOrd="0" presId="urn:microsoft.com/office/officeart/2005/8/layout/radial1"/>
    <dgm:cxn modelId="{AE9E0CA0-F7F2-4A27-B336-C9AB1362D759}" type="presOf" srcId="{FFF15508-45FD-4EAD-96F2-447278A2A190}" destId="{C6E42C59-9182-4476-A4AC-45FE14B135B8}" srcOrd="0" destOrd="0" presId="urn:microsoft.com/office/officeart/2005/8/layout/radial1"/>
    <dgm:cxn modelId="{42ADD127-3D77-4A34-A732-A44BE70A6F72}" type="presOf" srcId="{49D1A511-3E31-4263-A86F-E113C6E4C1FF}" destId="{21EE26B6-0A7B-45F6-9517-63F53168758F}" srcOrd="0" destOrd="0" presId="urn:microsoft.com/office/officeart/2005/8/layout/radial1"/>
    <dgm:cxn modelId="{F0F3E0F2-9DA6-44FC-A028-9B86BE577019}" srcId="{8E83D27F-D04A-4132-A127-5EBD01BBD94C}" destId="{5C0D75BE-E388-4761-A4CA-0B99454228CD}" srcOrd="3" destOrd="0" parTransId="{79C5C40A-A30B-4ECF-9ADF-A3D1AC68C491}" sibTransId="{CA5A0FB3-0002-457D-A9B0-912F0EB4545D}"/>
    <dgm:cxn modelId="{81C1C455-C6B1-4BFA-99EF-A2EF4007C51A}" type="presOf" srcId="{48ACCCEE-E682-41FE-9E14-0F09405F57C0}" destId="{DADCBA55-18AA-4256-BB8E-8384503F02FF}" srcOrd="1" destOrd="0" presId="urn:microsoft.com/office/officeart/2005/8/layout/radial1"/>
    <dgm:cxn modelId="{8259DE4A-7D34-40B3-872B-A16DCDDEE8C8}" srcId="{6B8AFF24-FC65-4A48-BBAD-7DBC269A87F7}" destId="{71F22814-41C3-434B-8625-031899BC6C6F}" srcOrd="1" destOrd="0" parTransId="{D4B817AC-EE51-4C1B-BE30-436B0408BE84}" sibTransId="{3939C3E8-CD6D-40B4-AA71-97E65B076213}"/>
    <dgm:cxn modelId="{079D552F-0F2F-4ECF-A43D-4E913171FF85}" type="presOf" srcId="{4AC7C294-DBA2-4CE4-B50F-F2A7E790F7BE}" destId="{CDC01D0B-6853-4C8C-AA26-2BD6D853A9B1}" srcOrd="1" destOrd="0" presId="urn:microsoft.com/office/officeart/2005/8/layout/radial1"/>
    <dgm:cxn modelId="{CFBD414C-9117-40F7-B22C-CA1CD269CFF7}" type="presOf" srcId="{6B8AFF24-FC65-4A48-BBAD-7DBC269A87F7}" destId="{00041C36-601A-4C91-8E60-B75A130B7318}" srcOrd="0" destOrd="0" presId="urn:microsoft.com/office/officeart/2005/8/layout/radial1"/>
    <dgm:cxn modelId="{280F6810-A28F-4EE4-9B38-F3F2D0EBB22E}" type="presOf" srcId="{55CFBF1D-0886-4DA7-95D9-EE9FBCFE3CC9}" destId="{6D14D7A2-EC80-4C6C-8A68-E647EB91B82F}" srcOrd="0" destOrd="0" presId="urn:microsoft.com/office/officeart/2005/8/layout/radial1"/>
    <dgm:cxn modelId="{D79FAC01-CB1F-41C5-A930-27E4FFA0FE8F}" type="presOf" srcId="{48ACCCEE-E682-41FE-9E14-0F09405F57C0}" destId="{6308B174-3736-4CB0-9138-087D825AEFA6}" srcOrd="0" destOrd="0" presId="urn:microsoft.com/office/officeart/2005/8/layout/radial1"/>
    <dgm:cxn modelId="{9C3C7AC2-6E99-49B3-B240-E1CA79EE8D88}" srcId="{8E83D27F-D04A-4132-A127-5EBD01BBD94C}" destId="{55CFBF1D-0886-4DA7-95D9-EE9FBCFE3CC9}" srcOrd="2" destOrd="0" parTransId="{AD61312D-21B9-4785-9598-63B990011796}" sibTransId="{1FE807F4-7B44-43B0-A60E-7485451773BD}"/>
    <dgm:cxn modelId="{ADB83B39-707E-4DAA-8511-B5A051ABD2C0}" srcId="{8E83D27F-D04A-4132-A127-5EBD01BBD94C}" destId="{49D1A511-3E31-4263-A86F-E113C6E4C1FF}" srcOrd="1" destOrd="0" parTransId="{0176D404-FF2A-49AE-90C7-2D236489E1A3}" sibTransId="{300BE19A-DFBC-44F0-905F-37B58A8E4B82}"/>
    <dgm:cxn modelId="{08CA4F33-2B67-4933-B564-CEF16EEC8F03}" type="presOf" srcId="{8E7E5487-F20B-487F-A14F-B43B634162BE}" destId="{9F97FAF6-2FCA-4A84-98EF-58A7557BBD97}" srcOrd="0" destOrd="0" presId="urn:microsoft.com/office/officeart/2005/8/layout/radial1"/>
    <dgm:cxn modelId="{A8D7AED1-784B-4301-9E6E-2EB5C6E1267C}" type="presOf" srcId="{79C5C40A-A30B-4ECF-9ADF-A3D1AC68C491}" destId="{29E35C20-B96F-48FD-ABE1-20D83923205E}" srcOrd="1" destOrd="0" presId="urn:microsoft.com/office/officeart/2005/8/layout/radial1"/>
    <dgm:cxn modelId="{C967E946-D5BB-4E94-8CBB-B75852E76D61}" srcId="{8E83D27F-D04A-4132-A127-5EBD01BBD94C}" destId="{FFF15508-45FD-4EAD-96F2-447278A2A190}" srcOrd="0" destOrd="0" parTransId="{48ACCCEE-E682-41FE-9E14-0F09405F57C0}" sibTransId="{FA93329E-3C19-459C-ACB2-E25E25830CD1}"/>
    <dgm:cxn modelId="{EBE33D52-14F3-41B9-A573-3D03A9790BCC}" type="presOf" srcId="{5F8D60B3-A4CD-4B3A-BD73-E4BC37103DD6}" destId="{AB8776E4-77FB-42EA-B402-926BFA92F23D}" srcOrd="0" destOrd="0" presId="urn:microsoft.com/office/officeart/2005/8/layout/radial1"/>
    <dgm:cxn modelId="{4DABDAB5-D2DA-4C1D-9AC8-4A9F84BB5F4C}" type="presOf" srcId="{4AC7C294-DBA2-4CE4-B50F-F2A7E790F7BE}" destId="{B0C7DD78-61C9-4B15-A3C0-B16BD362D438}" srcOrd="0" destOrd="0" presId="urn:microsoft.com/office/officeart/2005/8/layout/radial1"/>
    <dgm:cxn modelId="{1A2F89B5-A26F-4B62-AFD4-824A94D92FDD}" type="presOf" srcId="{C5EC3010-9318-40B4-B815-60F8585A4DB6}" destId="{DAAD645F-521F-4189-A76C-0C76D0F5914A}" srcOrd="0" destOrd="0" presId="urn:microsoft.com/office/officeart/2005/8/layout/radial1"/>
    <dgm:cxn modelId="{BF59077E-E262-4AAE-AC2C-32DC675BDE5D}" type="presOf" srcId="{0176D404-FF2A-49AE-90C7-2D236489E1A3}" destId="{B0718003-D6EF-4CF3-8AE4-9B82C5E9F299}" srcOrd="0" destOrd="0" presId="urn:microsoft.com/office/officeart/2005/8/layout/radial1"/>
    <dgm:cxn modelId="{A9C70FE7-1EF1-4EAD-8E62-40B6BBBD9E4F}" type="presOf" srcId="{5C0D75BE-E388-4761-A4CA-0B99454228CD}" destId="{0E22B97A-BBD8-4BE6-8B8C-3AA215CF0DFB}" srcOrd="0" destOrd="0" presId="urn:microsoft.com/office/officeart/2005/8/layout/radial1"/>
    <dgm:cxn modelId="{FEE8CCD3-B93F-4953-813C-4F44172F78D6}" type="presOf" srcId="{0176D404-FF2A-49AE-90C7-2D236489E1A3}" destId="{7829E457-859A-4021-A579-7F9D53118A10}" srcOrd="1" destOrd="0" presId="urn:microsoft.com/office/officeart/2005/8/layout/radial1"/>
    <dgm:cxn modelId="{86F8F25E-92D6-4A25-8A4C-00CBE439AC06}" srcId="{8E83D27F-D04A-4132-A127-5EBD01BBD94C}" destId="{8E7E5487-F20B-487F-A14F-B43B634162BE}" srcOrd="5" destOrd="0" parTransId="{4AC7C294-DBA2-4CE4-B50F-F2A7E790F7BE}" sibTransId="{08A287C3-5E39-4E93-969E-813320BF21E0}"/>
    <dgm:cxn modelId="{82A46B46-522E-46C7-A1B8-B9E3226F4486}" srcId="{6B8AFF24-FC65-4A48-BBAD-7DBC269A87F7}" destId="{8E83D27F-D04A-4132-A127-5EBD01BBD94C}" srcOrd="0" destOrd="0" parTransId="{111EAA8B-D4C7-42DE-AE56-7FA6C72D6903}" sibTransId="{5664738E-8364-421C-9CBA-8ACF91368351}"/>
    <dgm:cxn modelId="{68C0F43C-7984-4E24-A05A-6DFCCF3A1F0E}" type="presParOf" srcId="{00041C36-601A-4C91-8E60-B75A130B7318}" destId="{12654E77-9E02-4C08-AB49-54599931D3DF}" srcOrd="0" destOrd="0" presId="urn:microsoft.com/office/officeart/2005/8/layout/radial1"/>
    <dgm:cxn modelId="{BCBD3480-BB7F-4275-97DA-AFAA48AE04AF}" type="presParOf" srcId="{00041C36-601A-4C91-8E60-B75A130B7318}" destId="{6308B174-3736-4CB0-9138-087D825AEFA6}" srcOrd="1" destOrd="0" presId="urn:microsoft.com/office/officeart/2005/8/layout/radial1"/>
    <dgm:cxn modelId="{D3518C41-CEF7-4177-8FC4-AFF187599BC4}" type="presParOf" srcId="{6308B174-3736-4CB0-9138-087D825AEFA6}" destId="{DADCBA55-18AA-4256-BB8E-8384503F02FF}" srcOrd="0" destOrd="0" presId="urn:microsoft.com/office/officeart/2005/8/layout/radial1"/>
    <dgm:cxn modelId="{A515E293-F421-438F-A13B-E545E3B88AED}" type="presParOf" srcId="{00041C36-601A-4C91-8E60-B75A130B7318}" destId="{C6E42C59-9182-4476-A4AC-45FE14B135B8}" srcOrd="2" destOrd="0" presId="urn:microsoft.com/office/officeart/2005/8/layout/radial1"/>
    <dgm:cxn modelId="{96CB34BD-2270-43AB-A899-88E84E09FC0D}" type="presParOf" srcId="{00041C36-601A-4C91-8E60-B75A130B7318}" destId="{B0718003-D6EF-4CF3-8AE4-9B82C5E9F299}" srcOrd="3" destOrd="0" presId="urn:microsoft.com/office/officeart/2005/8/layout/radial1"/>
    <dgm:cxn modelId="{9E2589CF-E36F-4764-B9A4-D4ACA565BC86}" type="presParOf" srcId="{B0718003-D6EF-4CF3-8AE4-9B82C5E9F299}" destId="{7829E457-859A-4021-A579-7F9D53118A10}" srcOrd="0" destOrd="0" presId="urn:microsoft.com/office/officeart/2005/8/layout/radial1"/>
    <dgm:cxn modelId="{CF3B1BA2-B0C6-4492-A6A1-234506B9CB2B}" type="presParOf" srcId="{00041C36-601A-4C91-8E60-B75A130B7318}" destId="{21EE26B6-0A7B-45F6-9517-63F53168758F}" srcOrd="4" destOrd="0" presId="urn:microsoft.com/office/officeart/2005/8/layout/radial1"/>
    <dgm:cxn modelId="{AA770844-CED5-4D90-9909-43D6688560B9}" type="presParOf" srcId="{00041C36-601A-4C91-8E60-B75A130B7318}" destId="{59AB1AD1-F5BF-42BE-AD44-4E43661B3BA7}" srcOrd="5" destOrd="0" presId="urn:microsoft.com/office/officeart/2005/8/layout/radial1"/>
    <dgm:cxn modelId="{5634CAD7-B99D-48EA-B652-B22D2436EF54}" type="presParOf" srcId="{59AB1AD1-F5BF-42BE-AD44-4E43661B3BA7}" destId="{40A990E3-2E92-447E-B52C-8F9400FC8C0A}" srcOrd="0" destOrd="0" presId="urn:microsoft.com/office/officeart/2005/8/layout/radial1"/>
    <dgm:cxn modelId="{80E8DD11-BB29-4B28-AF40-8440EACDA918}" type="presParOf" srcId="{00041C36-601A-4C91-8E60-B75A130B7318}" destId="{6D14D7A2-EC80-4C6C-8A68-E647EB91B82F}" srcOrd="6" destOrd="0" presId="urn:microsoft.com/office/officeart/2005/8/layout/radial1"/>
    <dgm:cxn modelId="{91BF6F16-2804-4A9E-8E29-FE6D1467A87A}" type="presParOf" srcId="{00041C36-601A-4C91-8E60-B75A130B7318}" destId="{90C5FEAA-43C1-4BAF-889B-7BB6EF5402F1}" srcOrd="7" destOrd="0" presId="urn:microsoft.com/office/officeart/2005/8/layout/radial1"/>
    <dgm:cxn modelId="{84AAAFE9-42F7-4711-9F80-93358A38A45D}" type="presParOf" srcId="{90C5FEAA-43C1-4BAF-889B-7BB6EF5402F1}" destId="{29E35C20-B96F-48FD-ABE1-20D83923205E}" srcOrd="0" destOrd="0" presId="urn:microsoft.com/office/officeart/2005/8/layout/radial1"/>
    <dgm:cxn modelId="{B8AE5E37-DF0B-43C3-9067-C7985AEAFF21}" type="presParOf" srcId="{00041C36-601A-4C91-8E60-B75A130B7318}" destId="{0E22B97A-BBD8-4BE6-8B8C-3AA215CF0DFB}" srcOrd="8" destOrd="0" presId="urn:microsoft.com/office/officeart/2005/8/layout/radial1"/>
    <dgm:cxn modelId="{6E71C994-CF45-4F81-85B5-401C1F5CCD9B}" type="presParOf" srcId="{00041C36-601A-4C91-8E60-B75A130B7318}" destId="{DAAD645F-521F-4189-A76C-0C76D0F5914A}" srcOrd="9" destOrd="0" presId="urn:microsoft.com/office/officeart/2005/8/layout/radial1"/>
    <dgm:cxn modelId="{9D306923-6653-4F18-B398-4BCBF4662C67}" type="presParOf" srcId="{DAAD645F-521F-4189-A76C-0C76D0F5914A}" destId="{B6C21E9E-41B2-40DA-82E9-C8499A3ACD25}" srcOrd="0" destOrd="0" presId="urn:microsoft.com/office/officeart/2005/8/layout/radial1"/>
    <dgm:cxn modelId="{FE514DD0-AC73-4ABB-B754-CC0D75EA9E43}" type="presParOf" srcId="{00041C36-601A-4C91-8E60-B75A130B7318}" destId="{AB8776E4-77FB-42EA-B402-926BFA92F23D}" srcOrd="10" destOrd="0" presId="urn:microsoft.com/office/officeart/2005/8/layout/radial1"/>
    <dgm:cxn modelId="{94083C7D-8E16-4A4A-B41E-319410DCBA7C}" type="presParOf" srcId="{00041C36-601A-4C91-8E60-B75A130B7318}" destId="{B0C7DD78-61C9-4B15-A3C0-B16BD362D438}" srcOrd="11" destOrd="0" presId="urn:microsoft.com/office/officeart/2005/8/layout/radial1"/>
    <dgm:cxn modelId="{DE3915C3-4490-4DB2-801C-85D200882178}" type="presParOf" srcId="{B0C7DD78-61C9-4B15-A3C0-B16BD362D438}" destId="{CDC01D0B-6853-4C8C-AA26-2BD6D853A9B1}" srcOrd="0" destOrd="0" presId="urn:microsoft.com/office/officeart/2005/8/layout/radial1"/>
    <dgm:cxn modelId="{AF8D2AF8-E434-48CE-86E0-B3866DB93F99}" type="presParOf" srcId="{00041C36-601A-4C91-8E60-B75A130B7318}" destId="{9F97FAF6-2FCA-4A84-98EF-58A7557BBD97}" srcOrd="12" destOrd="0" presId="urn:microsoft.com/office/officeart/2005/8/layout/radial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54E77-9E02-4C08-AB49-54599931D3DF}">
      <dsp:nvSpPr>
        <dsp:cNvPr id="0" name=""/>
        <dsp:cNvSpPr/>
      </dsp:nvSpPr>
      <dsp:spPr>
        <a:xfrm>
          <a:off x="4585840" y="1294036"/>
          <a:ext cx="3020305" cy="27613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lvl="0" algn="ctr" defTabSz="3778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500" b="1" kern="1200" dirty="0"/>
        </a:p>
      </dsp:txBody>
      <dsp:txXfrm>
        <a:off x="5028153" y="1698429"/>
        <a:ext cx="2135679" cy="1952579"/>
      </dsp:txXfrm>
    </dsp:sp>
    <dsp:sp modelId="{6308B174-3736-4CB0-9138-087D825AEFA6}">
      <dsp:nvSpPr>
        <dsp:cNvPr id="0" name=""/>
        <dsp:cNvSpPr/>
      </dsp:nvSpPr>
      <dsp:spPr>
        <a:xfrm rot="16200008">
          <a:off x="5920580" y="1107610"/>
          <a:ext cx="350832" cy="22019"/>
        </a:xfrm>
        <a:custGeom>
          <a:avLst/>
          <a:gdLst/>
          <a:ahLst/>
          <a:cxnLst/>
          <a:rect l="0" t="0" r="0" b="0"/>
          <a:pathLst>
            <a:path>
              <a:moveTo>
                <a:pt x="0" y="11009"/>
              </a:moveTo>
              <a:lnTo>
                <a:pt x="350832" y="110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6087226" y="1109849"/>
        <a:ext cx="17541" cy="17541"/>
      </dsp:txXfrm>
    </dsp:sp>
    <dsp:sp modelId="{C6E42C59-9182-4476-A4AC-45FE14B135B8}">
      <dsp:nvSpPr>
        <dsp:cNvPr id="0" name=""/>
        <dsp:cNvSpPr/>
      </dsp:nvSpPr>
      <dsp:spPr>
        <a:xfrm>
          <a:off x="4961892" y="0"/>
          <a:ext cx="2268212" cy="94320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Geographically</a:t>
          </a:r>
          <a:r>
            <a:rPr lang="it-IT" sz="1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it-IT" sz="1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distributed</a:t>
          </a:r>
          <a:endParaRPr lang="it-IT" sz="1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94064" y="138129"/>
        <a:ext cx="1603868" cy="666946"/>
      </dsp:txXfrm>
    </dsp:sp>
    <dsp:sp modelId="{B0718003-D6EF-4CF3-8AE4-9B82C5E9F299}">
      <dsp:nvSpPr>
        <dsp:cNvPr id="0" name=""/>
        <dsp:cNvSpPr/>
      </dsp:nvSpPr>
      <dsp:spPr>
        <a:xfrm rot="20376276">
          <a:off x="7435753" y="1814826"/>
          <a:ext cx="1886757" cy="22019"/>
        </a:xfrm>
        <a:custGeom>
          <a:avLst/>
          <a:gdLst/>
          <a:ahLst/>
          <a:cxnLst/>
          <a:rect l="0" t="0" r="0" b="0"/>
          <a:pathLst>
            <a:path>
              <a:moveTo>
                <a:pt x="0" y="11009"/>
              </a:moveTo>
              <a:lnTo>
                <a:pt x="1886757" y="110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00" kern="1200"/>
        </a:p>
      </dsp:txBody>
      <dsp:txXfrm>
        <a:off x="8331963" y="1778666"/>
        <a:ext cx="94337" cy="94337"/>
      </dsp:txXfrm>
    </dsp:sp>
    <dsp:sp modelId="{21EE26B6-0A7B-45F6-9517-63F53168758F}">
      <dsp:nvSpPr>
        <dsp:cNvPr id="0" name=""/>
        <dsp:cNvSpPr/>
      </dsp:nvSpPr>
      <dsp:spPr>
        <a:xfrm>
          <a:off x="9039059" y="718413"/>
          <a:ext cx="2057041" cy="959296"/>
        </a:xfrm>
        <a:prstGeom prst="ellipse">
          <a:avLst/>
        </a:prstGeom>
        <a:solidFill>
          <a:srgbClr val="F8747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Autonomous</a:t>
          </a:r>
          <a:endParaRPr lang="it-IT" sz="1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340306" y="858899"/>
        <a:ext cx="1454547" cy="678324"/>
      </dsp:txXfrm>
    </dsp:sp>
    <dsp:sp modelId="{59AB1AD1-F5BF-42BE-AD44-4E43661B3BA7}">
      <dsp:nvSpPr>
        <dsp:cNvPr id="0" name=""/>
        <dsp:cNvSpPr/>
      </dsp:nvSpPr>
      <dsp:spPr>
        <a:xfrm rot="1302583">
          <a:off x="7436080" y="3446907"/>
          <a:ext cx="1254062" cy="22019"/>
        </a:xfrm>
        <a:custGeom>
          <a:avLst/>
          <a:gdLst/>
          <a:ahLst/>
          <a:cxnLst/>
          <a:rect l="0" t="0" r="0" b="0"/>
          <a:pathLst>
            <a:path>
              <a:moveTo>
                <a:pt x="0" y="11009"/>
              </a:moveTo>
              <a:lnTo>
                <a:pt x="1254062" y="110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8031760" y="3426565"/>
        <a:ext cx="62703" cy="62703"/>
      </dsp:txXfrm>
    </dsp:sp>
    <dsp:sp modelId="{6D14D7A2-EC80-4C6C-8A68-E647EB91B82F}">
      <dsp:nvSpPr>
        <dsp:cNvPr id="0" name=""/>
        <dsp:cNvSpPr/>
      </dsp:nvSpPr>
      <dsp:spPr>
        <a:xfrm>
          <a:off x="8377870" y="3530614"/>
          <a:ext cx="2119681" cy="949184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Context-aware</a:t>
          </a:r>
          <a:endParaRPr lang="it-IT" sz="1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688290" y="3669619"/>
        <a:ext cx="1498841" cy="671174"/>
      </dsp:txXfrm>
    </dsp:sp>
    <dsp:sp modelId="{90C5FEAA-43C1-4BAF-889B-7BB6EF5402F1}">
      <dsp:nvSpPr>
        <dsp:cNvPr id="0" name=""/>
        <dsp:cNvSpPr/>
      </dsp:nvSpPr>
      <dsp:spPr>
        <a:xfrm rot="5399981">
          <a:off x="5921799" y="4218594"/>
          <a:ext cx="348404" cy="22019"/>
        </a:xfrm>
        <a:custGeom>
          <a:avLst/>
          <a:gdLst/>
          <a:ahLst/>
          <a:cxnLst/>
          <a:rect l="0" t="0" r="0" b="0"/>
          <a:pathLst>
            <a:path>
              <a:moveTo>
                <a:pt x="0" y="11009"/>
              </a:moveTo>
              <a:lnTo>
                <a:pt x="348404" y="110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6087291" y="4220893"/>
        <a:ext cx="17420" cy="17420"/>
      </dsp:txXfrm>
    </dsp:sp>
    <dsp:sp modelId="{0E22B97A-BBD8-4BE6-8B8C-3AA215CF0DFB}">
      <dsp:nvSpPr>
        <dsp:cNvPr id="0" name=""/>
        <dsp:cNvSpPr/>
      </dsp:nvSpPr>
      <dsp:spPr>
        <a:xfrm>
          <a:off x="5060400" y="4403806"/>
          <a:ext cx="2071210" cy="854748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Scalable</a:t>
          </a:r>
          <a:endParaRPr lang="it-IT" sz="1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363722" y="4528981"/>
        <a:ext cx="1464566" cy="604398"/>
      </dsp:txXfrm>
    </dsp:sp>
    <dsp:sp modelId="{DAAD645F-521F-4189-A76C-0C76D0F5914A}">
      <dsp:nvSpPr>
        <dsp:cNvPr id="0" name=""/>
        <dsp:cNvSpPr/>
      </dsp:nvSpPr>
      <dsp:spPr>
        <a:xfrm rot="9636063">
          <a:off x="3214446" y="3411604"/>
          <a:ext cx="1515321" cy="22019"/>
        </a:xfrm>
        <a:custGeom>
          <a:avLst/>
          <a:gdLst/>
          <a:ahLst/>
          <a:cxnLst/>
          <a:rect l="0" t="0" r="0" b="0"/>
          <a:pathLst>
            <a:path>
              <a:moveTo>
                <a:pt x="0" y="11009"/>
              </a:moveTo>
              <a:lnTo>
                <a:pt x="1515321" y="110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10800000">
        <a:off x="3934223" y="3384730"/>
        <a:ext cx="75766" cy="75766"/>
      </dsp:txXfrm>
    </dsp:sp>
    <dsp:sp modelId="{AB8776E4-77FB-42EA-B402-926BFA92F23D}">
      <dsp:nvSpPr>
        <dsp:cNvPr id="0" name=""/>
        <dsp:cNvSpPr/>
      </dsp:nvSpPr>
      <dsp:spPr>
        <a:xfrm>
          <a:off x="1469956" y="3447187"/>
          <a:ext cx="1953045" cy="1025306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Low</a:t>
          </a:r>
          <a:r>
            <a:rPr lang="it-IT" sz="1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it-IT" sz="1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latency</a:t>
          </a:r>
          <a:endParaRPr lang="it-IT" sz="1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755973" y="3597340"/>
        <a:ext cx="1381011" cy="725000"/>
      </dsp:txXfrm>
    </dsp:sp>
    <dsp:sp modelId="{B0C7DD78-61C9-4B15-A3C0-B16BD362D438}">
      <dsp:nvSpPr>
        <dsp:cNvPr id="0" name=""/>
        <dsp:cNvSpPr/>
      </dsp:nvSpPr>
      <dsp:spPr>
        <a:xfrm rot="11956137">
          <a:off x="3098448" y="1901197"/>
          <a:ext cx="1632723" cy="22019"/>
        </a:xfrm>
        <a:custGeom>
          <a:avLst/>
          <a:gdLst/>
          <a:ahLst/>
          <a:cxnLst/>
          <a:rect l="0" t="0" r="0" b="0"/>
          <a:pathLst>
            <a:path>
              <a:moveTo>
                <a:pt x="0" y="11009"/>
              </a:moveTo>
              <a:lnTo>
                <a:pt x="1632723" y="110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10800000">
        <a:off x="3873992" y="1871388"/>
        <a:ext cx="81636" cy="81636"/>
      </dsp:txXfrm>
    </dsp:sp>
    <dsp:sp modelId="{9F97FAF6-2FCA-4A84-98EF-58A7557BBD97}">
      <dsp:nvSpPr>
        <dsp:cNvPr id="0" name=""/>
        <dsp:cNvSpPr/>
      </dsp:nvSpPr>
      <dsp:spPr>
        <a:xfrm>
          <a:off x="1111880" y="831327"/>
          <a:ext cx="2281336" cy="999550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Hetereogeneity</a:t>
          </a:r>
          <a:endParaRPr lang="it-IT" sz="1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45974" y="977708"/>
        <a:ext cx="1613148" cy="706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39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3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60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360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49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88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06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5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36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4199-FABB-46D1-B4E6-91719C81AC08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84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cantini@dimes.unical.i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80852" y="382453"/>
            <a:ext cx="5562600" cy="1496291"/>
          </a:xfrm>
        </p:spPr>
        <p:txBody>
          <a:bodyPr>
            <a:normAutofit/>
          </a:bodyPr>
          <a:lstStyle/>
          <a:p>
            <a:r>
              <a:rPr lang="en-US" sz="4000" i="1" dirty="0" smtClean="0"/>
              <a:t>Computer Engineering</a:t>
            </a:r>
            <a:br>
              <a:rPr lang="en-US" sz="4000" i="1" dirty="0" smtClean="0"/>
            </a:br>
            <a:r>
              <a:rPr lang="en-US" sz="4000" i="1" dirty="0" smtClean="0"/>
              <a:t>for the Internet of Things</a:t>
            </a:r>
            <a:endParaRPr lang="it-IT" sz="40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13855" y="2593832"/>
            <a:ext cx="5296594" cy="313337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Distributed Systems and Cloud/Edge Computing for </a:t>
            </a:r>
            <a:r>
              <a:rPr lang="en-US" sz="3200" b="1" dirty="0" err="1" smtClean="0"/>
              <a:t>IoT</a:t>
            </a:r>
            <a:endParaRPr lang="en-US" sz="3200" b="1" dirty="0" smtClean="0"/>
          </a:p>
          <a:p>
            <a:endParaRPr lang="en-US" sz="1800" b="1" i="1" dirty="0"/>
          </a:p>
          <a:p>
            <a:r>
              <a:rPr 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Lesson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en-US" sz="1800" i="1" dirty="0" smtClean="0"/>
          </a:p>
          <a:p>
            <a:pPr algn="l"/>
            <a:r>
              <a:rPr lang="en-US" sz="2000" i="1" dirty="0" smtClean="0"/>
              <a:t>Riccardo Cantini</a:t>
            </a:r>
          </a:p>
          <a:p>
            <a:pPr algn="l"/>
            <a:endParaRPr lang="en-US" sz="100" i="1" dirty="0" smtClean="0"/>
          </a:p>
          <a:p>
            <a:pPr algn="l"/>
            <a:r>
              <a:rPr lang="en-US" sz="1800" dirty="0" smtClean="0"/>
              <a:t>Mail: </a:t>
            </a:r>
            <a:r>
              <a:rPr lang="en-US" sz="1800" i="1" dirty="0" smtClean="0">
                <a:hlinkClick r:id="rId2"/>
              </a:rPr>
              <a:t>rcantini@dimes.unical.it</a:t>
            </a:r>
            <a:endParaRPr lang="en-US" sz="1800" i="1" dirty="0" smtClean="0"/>
          </a:p>
          <a:p>
            <a:pPr algn="l"/>
            <a:endParaRPr lang="en-US" sz="2000" dirty="0"/>
          </a:p>
        </p:txBody>
      </p:sp>
      <p:pic>
        <p:nvPicPr>
          <p:cNvPr id="5" name="Picture 2" descr="https://www.dimes.unical.it/sites/default/files/pictures/computer-engineering-i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24" y="2416532"/>
            <a:ext cx="4202315" cy="34879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24" y="241204"/>
            <a:ext cx="4062497" cy="177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2"/>
          <p:cNvSpPr txBox="1">
            <a:spLocks/>
          </p:cNvSpPr>
          <p:nvPr/>
        </p:nvSpPr>
        <p:spPr>
          <a:xfrm>
            <a:off x="0" y="6301047"/>
            <a:ext cx="12192000" cy="324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Academic year 2019/2020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CONTAINERS VS VIRTUAL MACHINES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838200" y="5220394"/>
            <a:ext cx="4440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Virtual </a:t>
            </a:r>
            <a:r>
              <a:rPr lang="it-IT" sz="2000" dirty="0" err="1" smtClean="0"/>
              <a:t>machines</a:t>
            </a: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Each</a:t>
            </a:r>
            <a:r>
              <a:rPr lang="it-IT" sz="1600" dirty="0" smtClean="0"/>
              <a:t> </a:t>
            </a:r>
            <a:r>
              <a:rPr lang="it-IT" sz="1600" dirty="0" err="1" smtClean="0"/>
              <a:t>virtual</a:t>
            </a:r>
            <a:r>
              <a:rPr lang="it-IT" sz="1600" dirty="0" smtClean="0"/>
              <a:t> machine include  the </a:t>
            </a:r>
            <a:r>
              <a:rPr lang="it-IT" sz="1600" dirty="0" err="1" smtClean="0"/>
              <a:t>application</a:t>
            </a:r>
            <a:r>
              <a:rPr lang="it-IT" sz="1600" dirty="0" smtClean="0"/>
              <a:t>, the </a:t>
            </a:r>
            <a:r>
              <a:rPr lang="it-IT" sz="1600" dirty="0" err="1" smtClean="0"/>
              <a:t>necessary</a:t>
            </a:r>
            <a:r>
              <a:rPr lang="it-IT" sz="1600" dirty="0" smtClean="0"/>
              <a:t> </a:t>
            </a:r>
            <a:r>
              <a:rPr lang="it-IT" sz="1600" dirty="0" err="1" smtClean="0"/>
              <a:t>binaries</a:t>
            </a:r>
            <a:r>
              <a:rPr lang="it-IT" sz="1600" dirty="0" smtClean="0"/>
              <a:t> and </a:t>
            </a:r>
            <a:r>
              <a:rPr lang="it-IT" sz="1600" dirty="0" err="1" smtClean="0"/>
              <a:t>libraries</a:t>
            </a:r>
            <a:r>
              <a:rPr lang="it-IT" sz="1600" dirty="0" smtClean="0"/>
              <a:t> and an </a:t>
            </a:r>
            <a:r>
              <a:rPr lang="it-IT" sz="1600" dirty="0" err="1" smtClean="0"/>
              <a:t>entire</a:t>
            </a:r>
            <a:r>
              <a:rPr lang="it-IT" sz="1600" dirty="0" smtClean="0"/>
              <a:t> guest </a:t>
            </a:r>
            <a:r>
              <a:rPr lang="it-IT" sz="1600" dirty="0" err="1" smtClean="0"/>
              <a:t>operating</a:t>
            </a:r>
            <a:r>
              <a:rPr lang="it-IT" sz="1600" dirty="0" smtClean="0"/>
              <a:t> </a:t>
            </a:r>
            <a:r>
              <a:rPr lang="it-IT" sz="1600" dirty="0" err="1" smtClean="0"/>
              <a:t>system</a:t>
            </a:r>
            <a:r>
              <a:rPr lang="it-IT" sz="1600" dirty="0"/>
              <a:t> </a:t>
            </a:r>
            <a:r>
              <a:rPr lang="it-IT" sz="1600" dirty="0" smtClean="0"/>
              <a:t>(</a:t>
            </a:r>
            <a:r>
              <a:rPr lang="it-IT" sz="1600" dirty="0" err="1" smtClean="0"/>
              <a:t>all</a:t>
            </a:r>
            <a:r>
              <a:rPr lang="it-IT" sz="1600" dirty="0" smtClean="0"/>
              <a:t> of </a:t>
            </a:r>
            <a:r>
              <a:rPr lang="it-IT" sz="1600" dirty="0" err="1" smtClean="0"/>
              <a:t>them</a:t>
            </a:r>
            <a:r>
              <a:rPr lang="it-IT" sz="1600" dirty="0" smtClean="0"/>
              <a:t> </a:t>
            </a:r>
            <a:r>
              <a:rPr lang="it-IT" sz="1600" dirty="0" err="1" smtClean="0"/>
              <a:t>may</a:t>
            </a:r>
            <a:r>
              <a:rPr lang="it-IT" sz="1600" dirty="0" smtClean="0"/>
              <a:t> be </a:t>
            </a:r>
            <a:r>
              <a:rPr lang="it-IT" sz="1600" dirty="0" err="1" smtClean="0"/>
              <a:t>tens</a:t>
            </a:r>
            <a:r>
              <a:rPr lang="it-IT" sz="1600" dirty="0" smtClean="0"/>
              <a:t> of </a:t>
            </a:r>
            <a:r>
              <a:rPr lang="it-IT" sz="1600" dirty="0" err="1" smtClean="0"/>
              <a:t>GBs</a:t>
            </a:r>
            <a:r>
              <a:rPr lang="it-IT" sz="1600" dirty="0" smtClean="0"/>
              <a:t> in </a:t>
            </a:r>
            <a:r>
              <a:rPr lang="it-IT" sz="1600" dirty="0" err="1" smtClean="0"/>
              <a:t>size</a:t>
            </a:r>
            <a:r>
              <a:rPr lang="it-IT" sz="1600" dirty="0" smtClean="0"/>
              <a:t>).</a:t>
            </a:r>
            <a:endParaRPr lang="it-IT" sz="16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552900" y="5220394"/>
            <a:ext cx="5877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Containers include the </a:t>
            </a:r>
            <a:r>
              <a:rPr lang="it-IT" sz="1600" dirty="0" err="1"/>
              <a:t>application</a:t>
            </a:r>
            <a:r>
              <a:rPr lang="it-IT" sz="1600" dirty="0"/>
              <a:t> and </a:t>
            </a:r>
            <a:r>
              <a:rPr lang="it-IT" sz="1600" dirty="0" err="1"/>
              <a:t>all</a:t>
            </a:r>
            <a:r>
              <a:rPr lang="it-IT" sz="1600" dirty="0"/>
              <a:t> of </a:t>
            </a:r>
            <a:r>
              <a:rPr lang="it-IT" sz="1600" dirty="0" err="1"/>
              <a:t>its</a:t>
            </a:r>
            <a:r>
              <a:rPr lang="it-IT" sz="1600" dirty="0"/>
              <a:t> </a:t>
            </a:r>
            <a:r>
              <a:rPr lang="it-IT" sz="1600" dirty="0" err="1"/>
              <a:t>dependencies</a:t>
            </a:r>
            <a:r>
              <a:rPr lang="it-IT" sz="1600" dirty="0"/>
              <a:t>, </a:t>
            </a:r>
            <a:r>
              <a:rPr lang="it-IT" sz="1600" dirty="0" err="1"/>
              <a:t>but</a:t>
            </a:r>
            <a:r>
              <a:rPr lang="it-IT" sz="1600" dirty="0"/>
              <a:t> share the </a:t>
            </a:r>
            <a:r>
              <a:rPr lang="it-IT" sz="1600" dirty="0" err="1"/>
              <a:t>kernel</a:t>
            </a:r>
            <a:r>
              <a:rPr lang="it-IT" sz="1600" dirty="0"/>
              <a:t> of the host with </a:t>
            </a:r>
            <a:r>
              <a:rPr lang="it-IT" sz="1600" dirty="0" err="1"/>
              <a:t>other</a:t>
            </a:r>
            <a:r>
              <a:rPr lang="it-IT" sz="1600" dirty="0"/>
              <a:t> containers. </a:t>
            </a:r>
            <a:r>
              <a:rPr lang="it-IT" sz="1600" dirty="0" err="1"/>
              <a:t>They</a:t>
            </a:r>
            <a:r>
              <a:rPr lang="it-IT" sz="1600" dirty="0"/>
              <a:t> </a:t>
            </a:r>
            <a:r>
              <a:rPr lang="it-IT" sz="1600" dirty="0" err="1"/>
              <a:t>run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an </a:t>
            </a:r>
            <a:r>
              <a:rPr lang="it-IT" sz="1600" dirty="0" err="1"/>
              <a:t>isolated</a:t>
            </a:r>
            <a:r>
              <a:rPr lang="it-IT" sz="1600" dirty="0"/>
              <a:t> </a:t>
            </a:r>
            <a:r>
              <a:rPr lang="it-IT" sz="1600" dirty="0" err="1"/>
              <a:t>process</a:t>
            </a:r>
            <a:r>
              <a:rPr lang="it-IT" sz="1600" dirty="0"/>
              <a:t> in a </a:t>
            </a:r>
            <a:r>
              <a:rPr lang="it-IT" sz="1600" dirty="0" err="1"/>
              <a:t>userspace</a:t>
            </a:r>
            <a:r>
              <a:rPr lang="it-IT" sz="1600" dirty="0"/>
              <a:t> on the host </a:t>
            </a:r>
            <a:r>
              <a:rPr lang="it-IT" sz="1600" dirty="0" err="1"/>
              <a:t>operating</a:t>
            </a:r>
            <a:r>
              <a:rPr lang="it-IT" sz="1600" dirty="0"/>
              <a:t> </a:t>
            </a:r>
            <a:r>
              <a:rPr lang="it-IT" sz="1600" dirty="0" err="1"/>
              <a:t>system</a:t>
            </a:r>
            <a:r>
              <a:rPr lang="it-IT" sz="1600" dirty="0"/>
              <a:t> and are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tied</a:t>
            </a:r>
            <a:r>
              <a:rPr lang="it-IT" sz="1600" dirty="0"/>
              <a:t> to </a:t>
            </a:r>
            <a:r>
              <a:rPr lang="it-IT" sz="1600" dirty="0" err="1"/>
              <a:t>any</a:t>
            </a:r>
            <a:r>
              <a:rPr lang="it-IT" sz="1600" dirty="0"/>
              <a:t> </a:t>
            </a:r>
            <a:r>
              <a:rPr lang="it-IT" sz="1600" dirty="0" err="1"/>
              <a:t>specific</a:t>
            </a:r>
            <a:r>
              <a:rPr lang="it-IT" sz="1600" dirty="0"/>
              <a:t> </a:t>
            </a:r>
            <a:r>
              <a:rPr lang="it-IT" sz="1600" dirty="0" err="1"/>
              <a:t>infrastructure</a:t>
            </a:r>
            <a:r>
              <a:rPr lang="it-IT" sz="1600" dirty="0"/>
              <a:t>.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1" y="1695632"/>
            <a:ext cx="2963660" cy="325391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325" y="2419361"/>
            <a:ext cx="35242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CONTAINER ORCHESTRATION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825624"/>
            <a:ext cx="10949247" cy="2571809"/>
          </a:xfrm>
        </p:spPr>
        <p:txBody>
          <a:bodyPr>
            <a:normAutofit/>
          </a:bodyPr>
          <a:lstStyle/>
          <a:p>
            <a:r>
              <a:rPr lang="it-IT" sz="2400" dirty="0" err="1" smtClean="0"/>
              <a:t>Kubernetes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Google open source </a:t>
            </a:r>
            <a:r>
              <a:rPr lang="it-IT" sz="2400" dirty="0" err="1" smtClean="0"/>
              <a:t>project</a:t>
            </a:r>
            <a:r>
              <a:rPr lang="it-IT" sz="2400" dirty="0" smtClean="0"/>
              <a:t> for container </a:t>
            </a:r>
            <a:r>
              <a:rPr lang="it-IT" sz="2400" dirty="0" err="1" smtClean="0"/>
              <a:t>orchestration</a:t>
            </a:r>
            <a:endParaRPr lang="it-IT" sz="2400" dirty="0" smtClean="0"/>
          </a:p>
          <a:p>
            <a:r>
              <a:rPr lang="it-IT" sz="2400" dirty="0" err="1" smtClean="0"/>
              <a:t>Main</a:t>
            </a:r>
            <a:r>
              <a:rPr lang="it-IT" sz="2400" dirty="0" smtClean="0"/>
              <a:t> </a:t>
            </a:r>
            <a:r>
              <a:rPr lang="it-IT" sz="2400" dirty="0" err="1" smtClean="0"/>
              <a:t>advantages</a:t>
            </a:r>
            <a:r>
              <a:rPr lang="it-IT" sz="2400" dirty="0" smtClean="0"/>
              <a:t> are: 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it-IT" sz="2000" dirty="0" err="1" smtClean="0"/>
              <a:t>Automatization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administration</a:t>
            </a:r>
            <a:r>
              <a:rPr lang="it-IT" sz="2000" dirty="0" smtClean="0"/>
              <a:t> and </a:t>
            </a:r>
            <a:r>
              <a:rPr lang="it-IT" sz="2000" dirty="0" err="1" smtClean="0"/>
              <a:t>distribution</a:t>
            </a:r>
            <a:r>
              <a:rPr lang="it-IT" sz="2000" dirty="0" smtClean="0"/>
              <a:t> </a:t>
            </a:r>
            <a:r>
              <a:rPr lang="it-IT" sz="2000" dirty="0" err="1" smtClean="0"/>
              <a:t>process</a:t>
            </a:r>
            <a:r>
              <a:rPr lang="it-IT" sz="2000" dirty="0" smtClean="0"/>
              <a:t> of large-scale multi-container </a:t>
            </a:r>
            <a:r>
              <a:rPr lang="it-IT" sz="2000" dirty="0" err="1" smtClean="0"/>
              <a:t>applications</a:t>
            </a:r>
            <a:r>
              <a:rPr lang="it-IT" sz="2000" dirty="0" smtClean="0"/>
              <a:t>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it-IT" sz="2000" dirty="0" err="1" smtClean="0"/>
              <a:t>Faster</a:t>
            </a:r>
            <a:r>
              <a:rPr lang="it-IT" sz="2000" dirty="0" smtClean="0"/>
              <a:t> </a:t>
            </a:r>
            <a:r>
              <a:rPr lang="it-IT" sz="2000" dirty="0" err="1" smtClean="0"/>
              <a:t>deployment</a:t>
            </a:r>
            <a:r>
              <a:rPr lang="it-IT" sz="2000" dirty="0" smtClean="0"/>
              <a:t> and update of multi-container </a:t>
            </a:r>
            <a:r>
              <a:rPr lang="it-IT" sz="2000" dirty="0" err="1" smtClean="0"/>
              <a:t>applications</a:t>
            </a:r>
            <a:r>
              <a:rPr lang="it-IT" sz="2000" dirty="0" smtClean="0"/>
              <a:t>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it-IT" sz="2000" dirty="0" err="1" smtClean="0"/>
              <a:t>Speed</a:t>
            </a:r>
            <a:r>
              <a:rPr lang="it-IT" sz="2000" dirty="0" smtClean="0"/>
              <a:t>-up large-scale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development</a:t>
            </a:r>
            <a:endParaRPr lang="it-IT" sz="2000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it-IT" sz="2000" dirty="0" err="1" smtClean="0"/>
              <a:t>Load</a:t>
            </a:r>
            <a:r>
              <a:rPr lang="it-IT" sz="2000" dirty="0" smtClean="0"/>
              <a:t> </a:t>
            </a:r>
            <a:r>
              <a:rPr lang="it-IT" sz="2000" dirty="0" err="1" smtClean="0"/>
              <a:t>balancing</a:t>
            </a:r>
            <a:r>
              <a:rPr lang="it-IT" sz="2000" dirty="0" smtClean="0"/>
              <a:t> and </a:t>
            </a:r>
            <a:r>
              <a:rPr lang="it-IT" sz="2000" dirty="0" err="1" smtClean="0"/>
              <a:t>efficient</a:t>
            </a:r>
            <a:r>
              <a:rPr lang="it-IT" sz="2000" dirty="0" smtClean="0"/>
              <a:t> use of </a:t>
            </a:r>
            <a:r>
              <a:rPr lang="it-IT" sz="2000" dirty="0" err="1" smtClean="0"/>
              <a:t>physical</a:t>
            </a:r>
            <a:r>
              <a:rPr lang="it-IT" sz="2000" dirty="0" smtClean="0"/>
              <a:t> </a:t>
            </a:r>
            <a:r>
              <a:rPr lang="it-IT" sz="2000" dirty="0" err="1" smtClean="0"/>
              <a:t>resources</a:t>
            </a:r>
            <a:r>
              <a:rPr lang="it-IT" sz="2000" dirty="0" smtClean="0"/>
              <a:t>.</a:t>
            </a:r>
          </a:p>
          <a:p>
            <a:endParaRPr lang="it-IT" sz="2400" dirty="0" smtClean="0"/>
          </a:p>
        </p:txBody>
      </p:sp>
      <p:pic>
        <p:nvPicPr>
          <p:cNvPr id="5126" name="Picture 6" descr="Risultati immagini per kuberne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425" y="4640435"/>
            <a:ext cx="1672123" cy="126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gnaposto contenuto 2"/>
          <p:cNvSpPr txBox="1">
            <a:spLocks/>
          </p:cNvSpPr>
          <p:nvPr/>
        </p:nvSpPr>
        <p:spPr>
          <a:xfrm>
            <a:off x="838199" y="4532369"/>
            <a:ext cx="8438805" cy="19386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/>
              <a:t>Kubernates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tied</a:t>
            </a:r>
            <a:r>
              <a:rPr lang="it-IT" sz="2400" dirty="0" smtClean="0"/>
              <a:t> to a </a:t>
            </a:r>
            <a:r>
              <a:rPr lang="it-IT" sz="2400" dirty="0" err="1" smtClean="0"/>
              <a:t>specif</a:t>
            </a:r>
            <a:r>
              <a:rPr lang="it-IT" sz="2400" dirty="0" smtClean="0"/>
              <a:t> </a:t>
            </a:r>
            <a:r>
              <a:rPr lang="it-IT" sz="2400" dirty="0" err="1" smtClean="0"/>
              <a:t>environment</a:t>
            </a:r>
            <a:r>
              <a:rPr lang="it-IT" sz="2400" dirty="0" smtClean="0"/>
              <a:t> </a:t>
            </a:r>
            <a:r>
              <a:rPr lang="it-IT" sz="2400" dirty="0" err="1" smtClean="0"/>
              <a:t>but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used</a:t>
            </a:r>
            <a:r>
              <a:rPr lang="it-IT" sz="2400" dirty="0" smtClean="0"/>
              <a:t> </a:t>
            </a:r>
            <a:r>
              <a:rPr lang="it-IT" sz="2400" dirty="0" err="1" smtClean="0"/>
              <a:t>everywhere</a:t>
            </a:r>
            <a:r>
              <a:rPr lang="it-IT" sz="2400" dirty="0" smtClean="0"/>
              <a:t> containers are </a:t>
            </a:r>
            <a:r>
              <a:rPr lang="it-IT" sz="2400" dirty="0" err="1" smtClean="0"/>
              <a:t>supported</a:t>
            </a:r>
            <a:r>
              <a:rPr lang="it-IT" sz="2400" dirty="0" smtClean="0"/>
              <a:t> (private </a:t>
            </a:r>
            <a:r>
              <a:rPr lang="it-IT" sz="2400" dirty="0" err="1" smtClean="0"/>
              <a:t>cloud</a:t>
            </a:r>
            <a:r>
              <a:rPr lang="it-IT" sz="2400" dirty="0" smtClean="0"/>
              <a:t>, public </a:t>
            </a:r>
            <a:r>
              <a:rPr lang="it-IT" sz="2400" dirty="0" err="1" smtClean="0"/>
              <a:t>cloud</a:t>
            </a:r>
            <a:r>
              <a:rPr lang="it-IT" sz="2400" dirty="0" smtClean="0"/>
              <a:t>, </a:t>
            </a:r>
            <a:r>
              <a:rPr lang="it-IT" sz="2400" dirty="0" err="1" smtClean="0"/>
              <a:t>physical</a:t>
            </a:r>
            <a:r>
              <a:rPr lang="it-IT" sz="2400" dirty="0" smtClean="0"/>
              <a:t> or </a:t>
            </a:r>
            <a:r>
              <a:rPr lang="it-IT" sz="2400" dirty="0" err="1" smtClean="0"/>
              <a:t>virtual</a:t>
            </a:r>
            <a:r>
              <a:rPr lang="it-IT" sz="2400" dirty="0" smtClean="0"/>
              <a:t> </a:t>
            </a:r>
            <a:r>
              <a:rPr lang="it-IT" sz="2400" dirty="0" err="1" smtClean="0"/>
              <a:t>hw</a:t>
            </a:r>
            <a:r>
              <a:rPr lang="it-IT" sz="2400" dirty="0" smtClean="0"/>
              <a:t>).</a:t>
            </a:r>
          </a:p>
          <a:p>
            <a:r>
              <a:rPr lang="it-IT" sz="2400" dirty="0" err="1" smtClean="0"/>
              <a:t>Kubernates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most</a:t>
            </a:r>
            <a:r>
              <a:rPr lang="it-IT" sz="2400" dirty="0" smtClean="0"/>
              <a:t> of </a:t>
            </a:r>
            <a:r>
              <a:rPr lang="it-IT" sz="2400" dirty="0" err="1" smtClean="0"/>
              <a:t>all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 in </a:t>
            </a:r>
            <a:r>
              <a:rPr lang="it-IT" sz="2400" dirty="0" err="1" smtClean="0"/>
              <a:t>association</a:t>
            </a:r>
            <a:r>
              <a:rPr lang="it-IT" sz="2400" dirty="0" smtClean="0"/>
              <a:t> with </a:t>
            </a:r>
            <a:r>
              <a:rPr lang="it-IT" sz="2400" dirty="0" err="1" smtClean="0"/>
              <a:t>Docker</a:t>
            </a:r>
            <a:r>
              <a:rPr lang="it-IT" sz="2400" dirty="0" smtClean="0"/>
              <a:t>, </a:t>
            </a:r>
            <a:r>
              <a:rPr lang="it-IT" sz="2400" dirty="0" err="1" smtClean="0"/>
              <a:t>but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supports</a:t>
            </a:r>
            <a:r>
              <a:rPr lang="it-IT" sz="2400" dirty="0" smtClean="0"/>
              <a:t> </a:t>
            </a:r>
            <a:r>
              <a:rPr lang="it-IT" sz="2400" dirty="0" err="1" smtClean="0"/>
              <a:t>every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compliant</a:t>
            </a:r>
            <a:r>
              <a:rPr lang="it-IT" sz="2400" dirty="0" smtClean="0"/>
              <a:t> with OCI (Open Container </a:t>
            </a:r>
            <a:r>
              <a:rPr lang="it-IT" sz="2400" dirty="0" err="1" smtClean="0"/>
              <a:t>Initiative</a:t>
            </a:r>
            <a:r>
              <a:rPr lang="it-IT" sz="2400" dirty="0" smtClean="0"/>
              <a:t>) standard.</a:t>
            </a:r>
          </a:p>
        </p:txBody>
      </p:sp>
    </p:spTree>
    <p:extLst>
      <p:ext uri="{BB962C8B-B14F-4D97-AF65-F5344CB8AC3E}">
        <p14:creationId xmlns:p14="http://schemas.microsoft.com/office/powerpoint/2010/main" val="28200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KUBERNATES ARCHITECTURE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762124"/>
            <a:ext cx="5664200" cy="48974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A Kubernetes cluster  </a:t>
            </a:r>
            <a:r>
              <a:rPr lang="en-US" sz="2400" dirty="0" smtClean="0"/>
              <a:t>has a master-node architecture: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Master </a:t>
            </a:r>
            <a:r>
              <a:rPr lang="en-US" sz="2400" dirty="0"/>
              <a:t>is responsible </a:t>
            </a:r>
            <a:r>
              <a:rPr lang="en-US" sz="2400" dirty="0" smtClean="0"/>
              <a:t>for exposing </a:t>
            </a:r>
            <a:r>
              <a:rPr lang="en-US" sz="2400" dirty="0"/>
              <a:t>the API to developers and scheduling the deployment of all </a:t>
            </a:r>
            <a:r>
              <a:rPr lang="en-US" sz="2400" dirty="0" smtClean="0"/>
              <a:t>clusters, including nodes.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Nodes (e.g. virtual machine in the cloud) contain three elements: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container </a:t>
            </a:r>
            <a:r>
              <a:rPr lang="en-US" sz="2000" dirty="0" smtClean="0"/>
              <a:t>runtime environment (Docker)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An </a:t>
            </a:r>
            <a:r>
              <a:rPr lang="en-US" sz="2000" dirty="0"/>
              <a:t>element called </a:t>
            </a:r>
            <a:r>
              <a:rPr lang="en-US" sz="2000" dirty="0" err="1"/>
              <a:t>kubelet</a:t>
            </a:r>
            <a:r>
              <a:rPr lang="en-US" sz="2000" dirty="0"/>
              <a:t>, which communicates with the </a:t>
            </a:r>
            <a:r>
              <a:rPr lang="en-US" sz="2000" dirty="0" smtClean="0"/>
              <a:t>master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Pods</a:t>
            </a:r>
            <a:r>
              <a:rPr lang="en-US" sz="2000" dirty="0"/>
              <a:t>, which are collection of one or </a:t>
            </a:r>
            <a:r>
              <a:rPr lang="en-US" sz="2000" dirty="0" smtClean="0"/>
              <a:t>more containers</a:t>
            </a:r>
          </a:p>
        </p:txBody>
      </p:sp>
      <p:pic>
        <p:nvPicPr>
          <p:cNvPr id="1026" name="Picture 2" descr="https://bdlguu0syu1idj5d2b4m53mv-wpengine.netdna-ssl.com/wp-content/uploads/2019/07/Kubernetesedgepi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83" y="1690688"/>
            <a:ext cx="4864363" cy="503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isultati immagini per kuberne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794" y="1066771"/>
            <a:ext cx="1266283" cy="9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SOME KEYWORDS…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1" y="1873336"/>
            <a:ext cx="10693399" cy="47306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/>
              <a:t>Desired </a:t>
            </a:r>
            <a:r>
              <a:rPr lang="en-US" sz="2400" b="1" dirty="0"/>
              <a:t>state</a:t>
            </a:r>
            <a:r>
              <a:rPr lang="en-US" sz="2400" dirty="0"/>
              <a:t>: </a:t>
            </a:r>
            <a:r>
              <a:rPr lang="en-US" sz="2400" dirty="0" smtClean="0"/>
              <a:t>defines applications </a:t>
            </a:r>
            <a:r>
              <a:rPr lang="en-US" sz="2400" dirty="0"/>
              <a:t>or other workloads </a:t>
            </a:r>
            <a:r>
              <a:rPr lang="en-US" sz="2400" dirty="0" smtClean="0"/>
              <a:t>to be run</a:t>
            </a:r>
            <a:r>
              <a:rPr lang="en-US" sz="2400" dirty="0"/>
              <a:t>, </a:t>
            </a:r>
            <a:r>
              <a:rPr lang="en-US" sz="2400" dirty="0" smtClean="0"/>
              <a:t>container </a:t>
            </a:r>
            <a:r>
              <a:rPr lang="en-US" sz="2400" dirty="0"/>
              <a:t>images </a:t>
            </a:r>
            <a:r>
              <a:rPr lang="en-US" sz="2400" dirty="0" smtClean="0"/>
              <a:t>to used, </a:t>
            </a:r>
            <a:r>
              <a:rPr lang="en-US" sz="2400" dirty="0"/>
              <a:t>the number of replicas, </a:t>
            </a:r>
            <a:r>
              <a:rPr lang="en-US" sz="2400" dirty="0" smtClean="0"/>
              <a:t>available network </a:t>
            </a:r>
            <a:r>
              <a:rPr lang="en-US" sz="2400" dirty="0"/>
              <a:t>and disk </a:t>
            </a:r>
            <a:r>
              <a:rPr lang="en-US" sz="2400" dirty="0" smtClean="0"/>
              <a:t>resources, </a:t>
            </a:r>
            <a:r>
              <a:rPr lang="en-US" sz="2400" dirty="0"/>
              <a:t>and </a:t>
            </a:r>
            <a:r>
              <a:rPr lang="en-US" sz="2400" dirty="0" smtClean="0"/>
              <a:t>more.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b="1" dirty="0" smtClean="0"/>
              <a:t>Control Plane</a:t>
            </a:r>
            <a:r>
              <a:rPr lang="en-US" sz="2400" dirty="0" smtClean="0"/>
              <a:t>:</a:t>
            </a:r>
            <a:r>
              <a:rPr lang="en-US" sz="2400" b="1" dirty="0" smtClean="0"/>
              <a:t> </a:t>
            </a:r>
            <a:r>
              <a:rPr lang="en-US" sz="2400" dirty="0"/>
              <a:t>makes the cluster’s current state match the </a:t>
            </a:r>
            <a:r>
              <a:rPr lang="en-US" sz="2400" dirty="0" smtClean="0"/>
              <a:t>desired one, performing </a:t>
            </a:r>
            <a:r>
              <a:rPr lang="en-US" sz="2400" dirty="0"/>
              <a:t>a variety of tasks </a:t>
            </a:r>
            <a:r>
              <a:rPr lang="en-US" sz="2400" dirty="0" smtClean="0"/>
              <a:t>automatically (container restarting, scaling of replicas…).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b="1" dirty="0" smtClean="0"/>
              <a:t>Master</a:t>
            </a:r>
            <a:r>
              <a:rPr lang="en-US" sz="2400" dirty="0" smtClean="0"/>
              <a:t>: collection of processes </a:t>
            </a:r>
            <a:r>
              <a:rPr lang="en-US" sz="2400" dirty="0"/>
              <a:t>responsible for maintaining the desired state for </a:t>
            </a:r>
            <a:r>
              <a:rPr lang="en-US" sz="2400" dirty="0" smtClean="0"/>
              <a:t>the </a:t>
            </a:r>
            <a:r>
              <a:rPr lang="en-US" sz="2400" dirty="0"/>
              <a:t>cluster. When </a:t>
            </a:r>
            <a:r>
              <a:rPr lang="en-US" sz="2400" dirty="0" smtClean="0"/>
              <a:t>interacting </a:t>
            </a:r>
            <a:r>
              <a:rPr lang="en-US" sz="2400" dirty="0"/>
              <a:t>with </a:t>
            </a:r>
            <a:r>
              <a:rPr lang="en-US" sz="2400" dirty="0" smtClean="0"/>
              <a:t>Kubernetes (e.g. using </a:t>
            </a:r>
            <a:r>
              <a:rPr lang="en-US" sz="2400" dirty="0"/>
              <a:t>the </a:t>
            </a:r>
            <a:r>
              <a:rPr lang="en-US" sz="2400" i="1" dirty="0" err="1"/>
              <a:t>kubectl</a:t>
            </a:r>
            <a:r>
              <a:rPr lang="en-US" sz="2400" dirty="0"/>
              <a:t> command-line </a:t>
            </a:r>
            <a:r>
              <a:rPr lang="en-US" sz="2400" dirty="0" smtClean="0"/>
              <a:t>interface), </a:t>
            </a:r>
            <a:r>
              <a:rPr lang="en-US" sz="2400" dirty="0"/>
              <a:t>you’re communicating with your cluster’s Kubernetes master</a:t>
            </a:r>
            <a:r>
              <a:rPr lang="en-US" sz="2400" dirty="0" smtClean="0"/>
              <a:t>. </a:t>
            </a:r>
          </a:p>
        </p:txBody>
      </p:sp>
      <p:pic>
        <p:nvPicPr>
          <p:cNvPr id="8" name="Picture 6" descr="Risultati immagini per kuberne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793" y="547773"/>
            <a:ext cx="1266283" cy="9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6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SOME KEYWORDS…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73336"/>
            <a:ext cx="10617200" cy="45274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/>
              <a:t>Nodes</a:t>
            </a:r>
            <a:r>
              <a:rPr lang="en-US" sz="2400" dirty="0" smtClean="0"/>
              <a:t>: refers to </a:t>
            </a:r>
            <a:r>
              <a:rPr lang="en-US" sz="2400" dirty="0"/>
              <a:t>the machines </a:t>
            </a:r>
            <a:r>
              <a:rPr lang="en-US" sz="2400" dirty="0" smtClean="0"/>
              <a:t>(e.g. VMs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US" sz="2400" dirty="0"/>
              <a:t>physical </a:t>
            </a:r>
            <a:r>
              <a:rPr lang="en-US" sz="2400" dirty="0" smtClean="0"/>
              <a:t>servers) </a:t>
            </a:r>
            <a:r>
              <a:rPr lang="en-US" sz="2400" dirty="0"/>
              <a:t>that run </a:t>
            </a:r>
            <a:r>
              <a:rPr lang="en-US" sz="2400" dirty="0" smtClean="0"/>
              <a:t>applications </a:t>
            </a:r>
            <a:r>
              <a:rPr lang="en-US" sz="2400" dirty="0"/>
              <a:t>and cloud workflows. The Kubernetes master controls each </a:t>
            </a:r>
            <a:r>
              <a:rPr lang="en-US" sz="2400" dirty="0" smtClean="0"/>
              <a:t>non-master node, which runs </a:t>
            </a:r>
            <a:r>
              <a:rPr lang="en-US" sz="2400" dirty="0"/>
              <a:t>two processes:</a:t>
            </a:r>
          </a:p>
          <a:p>
            <a:pPr lvl="1">
              <a:lnSpc>
                <a:spcPct val="100000"/>
              </a:lnSpc>
            </a:pPr>
            <a:r>
              <a:rPr lang="en-US" sz="2200" b="1" i="1" dirty="0" err="1" smtClean="0"/>
              <a:t>Kubelet</a:t>
            </a:r>
            <a:r>
              <a:rPr lang="en-US" sz="2200" dirty="0" smtClean="0"/>
              <a:t>: communicates </a:t>
            </a:r>
            <a:r>
              <a:rPr lang="en-US" sz="2200" dirty="0"/>
              <a:t>with the Kubernetes Master.</a:t>
            </a:r>
          </a:p>
          <a:p>
            <a:pPr lvl="1">
              <a:lnSpc>
                <a:spcPct val="100000"/>
              </a:lnSpc>
            </a:pPr>
            <a:r>
              <a:rPr lang="en-US" sz="2200" b="1" i="1" dirty="0" err="1" smtClean="0"/>
              <a:t>kube</a:t>
            </a:r>
            <a:r>
              <a:rPr lang="en-US" sz="2200" b="1" i="1" dirty="0" smtClean="0"/>
              <a:t>-proxy</a:t>
            </a:r>
            <a:r>
              <a:rPr lang="en-US" sz="2200" dirty="0" smtClean="0"/>
              <a:t>: reflects </a:t>
            </a:r>
            <a:r>
              <a:rPr lang="en-US" sz="2200" dirty="0"/>
              <a:t>Kubernetes networking services on each </a:t>
            </a:r>
            <a:r>
              <a:rPr lang="en-US" sz="2200" dirty="0" smtClean="0"/>
              <a:t>node.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2400" b="1" dirty="0" smtClean="0"/>
              <a:t>Pod</a:t>
            </a:r>
            <a:r>
              <a:rPr lang="en-US" sz="2400" dirty="0" smtClean="0"/>
              <a:t>: represents </a:t>
            </a:r>
            <a:r>
              <a:rPr lang="en-US" sz="2400" dirty="0"/>
              <a:t>a unit of deployment </a:t>
            </a:r>
            <a:r>
              <a:rPr lang="en-US" sz="2400" dirty="0" smtClean="0"/>
              <a:t>(a single </a:t>
            </a:r>
            <a:r>
              <a:rPr lang="en-US" sz="2400" dirty="0"/>
              <a:t>instance of an application in </a:t>
            </a:r>
            <a:r>
              <a:rPr lang="en-US" sz="2400" dirty="0" smtClean="0"/>
              <a:t>Kubernetes) and might </a:t>
            </a:r>
            <a:r>
              <a:rPr lang="en-US" sz="2400" dirty="0"/>
              <a:t>consist of either a single </a:t>
            </a:r>
            <a:r>
              <a:rPr lang="en-US" sz="2400" dirty="0" smtClean="0"/>
              <a:t>container (Docker)</a:t>
            </a:r>
            <a:r>
              <a:rPr lang="en-US" sz="2400" dirty="0"/>
              <a:t> or a small number of containers that are tightly coupled and that share resources.</a:t>
            </a:r>
            <a:endParaRPr lang="en-US" sz="2400" dirty="0" smtClean="0"/>
          </a:p>
        </p:txBody>
      </p:sp>
      <p:pic>
        <p:nvPicPr>
          <p:cNvPr id="8" name="Picture 6" descr="Risultati immagini per kuberne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793" y="547773"/>
            <a:ext cx="1266283" cy="9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4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USING KUBERNATES IN AN EDGE ARCHITECTURE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1" y="1568172"/>
            <a:ext cx="5018345" cy="5094844"/>
          </a:xfrm>
          <a:prstGeom prst="rect">
            <a:avLst/>
          </a:prstGeom>
        </p:spPr>
      </p:pic>
      <p:sp>
        <p:nvSpPr>
          <p:cNvPr id="9" name="Segnaposto contenuto 2"/>
          <p:cNvSpPr txBox="1">
            <a:spLocks/>
          </p:cNvSpPr>
          <p:nvPr/>
        </p:nvSpPr>
        <p:spPr>
          <a:xfrm>
            <a:off x="838199" y="1639888"/>
            <a:ext cx="5537201" cy="4849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sz="2400" b="1" dirty="0"/>
              <a:t>First </a:t>
            </a:r>
            <a:r>
              <a:rPr lang="it-IT" sz="2400" b="1" dirty="0" err="1"/>
              <a:t>approach</a:t>
            </a:r>
            <a:r>
              <a:rPr lang="it-IT" sz="2400" dirty="0"/>
              <a:t>: </a:t>
            </a:r>
            <a:r>
              <a:rPr lang="en-US" sz="2400" dirty="0"/>
              <a:t>the whole Kubernetes cluster is deployed within edge </a:t>
            </a:r>
            <a:r>
              <a:rPr lang="en-US" sz="2400" dirty="0" smtClean="0"/>
              <a:t>nodes.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This </a:t>
            </a:r>
            <a:r>
              <a:rPr lang="en-US" sz="2400" dirty="0"/>
              <a:t>option is a good choice when the edge node has fewer capacity resources or a single-server machine and does not want to consume more </a:t>
            </a:r>
            <a:r>
              <a:rPr lang="en-US" sz="2400" dirty="0" smtClean="0"/>
              <a:t>resources (e.g. for </a:t>
            </a:r>
            <a:r>
              <a:rPr lang="en-US" sz="2400" i="1" dirty="0" smtClean="0"/>
              <a:t>control plane</a:t>
            </a:r>
            <a:r>
              <a:rPr lang="en-US" sz="2400" dirty="0" smtClean="0"/>
              <a:t>).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K3s is the reference architecture suited for this type of solution.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Lightweight clusters well suited for running on edge nodes.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9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USING KUBERNATES IN AN EDGE ARCHITECTURE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580"/>
            <a:ext cx="8107248" cy="4846820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8107248" y="3710723"/>
            <a:ext cx="4084752" cy="283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Support </a:t>
            </a:r>
            <a:r>
              <a:rPr lang="en-US" sz="2200" dirty="0"/>
              <a:t>for different hardware resources at the </a:t>
            </a:r>
            <a:r>
              <a:rPr lang="en-US" sz="2200" dirty="0" smtClean="0"/>
              <a:t>edge</a:t>
            </a:r>
          </a:p>
          <a:p>
            <a:r>
              <a:rPr lang="en-US" sz="2200" dirty="0" smtClean="0"/>
              <a:t> Optimization </a:t>
            </a:r>
            <a:r>
              <a:rPr lang="en-US" sz="2200" dirty="0"/>
              <a:t>in edge resource </a:t>
            </a:r>
            <a:r>
              <a:rPr lang="en-US" sz="2200" dirty="0" smtClean="0"/>
              <a:t>utilization</a:t>
            </a:r>
          </a:p>
          <a:p>
            <a:r>
              <a:rPr lang="en-US" sz="2200" dirty="0" smtClean="0"/>
              <a:t>Significant reduction of </a:t>
            </a:r>
            <a:r>
              <a:rPr lang="en-US" sz="2200" dirty="0"/>
              <a:t>setup and </a:t>
            </a:r>
            <a:r>
              <a:rPr lang="en-US" sz="2200" dirty="0" smtClean="0"/>
              <a:t>operational costs for </a:t>
            </a:r>
            <a:r>
              <a:rPr lang="en-US" sz="2200" dirty="0"/>
              <a:t>edge cloud deployment.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6080661" y="2096939"/>
            <a:ext cx="5450939" cy="1065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200" b="1" dirty="0" smtClean="0"/>
              <a:t>Second </a:t>
            </a:r>
            <a:r>
              <a:rPr lang="it-IT" sz="2200" b="1" dirty="0" err="1" smtClean="0"/>
              <a:t>approach</a:t>
            </a:r>
            <a:r>
              <a:rPr lang="it-IT" sz="2200" dirty="0" smtClean="0"/>
              <a:t>: </a:t>
            </a:r>
            <a:r>
              <a:rPr lang="en-US" sz="2200" dirty="0" smtClean="0"/>
              <a:t>the </a:t>
            </a:r>
            <a:r>
              <a:rPr lang="en-US" sz="2200" i="1" dirty="0"/>
              <a:t>control plane </a:t>
            </a:r>
            <a:r>
              <a:rPr lang="en-US" sz="2200" dirty="0"/>
              <a:t>resides in the cloud </a:t>
            </a:r>
            <a:r>
              <a:rPr lang="en-US" sz="2200" dirty="0" smtClean="0"/>
              <a:t>and </a:t>
            </a:r>
            <a:r>
              <a:rPr lang="en-US" sz="2200" dirty="0"/>
              <a:t>manages the edge nodes containing containers and resources.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947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USING KUBERNATES IN AN EDGE ARCHITECTURE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64461"/>
            <a:ext cx="6299201" cy="4849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sz="2400" b="1" dirty="0" smtClean="0"/>
              <a:t>Third </a:t>
            </a:r>
            <a:r>
              <a:rPr lang="it-IT" sz="2400" b="1" dirty="0" err="1"/>
              <a:t>approach</a:t>
            </a:r>
            <a:r>
              <a:rPr lang="it-IT" sz="2400" dirty="0"/>
              <a:t>: </a:t>
            </a:r>
            <a:r>
              <a:rPr lang="en-US" sz="2400" dirty="0" smtClean="0"/>
              <a:t>hierarchical </a:t>
            </a:r>
            <a:r>
              <a:rPr lang="en-US" sz="2400" dirty="0"/>
              <a:t>cloud plus </a:t>
            </a:r>
            <a:r>
              <a:rPr lang="en-US" sz="2400" dirty="0" smtClean="0"/>
              <a:t>edge.</a:t>
            </a:r>
          </a:p>
          <a:p>
            <a:r>
              <a:rPr lang="en-US" sz="2400" dirty="0" smtClean="0"/>
              <a:t>A virtual </a:t>
            </a:r>
            <a:r>
              <a:rPr lang="en-US" sz="2400" dirty="0" err="1" smtClean="0"/>
              <a:t>kubelet</a:t>
            </a:r>
            <a:r>
              <a:rPr lang="en-US" sz="2400" dirty="0" smtClean="0"/>
              <a:t> is used, which resides in </a:t>
            </a:r>
            <a:r>
              <a:rPr lang="en-US" sz="2400" dirty="0"/>
              <a:t>the cloud and contain the abstract </a:t>
            </a:r>
            <a:r>
              <a:rPr lang="en-US" sz="2400" dirty="0" smtClean="0"/>
              <a:t>of </a:t>
            </a:r>
            <a:r>
              <a:rPr lang="en-US" sz="2400" dirty="0"/>
              <a:t>nodes and pods deployed at the </a:t>
            </a:r>
            <a:r>
              <a:rPr lang="en-US" sz="2400" dirty="0" smtClean="0"/>
              <a:t>edge.</a:t>
            </a:r>
          </a:p>
          <a:p>
            <a:r>
              <a:rPr lang="en-US" sz="2400" dirty="0" smtClean="0"/>
              <a:t>Virtual </a:t>
            </a:r>
            <a:r>
              <a:rPr lang="en-US" sz="2400" dirty="0" err="1"/>
              <a:t>kubelets</a:t>
            </a:r>
            <a:r>
              <a:rPr lang="en-US" sz="2400" dirty="0"/>
              <a:t> get supervisory control </a:t>
            </a:r>
            <a:r>
              <a:rPr lang="en-US" sz="2400" dirty="0" smtClean="0"/>
              <a:t>for edge </a:t>
            </a:r>
            <a:r>
              <a:rPr lang="en-US" sz="2400" dirty="0"/>
              <a:t>nodes containing </a:t>
            </a:r>
            <a:r>
              <a:rPr lang="en-US" sz="2400" dirty="0" smtClean="0"/>
              <a:t>containers.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virtual </a:t>
            </a:r>
            <a:r>
              <a:rPr lang="en-US" sz="2400" dirty="0" err="1"/>
              <a:t>kubelets</a:t>
            </a:r>
            <a:r>
              <a:rPr lang="en-US" sz="2400" dirty="0"/>
              <a:t> enables flexibility </a:t>
            </a:r>
            <a:r>
              <a:rPr lang="en-US" sz="2400" dirty="0" smtClean="0"/>
              <a:t>in resource </a:t>
            </a:r>
            <a:r>
              <a:rPr lang="en-US" sz="2400" dirty="0"/>
              <a:t>consumption for edge-based architecture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3076" name="Picture 4" descr="https://bdlguu0syu1idj5d2b4m53mv-wpengine.netdna-ssl.com/wp-content/uploads/2019/07/Kubernetesedgepi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498" y="1517372"/>
            <a:ext cx="4254948" cy="509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1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SIMULATION IN FOG AND EDGE COMPUTING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64461"/>
            <a:ext cx="6885582" cy="4849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Simulation </a:t>
            </a:r>
            <a:r>
              <a:rPr lang="en-US" sz="2400" dirty="0"/>
              <a:t>frameworks are used extensively in the modelling of cloud computing </a:t>
            </a:r>
            <a:r>
              <a:rPr lang="en-US" sz="2400" dirty="0" smtClean="0"/>
              <a:t>and </a:t>
            </a:r>
            <a:r>
              <a:rPr lang="en-US" sz="2400" dirty="0" err="1" smtClean="0"/>
              <a:t>IoT</a:t>
            </a:r>
            <a:r>
              <a:rPr lang="en-US" sz="2400" dirty="0" smtClean="0"/>
              <a:t> environments </a:t>
            </a:r>
            <a:r>
              <a:rPr lang="en-US" sz="2400" dirty="0"/>
              <a:t>in order to test and validate technical </a:t>
            </a:r>
            <a:r>
              <a:rPr lang="en-US" sz="2400" dirty="0" smtClean="0"/>
              <a:t>solutions: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Service </a:t>
            </a:r>
            <a:r>
              <a:rPr lang="en-US" sz="2000" dirty="0"/>
              <a:t>configuration and resource placement and management strategies can be </a:t>
            </a:r>
            <a:r>
              <a:rPr lang="en-US" sz="2000" dirty="0" smtClean="0"/>
              <a:t>simulated and validated </a:t>
            </a:r>
            <a:r>
              <a:rPr lang="en-US" sz="2000" dirty="0"/>
              <a:t>prior to infrastructure </a:t>
            </a:r>
            <a:r>
              <a:rPr lang="en-US" sz="2000" dirty="0" smtClean="0"/>
              <a:t>deployment.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Performance </a:t>
            </a:r>
            <a:r>
              <a:rPr lang="en-US" sz="2000" dirty="0"/>
              <a:t>can be </a:t>
            </a:r>
            <a:r>
              <a:rPr lang="en-US" sz="2000" dirty="0" smtClean="0"/>
              <a:t>optimized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Technical </a:t>
            </a:r>
            <a:r>
              <a:rPr lang="en-US" sz="2000" dirty="0"/>
              <a:t>and commercial </a:t>
            </a:r>
            <a:r>
              <a:rPr lang="en-US" sz="2000" dirty="0" smtClean="0"/>
              <a:t>hypotheses can be tested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Research </a:t>
            </a:r>
            <a:r>
              <a:rPr lang="en-US" sz="2000" dirty="0"/>
              <a:t>results </a:t>
            </a:r>
            <a:r>
              <a:rPr lang="en-US" sz="2000" dirty="0" smtClean="0"/>
              <a:t>can be reproduced and validated in </a:t>
            </a:r>
            <a:r>
              <a:rPr lang="en-US" sz="2000" dirty="0"/>
              <a:t>a low cost, low risk and </a:t>
            </a:r>
            <a:r>
              <a:rPr lang="en-US" sz="2000" dirty="0" smtClean="0"/>
              <a:t>time-sensitive manner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smtClean="0"/>
              <a:t>Simulation tools </a:t>
            </a:r>
            <a:r>
              <a:rPr lang="en-US" sz="2400" dirty="0"/>
              <a:t>are at a nascent stage of development and adoption for fog and edge computing.</a:t>
            </a:r>
          </a:p>
        </p:txBody>
      </p:sp>
      <p:pic>
        <p:nvPicPr>
          <p:cNvPr id="7" name="Picture 10" descr="Risultati immagini per sticky man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55" y="2241946"/>
            <a:ext cx="4168956" cy="409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8738951" y="2822329"/>
            <a:ext cx="3162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err="1" smtClean="0"/>
              <a:t>Why</a:t>
            </a:r>
            <a:r>
              <a:rPr lang="it-IT" b="1" i="1" dirty="0" smtClean="0"/>
              <a:t> do </a:t>
            </a:r>
            <a:r>
              <a:rPr lang="it-IT" b="1" i="1" dirty="0" err="1" smtClean="0"/>
              <a:t>we</a:t>
            </a:r>
            <a:r>
              <a:rPr lang="it-IT" b="1" i="1" dirty="0" smtClean="0"/>
              <a:t> </a:t>
            </a:r>
          </a:p>
          <a:p>
            <a:pPr algn="ctr"/>
            <a:r>
              <a:rPr lang="it-IT" b="1" i="1" dirty="0" err="1" smtClean="0"/>
              <a:t>need</a:t>
            </a:r>
            <a:r>
              <a:rPr lang="it-IT" b="1" i="1" dirty="0" smtClean="0"/>
              <a:t> </a:t>
            </a:r>
            <a:r>
              <a:rPr lang="it-IT" b="1" i="1" dirty="0" err="1" smtClean="0"/>
              <a:t>simulation</a:t>
            </a:r>
            <a:r>
              <a:rPr lang="it-IT" b="1" i="1" dirty="0" smtClean="0"/>
              <a:t>?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23622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FOG AND EDGE COMPUTING: </a:t>
            </a:r>
            <a:br>
              <a:rPr lang="it-IT" sz="4200" dirty="0" smtClean="0"/>
            </a:br>
            <a:r>
              <a:rPr lang="it-IT" sz="4200" dirty="0" smtClean="0"/>
              <a:t>MODELLING AND SIMULATION CHALLENGES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64461"/>
            <a:ext cx="10949246" cy="4849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sz="2200" b="1" dirty="0" smtClean="0"/>
              <a:t>Application-</a:t>
            </a:r>
            <a:r>
              <a:rPr lang="it-IT" sz="2200" b="1" dirty="0" err="1" smtClean="0"/>
              <a:t>level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modelling</a:t>
            </a:r>
            <a:endParaRPr lang="en-US" sz="2200" dirty="0" smtClean="0"/>
          </a:p>
          <a:p>
            <a:r>
              <a:rPr lang="en-US" sz="2200" dirty="0" smtClean="0"/>
              <a:t>There’s a vary wide range </a:t>
            </a:r>
            <a:r>
              <a:rPr lang="en-US" sz="2200" dirty="0"/>
              <a:t>of potential applications for fog and edge </a:t>
            </a:r>
            <a:r>
              <a:rPr lang="en-US" sz="2200" dirty="0" smtClean="0"/>
              <a:t>computing: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200" dirty="0" smtClean="0"/>
              <a:t>Simple-</a:t>
            </a:r>
            <a:r>
              <a:rPr lang="en-US" sz="2200" dirty="0" err="1" smtClean="0"/>
              <a:t>IoT</a:t>
            </a:r>
            <a:r>
              <a:rPr lang="en-US" sz="2200" dirty="0" smtClean="0"/>
              <a:t> </a:t>
            </a:r>
            <a:r>
              <a:rPr lang="en-US" sz="2200" dirty="0"/>
              <a:t>based sensor </a:t>
            </a:r>
            <a:r>
              <a:rPr lang="en-US" sz="2200" dirty="0" smtClean="0"/>
              <a:t>monitoring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200" dirty="0" smtClean="0"/>
              <a:t> </a:t>
            </a:r>
            <a:r>
              <a:rPr lang="en-US" sz="2200" dirty="0"/>
              <a:t>D</a:t>
            </a:r>
            <a:r>
              <a:rPr lang="en-US" sz="2200" dirty="0" smtClean="0"/>
              <a:t>ata </a:t>
            </a:r>
            <a:r>
              <a:rPr lang="en-US" sz="2200" dirty="0"/>
              <a:t>processing </a:t>
            </a:r>
            <a:r>
              <a:rPr lang="en-US" sz="2200" dirty="0" smtClean="0"/>
              <a:t>systems </a:t>
            </a:r>
            <a:r>
              <a:rPr lang="en-US" sz="2200" dirty="0"/>
              <a:t>in Industry 4.0, e-health, smart </a:t>
            </a:r>
            <a:r>
              <a:rPr lang="en-US" sz="2200" dirty="0" smtClean="0"/>
              <a:t>cities… </a:t>
            </a:r>
          </a:p>
          <a:p>
            <a:r>
              <a:rPr lang="en-US" sz="2200" dirty="0" smtClean="0"/>
              <a:t>Underlying </a:t>
            </a:r>
            <a:r>
              <a:rPr lang="en-US" sz="2200" dirty="0"/>
              <a:t>applications </a:t>
            </a:r>
            <a:r>
              <a:rPr lang="en-US" sz="2200" dirty="0" smtClean="0"/>
              <a:t>are developed according to the degree of: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Contextual location awareness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Geographic distribution, mobility </a:t>
            </a:r>
            <a:r>
              <a:rPr lang="en-US" sz="2000" dirty="0"/>
              <a:t>and heterogeneity</a:t>
            </a:r>
            <a:endParaRPr lang="en-US" sz="2000" dirty="0" smtClean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Scale </a:t>
            </a:r>
            <a:r>
              <a:rPr lang="en-US" sz="2000" dirty="0"/>
              <a:t>and coordination of end-point </a:t>
            </a:r>
            <a:r>
              <a:rPr lang="en-US" sz="2000" dirty="0" smtClean="0"/>
              <a:t>networks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Latency: real-time </a:t>
            </a:r>
            <a:r>
              <a:rPr lang="en-US" sz="2000" dirty="0"/>
              <a:t>vs batch </a:t>
            </a:r>
            <a:r>
              <a:rPr lang="en-US" sz="2000" dirty="0" smtClean="0"/>
              <a:t>processing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Interplay </a:t>
            </a:r>
            <a:r>
              <a:rPr lang="en-US" sz="2000" dirty="0"/>
              <a:t>between the edge, the fog and the cloud layers</a:t>
            </a:r>
            <a:endParaRPr lang="en-US" sz="2000" dirty="0" smtClean="0"/>
          </a:p>
          <a:p>
            <a:r>
              <a:rPr lang="en-US" sz="2200" dirty="0" smtClean="0"/>
              <a:t>Modelling </a:t>
            </a:r>
            <a:r>
              <a:rPr lang="en-US" sz="2200" dirty="0"/>
              <a:t>all of the applications deployed within a fog/edge network can be beneficial for infrastructure providers but constructing a simulation solution that can efficiently handle a set of such broad objectives is a </a:t>
            </a:r>
            <a:r>
              <a:rPr lang="en-US" sz="2200" dirty="0" smtClean="0"/>
              <a:t>hard challenge.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32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EDGE AND FOG COMPUTING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concept behind Edge and Fog:</a:t>
            </a:r>
          </a:p>
          <a:p>
            <a:pPr marL="0" indent="0" algn="ctr">
              <a:buNone/>
            </a:pPr>
            <a:r>
              <a:rPr lang="en-US" i="1" dirty="0" smtClean="0"/>
              <a:t>“Networking paradigm </a:t>
            </a:r>
            <a:r>
              <a:rPr lang="en-US" i="1" dirty="0"/>
              <a:t>focused on bringing computing as close </a:t>
            </a:r>
            <a:r>
              <a:rPr lang="en-US" i="1" dirty="0" smtClean="0"/>
              <a:t>as possible to </a:t>
            </a:r>
            <a:r>
              <a:rPr lang="en-US" i="1" dirty="0"/>
              <a:t>the </a:t>
            </a:r>
            <a:r>
              <a:rPr lang="en-US" i="1" dirty="0" smtClean="0"/>
              <a:t>edge of the network, where data are generated.”</a:t>
            </a:r>
          </a:p>
          <a:p>
            <a:endParaRPr lang="en-US" dirty="0"/>
          </a:p>
          <a:p>
            <a:r>
              <a:rPr lang="en-US" dirty="0" smtClean="0"/>
              <a:t>What’s the difference?</a:t>
            </a:r>
          </a:p>
          <a:p>
            <a:pPr lvl="1"/>
            <a:r>
              <a:rPr lang="en-US" b="1" dirty="0"/>
              <a:t>Fog computing </a:t>
            </a:r>
            <a:r>
              <a:rPr lang="en-US" dirty="0"/>
              <a:t>pushes intelligence down to the local area network level of network architecture, processing data in a fog node or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gateway, </a:t>
            </a:r>
            <a:r>
              <a:rPr lang="en-US" dirty="0" err="1" smtClean="0"/>
              <a:t>plced</a:t>
            </a:r>
            <a:r>
              <a:rPr lang="en-US" dirty="0" smtClean="0"/>
              <a:t> between the cloud and the edge of the network.</a:t>
            </a:r>
            <a:endParaRPr lang="en-US" dirty="0"/>
          </a:p>
          <a:p>
            <a:pPr lvl="1"/>
            <a:r>
              <a:rPr lang="en-US" b="1" dirty="0"/>
              <a:t>Edge computing </a:t>
            </a:r>
            <a:r>
              <a:rPr lang="en-US" dirty="0"/>
              <a:t>pushes the intelligence, processing power and communication capabilities </a:t>
            </a:r>
            <a:r>
              <a:rPr lang="en-US" dirty="0" smtClean="0"/>
              <a:t>directly </a:t>
            </a:r>
            <a:r>
              <a:rPr lang="en-US" dirty="0"/>
              <a:t>into </a:t>
            </a:r>
            <a:r>
              <a:rPr lang="en-US" dirty="0" smtClean="0"/>
              <a:t>the device where data are originated.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9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FOG AND EDGE COMPUTING: </a:t>
            </a:r>
            <a:br>
              <a:rPr lang="it-IT" sz="4200" dirty="0" smtClean="0"/>
            </a:br>
            <a:r>
              <a:rPr lang="it-IT" sz="4200" dirty="0" smtClean="0"/>
              <a:t>MODELLING AND SIMULATION CHALLENGES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64461"/>
            <a:ext cx="10312400" cy="4849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sz="2200" b="1" dirty="0" err="1" smtClean="0"/>
              <a:t>Infrastructure</a:t>
            </a:r>
            <a:r>
              <a:rPr lang="it-IT" sz="2200" b="1" dirty="0" smtClean="0"/>
              <a:t> and network-</a:t>
            </a:r>
            <a:r>
              <a:rPr lang="it-IT" sz="2200" b="1" dirty="0" err="1" smtClean="0"/>
              <a:t>level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modelling</a:t>
            </a:r>
            <a:endParaRPr lang="it-IT" sz="2200" b="1" dirty="0" smtClean="0"/>
          </a:p>
          <a:p>
            <a:r>
              <a:rPr lang="en-US" sz="2200" dirty="0"/>
              <a:t>An automated approach is needed for model </a:t>
            </a:r>
            <a:r>
              <a:rPr lang="en-US" sz="2200" dirty="0" smtClean="0"/>
              <a:t>building: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Thousands </a:t>
            </a:r>
            <a:r>
              <a:rPr lang="en-US" sz="2000" dirty="0"/>
              <a:t>of distributed site locations </a:t>
            </a:r>
            <a:r>
              <a:rPr lang="en-US" sz="2000" dirty="0" smtClean="0"/>
              <a:t>create </a:t>
            </a:r>
            <a:r>
              <a:rPr lang="en-US" sz="2000" dirty="0"/>
              <a:t>a network of resources spanning multiple </a:t>
            </a:r>
            <a:r>
              <a:rPr lang="en-US" sz="2000" dirty="0" smtClean="0"/>
              <a:t>countries.</a:t>
            </a:r>
            <a:endParaRPr lang="en-US" sz="2000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Each site can </a:t>
            </a:r>
            <a:r>
              <a:rPr lang="en-US" sz="2000" dirty="0"/>
              <a:t>be comprised of computing and network equipment hosting multiple applications that can be accessed by edge service users. </a:t>
            </a:r>
            <a:endParaRPr lang="en-US" sz="2000" dirty="0" smtClean="0"/>
          </a:p>
          <a:p>
            <a:r>
              <a:rPr lang="en-US" sz="2200" dirty="0" smtClean="0"/>
              <a:t>Integration </a:t>
            </a:r>
            <a:r>
              <a:rPr lang="en-US" sz="2200" dirty="0"/>
              <a:t>with a monitoring data collection system can partially address the challenge by taking </a:t>
            </a:r>
            <a:r>
              <a:rPr lang="en-US" sz="2200" dirty="0" smtClean="0"/>
              <a:t>snapshot </a:t>
            </a:r>
            <a:r>
              <a:rPr lang="en-US" sz="2200" dirty="0"/>
              <a:t>of an existing infrastructure </a:t>
            </a:r>
            <a:r>
              <a:rPr lang="en-US" sz="2200" dirty="0" smtClean="0"/>
              <a:t>state.</a:t>
            </a:r>
          </a:p>
          <a:p>
            <a:r>
              <a:rPr lang="en-US" sz="2200" dirty="0" smtClean="0"/>
              <a:t>In order </a:t>
            </a:r>
            <a:r>
              <a:rPr lang="en-US" sz="2200" dirty="0"/>
              <a:t>to build meaningful system behaviour models the monitoring data has to </a:t>
            </a:r>
            <a:r>
              <a:rPr lang="en-US" sz="2200" dirty="0" smtClean="0"/>
              <a:t>be extended in the simulation domain in order to extract behaviour </a:t>
            </a:r>
            <a:r>
              <a:rPr lang="en-US" sz="2200" dirty="0"/>
              <a:t>trends of workload and application resource </a:t>
            </a:r>
            <a:r>
              <a:rPr lang="en-US" sz="2200" dirty="0" smtClean="0"/>
              <a:t>demands: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Big </a:t>
            </a:r>
            <a:r>
              <a:rPr lang="en-US" sz="2000" dirty="0"/>
              <a:t>data </a:t>
            </a:r>
            <a:r>
              <a:rPr lang="en-US" sz="2000" dirty="0" smtClean="0"/>
              <a:t>management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Big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0984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FOG AND EDGE COMPUTING: </a:t>
            </a:r>
            <a:br>
              <a:rPr lang="it-IT" sz="4200" dirty="0" smtClean="0"/>
            </a:br>
            <a:r>
              <a:rPr lang="it-IT" sz="4200" dirty="0" smtClean="0"/>
              <a:t>MODELLING AND SIMULATION CHALLENGES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51761"/>
            <a:ext cx="10515600" cy="4849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sz="2200" b="1" dirty="0" err="1" smtClean="0"/>
              <a:t>Mobility</a:t>
            </a:r>
            <a:endParaRPr lang="it-IT" sz="2200" b="1" dirty="0" smtClean="0"/>
          </a:p>
          <a:p>
            <a:r>
              <a:rPr lang="en-US" sz="2200" dirty="0" smtClean="0"/>
              <a:t>5G </a:t>
            </a:r>
            <a:r>
              <a:rPr lang="en-US" sz="2200" dirty="0"/>
              <a:t>networks offer network improvements </a:t>
            </a:r>
            <a:r>
              <a:rPr lang="en-US" sz="2200" dirty="0" smtClean="0"/>
              <a:t>by optimizing </a:t>
            </a:r>
            <a:r>
              <a:rPr lang="en-US" sz="2200" dirty="0"/>
              <a:t>mobile resource usage, large data pre-processing, and context-aware </a:t>
            </a:r>
            <a:r>
              <a:rPr lang="en-US" sz="2200" dirty="0" smtClean="0"/>
              <a:t>services.</a:t>
            </a:r>
          </a:p>
          <a:p>
            <a:r>
              <a:rPr lang="en-US" sz="2200" dirty="0" smtClean="0"/>
              <a:t>Fog and </a:t>
            </a:r>
            <a:r>
              <a:rPr lang="en-US" sz="2200" dirty="0"/>
              <a:t>edge application may have different latency requirements and </a:t>
            </a:r>
            <a:r>
              <a:rPr lang="en-US" sz="2200" dirty="0" smtClean="0"/>
              <a:t>generate </a:t>
            </a:r>
            <a:r>
              <a:rPr lang="en-US" sz="2200" dirty="0"/>
              <a:t>different types of data and network </a:t>
            </a:r>
            <a:r>
              <a:rPr lang="en-US" sz="2200" dirty="0" smtClean="0"/>
              <a:t>traffic: delay-sensitive flows differentiation is needed.</a:t>
            </a:r>
          </a:p>
          <a:p>
            <a:r>
              <a:rPr lang="en-US" sz="2200" dirty="0"/>
              <a:t>Modelling user mobility aspects requires the implementation of geographic awareness logic (e.g. calculation of the nearest mobile access point based on user coordinates at each simulation </a:t>
            </a:r>
            <a:r>
              <a:rPr lang="en-US" sz="2200" dirty="0" err="1"/>
              <a:t>timestep</a:t>
            </a:r>
            <a:r>
              <a:rPr lang="en-US" sz="2200" dirty="0"/>
              <a:t>).</a:t>
            </a:r>
          </a:p>
          <a:p>
            <a:r>
              <a:rPr lang="en-US" sz="2200" dirty="0"/>
              <a:t>A</a:t>
            </a:r>
            <a:r>
              <a:rPr lang="en-US" sz="2200" dirty="0" smtClean="0"/>
              <a:t>vailability </a:t>
            </a:r>
            <a:r>
              <a:rPr lang="en-US" sz="2200" dirty="0"/>
              <a:t>and access to real-world data on end user mobility is problematic both legally and </a:t>
            </a:r>
            <a:r>
              <a:rPr lang="en-US" sz="2200" dirty="0" smtClean="0"/>
              <a:t>technically.</a:t>
            </a:r>
          </a:p>
          <a:p>
            <a:r>
              <a:rPr lang="en-US" sz="2200" dirty="0" smtClean="0"/>
              <a:t>Intelligent </a:t>
            </a:r>
            <a:r>
              <a:rPr lang="en-US" sz="2200" dirty="0"/>
              <a:t>model generators </a:t>
            </a:r>
            <a:r>
              <a:rPr lang="en-US" sz="2200" dirty="0" smtClean="0"/>
              <a:t>allows the creation of  fog </a:t>
            </a:r>
            <a:r>
              <a:rPr lang="en-US" sz="2200" dirty="0"/>
              <a:t>and edge infrastructure workload models based on 3rd party socio-demographic and geographic </a:t>
            </a:r>
            <a:r>
              <a:rPr lang="en-US" sz="2200" dirty="0" smtClean="0"/>
              <a:t>data, that </a:t>
            </a:r>
            <a:r>
              <a:rPr lang="en-US" sz="2200" dirty="0"/>
              <a:t>can be used for simulation </a:t>
            </a:r>
            <a:r>
              <a:rPr lang="en-US" sz="2200" dirty="0" smtClean="0"/>
              <a:t>purposes.</a:t>
            </a:r>
          </a:p>
        </p:txBody>
      </p:sp>
    </p:spTree>
    <p:extLst>
      <p:ext uri="{BB962C8B-B14F-4D97-AF65-F5344CB8AC3E}">
        <p14:creationId xmlns:p14="http://schemas.microsoft.com/office/powerpoint/2010/main" val="25314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FOG AND EDGE COMPUTING: </a:t>
            </a:r>
            <a:br>
              <a:rPr lang="it-IT" sz="4200" dirty="0" smtClean="0"/>
            </a:br>
            <a:r>
              <a:rPr lang="it-IT" sz="4200" dirty="0" smtClean="0"/>
              <a:t>MODELLING AND SIMULATION CHALLENGES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51761"/>
            <a:ext cx="10541000" cy="4849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sz="2200" b="1" dirty="0" smtClean="0"/>
              <a:t>Resource management</a:t>
            </a:r>
          </a:p>
          <a:p>
            <a:r>
              <a:rPr lang="en-US" sz="2200" dirty="0" smtClean="0"/>
              <a:t>Edge devices are very energy constrained, but also hungry energy consumer.</a:t>
            </a:r>
          </a:p>
          <a:p>
            <a:r>
              <a:rPr lang="en-US" sz="2200" dirty="0" smtClean="0"/>
              <a:t>Simulation can help to find the best configuration in terms of resource allocation: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Computational and storage capacity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Battery life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Mobility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Communication interface</a:t>
            </a:r>
          </a:p>
          <a:p>
            <a:r>
              <a:rPr lang="en-US" sz="2200" dirty="0" smtClean="0"/>
              <a:t>Simulation can also be </a:t>
            </a:r>
            <a:r>
              <a:rPr lang="en-US" sz="2200" dirty="0"/>
              <a:t>used as part of resource management </a:t>
            </a:r>
            <a:r>
              <a:rPr lang="en-US" sz="2200" dirty="0" smtClean="0"/>
              <a:t>algorithms, within optimization techniques like simulated annealing.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Simulated annealing </a:t>
            </a:r>
            <a:r>
              <a:rPr lang="en-US" sz="2000" dirty="0"/>
              <a:t>is an </a:t>
            </a:r>
            <a:r>
              <a:rPr lang="en-US" sz="2000" dirty="0" smtClean="0"/>
              <a:t>optimization </a:t>
            </a:r>
            <a:r>
              <a:rPr lang="en-US" sz="2000" dirty="0"/>
              <a:t>algorithm that uses local search approach of moving around the </a:t>
            </a:r>
            <a:r>
              <a:rPr lang="en-US" sz="2000" dirty="0" smtClean="0"/>
              <a:t>neighboring </a:t>
            </a:r>
            <a:r>
              <a:rPr lang="en-US" sz="2000" dirty="0"/>
              <a:t>values in a defined search </a:t>
            </a:r>
            <a:r>
              <a:rPr lang="en-US" sz="2000" dirty="0" smtClean="0"/>
              <a:t>space </a:t>
            </a:r>
            <a:r>
              <a:rPr lang="en-US" sz="2000" dirty="0"/>
              <a:t>until the optimal solution is </a:t>
            </a:r>
            <a:r>
              <a:rPr lang="en-US" sz="2000" dirty="0" smtClean="0"/>
              <a:t>found.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It uses a decaying probability of moving with a random step , in order to avoid local minima.</a:t>
            </a:r>
          </a:p>
        </p:txBody>
      </p:sp>
    </p:spTree>
    <p:extLst>
      <p:ext uri="{BB962C8B-B14F-4D97-AF65-F5344CB8AC3E}">
        <p14:creationId xmlns:p14="http://schemas.microsoft.com/office/powerpoint/2010/main" val="37552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FOG AND EDGE COMPUTING: </a:t>
            </a:r>
            <a:br>
              <a:rPr lang="it-IT" sz="4200" dirty="0" smtClean="0"/>
            </a:br>
            <a:r>
              <a:rPr lang="it-IT" sz="4200" dirty="0" smtClean="0"/>
              <a:t>MODELLING AND SIMULATION CHALLENGES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51761"/>
            <a:ext cx="11074400" cy="4891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sz="2200" b="1" dirty="0" err="1" smtClean="0"/>
              <a:t>Scalability</a:t>
            </a:r>
            <a:endParaRPr lang="it-IT" sz="2200" b="1" dirty="0" smtClean="0"/>
          </a:p>
          <a:p>
            <a:r>
              <a:rPr lang="en-US" sz="2200" dirty="0"/>
              <a:t>The choice of a simulation tool depends </a:t>
            </a:r>
            <a:r>
              <a:rPr lang="en-US" sz="2200" dirty="0" smtClean="0"/>
              <a:t>on: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type of </a:t>
            </a:r>
            <a:r>
              <a:rPr lang="en-US" sz="1800" dirty="0" smtClean="0"/>
              <a:t>applications and desired granularity </a:t>
            </a:r>
            <a:r>
              <a:rPr lang="en-US" sz="1800" dirty="0"/>
              <a:t>of the </a:t>
            </a:r>
            <a:r>
              <a:rPr lang="en-US" sz="1800" dirty="0" smtClean="0"/>
              <a:t>simulation (e.g., macroscopic phenomena, such as routing strategies, can be studied by packet-level, using the DES approach).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1800" dirty="0" smtClean="0"/>
              <a:t>The generality </a:t>
            </a:r>
            <a:r>
              <a:rPr lang="en-US" sz="1800" dirty="0"/>
              <a:t>of the range of phenomena and applications that can be </a:t>
            </a:r>
            <a:r>
              <a:rPr lang="en-US" sz="1800" dirty="0" smtClean="0"/>
              <a:t>simulated.</a:t>
            </a:r>
          </a:p>
          <a:p>
            <a:r>
              <a:rPr lang="en-US" sz="2200" dirty="0" smtClean="0"/>
              <a:t>Simulating approaches: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1800" dirty="0"/>
              <a:t>DES (Discrete Event Simulation) is the most popular but the sequential nature of the event queue is difficult to parallelize as each event can change the state of the system.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1800" dirty="0"/>
              <a:t>DTS (Discrete Time Simulation) overcomes this parallelization issue. It uses the concept of time-step to update the state of the system components, avoiding the need for pre-computation and storage of future events.</a:t>
            </a:r>
          </a:p>
          <a:p>
            <a:r>
              <a:rPr lang="en-US" sz="2200" dirty="0" smtClean="0"/>
              <a:t>Pro &amp; Cons: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1800" dirty="0"/>
              <a:t>DES is more suitable when applied to a problem requiring a more granular modelling approach which is more difficult to scale.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1800" dirty="0"/>
              <a:t>DTS enables the modelling of large scale systems with relatively less effort, but with the possibility of a higher degree of inaccuracy.</a:t>
            </a:r>
          </a:p>
        </p:txBody>
      </p:sp>
    </p:spTree>
    <p:extLst>
      <p:ext uri="{BB962C8B-B14F-4D97-AF65-F5344CB8AC3E}">
        <p14:creationId xmlns:p14="http://schemas.microsoft.com/office/powerpoint/2010/main" val="3357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FOG AND EDGE COMPUTING: </a:t>
            </a:r>
            <a:br>
              <a:rPr lang="it-IT" sz="4200" dirty="0" smtClean="0"/>
            </a:br>
            <a:r>
              <a:rPr lang="it-IT" sz="4200" dirty="0" smtClean="0"/>
              <a:t>MODELLING AND SIMULATION TOOLS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51761"/>
            <a:ext cx="11074400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sz="2200" b="1" dirty="0" err="1"/>
              <a:t>FogNetSim</a:t>
            </a:r>
            <a:r>
              <a:rPr lang="it-IT" sz="2200" b="1" dirty="0"/>
              <a:t>++</a:t>
            </a:r>
            <a:endParaRPr lang="it-IT" sz="2200" b="1" dirty="0" smtClean="0"/>
          </a:p>
          <a:p>
            <a:r>
              <a:rPr lang="en-US" sz="2400" dirty="0" smtClean="0"/>
              <a:t>Is </a:t>
            </a:r>
            <a:r>
              <a:rPr lang="en-US" sz="2400" dirty="0"/>
              <a:t>a fog simulator tool that provides users with detailed configuration options to simulate a large fog </a:t>
            </a:r>
            <a:r>
              <a:rPr lang="en-US" sz="2400" dirty="0" smtClean="0"/>
              <a:t>network.</a:t>
            </a:r>
          </a:p>
          <a:p>
            <a:r>
              <a:rPr lang="en-US" sz="2400" dirty="0" smtClean="0"/>
              <a:t>It is </a:t>
            </a:r>
            <a:r>
              <a:rPr lang="en-US" sz="2400" dirty="0"/>
              <a:t>designed on the top of </a:t>
            </a:r>
            <a:r>
              <a:rPr lang="en-US" sz="2400" dirty="0" err="1"/>
              <a:t>OMNeT</a:t>
            </a:r>
            <a:r>
              <a:rPr lang="en-US" sz="2400" dirty="0"/>
              <a:t>++ </a:t>
            </a:r>
            <a:r>
              <a:rPr lang="en-US" sz="2400" dirty="0" smtClean="0"/>
              <a:t>(an </a:t>
            </a:r>
            <a:r>
              <a:rPr lang="en-US" sz="2400" dirty="0"/>
              <a:t>open source tool </a:t>
            </a:r>
            <a:r>
              <a:rPr lang="en-US" sz="2400" dirty="0" smtClean="0"/>
              <a:t>for network characteristics simulation based on DES).</a:t>
            </a:r>
          </a:p>
          <a:p>
            <a:r>
              <a:rPr lang="en-US" sz="2400" dirty="0" smtClean="0"/>
              <a:t>Allows the definition of customized </a:t>
            </a:r>
            <a:r>
              <a:rPr lang="en-US" sz="2400" dirty="0"/>
              <a:t>mobility models and fog node scheduling algorithms as well as managing handover </a:t>
            </a:r>
            <a:r>
              <a:rPr lang="en-US" sz="2400" dirty="0" smtClean="0"/>
              <a:t>mechanisms.</a:t>
            </a:r>
          </a:p>
          <a:p>
            <a:r>
              <a:rPr lang="en-US" sz="2400" dirty="0" smtClean="0"/>
              <a:t>Allows the analysis of different network </a:t>
            </a:r>
            <a:r>
              <a:rPr lang="en-US" sz="2400" dirty="0"/>
              <a:t>parameters, such as execution delay, packet error rate, handovers, and </a:t>
            </a:r>
            <a:r>
              <a:rPr lang="en-US" sz="2400" dirty="0" smtClean="0"/>
              <a:t>latency.</a:t>
            </a:r>
          </a:p>
          <a:p>
            <a:r>
              <a:rPr lang="en-US" sz="2400" dirty="0" smtClean="0"/>
              <a:t>Does </a:t>
            </a:r>
            <a:r>
              <a:rPr lang="en-US" sz="2400" dirty="0"/>
              <a:t>not yet support VM migration among fog nodes.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778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FOG AND EDGE COMPUTING: </a:t>
            </a:r>
            <a:br>
              <a:rPr lang="it-IT" sz="4200" dirty="0" smtClean="0"/>
            </a:br>
            <a:r>
              <a:rPr lang="it-IT" sz="4200" dirty="0" smtClean="0"/>
              <a:t>MODELLING AND SIMULATION TOOLS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51761"/>
            <a:ext cx="11074400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sz="2200" b="1" dirty="0" err="1" smtClean="0"/>
              <a:t>iFogSim</a:t>
            </a:r>
            <a:endParaRPr lang="it-IT" sz="2200" b="1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Is a </a:t>
            </a:r>
            <a:r>
              <a:rPr lang="en-US" sz="2200" dirty="0"/>
              <a:t>fog computing simulation </a:t>
            </a:r>
            <a:r>
              <a:rPr lang="en-US" sz="2200" dirty="0" smtClean="0"/>
              <a:t>toolkit, based on </a:t>
            </a:r>
            <a:r>
              <a:rPr lang="en-US" sz="2200" dirty="0" err="1" smtClean="0"/>
              <a:t>CloudSim</a:t>
            </a:r>
            <a:r>
              <a:rPr lang="en-US" sz="2200" dirty="0" smtClean="0"/>
              <a:t>, used for the modelling and simulation of </a:t>
            </a:r>
            <a:r>
              <a:rPr lang="en-US" sz="2200" dirty="0"/>
              <a:t>fog computing infrastructures and execute simulated </a:t>
            </a:r>
            <a:r>
              <a:rPr lang="en-US" sz="2200" dirty="0" smtClean="0"/>
              <a:t>applications.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It allows: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measurement of performance, in </a:t>
            </a:r>
            <a:r>
              <a:rPr lang="en-US" sz="2000" dirty="0"/>
              <a:t>terms of latency, energy consumption and network </a:t>
            </a:r>
            <a:r>
              <a:rPr lang="en-US" sz="2000" dirty="0" smtClean="0"/>
              <a:t>usage.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evaluation of resource-management </a:t>
            </a:r>
            <a:r>
              <a:rPr lang="en-US" sz="2000" dirty="0"/>
              <a:t>and scheduling </a:t>
            </a:r>
            <a:r>
              <a:rPr lang="en-US" sz="2000" dirty="0" smtClean="0"/>
              <a:t>policies.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simulation </a:t>
            </a:r>
            <a:r>
              <a:rPr lang="en-US" sz="2000" dirty="0"/>
              <a:t>of edge devices, cloud data-</a:t>
            </a:r>
            <a:r>
              <a:rPr lang="en-US" sz="2000" dirty="0" err="1"/>
              <a:t>centres</a:t>
            </a:r>
            <a:r>
              <a:rPr lang="en-US" sz="2000" dirty="0"/>
              <a:t>, sensors, network links, data streams, and stream-processing </a:t>
            </a:r>
            <a:r>
              <a:rPr lang="en-US" sz="2000" dirty="0" smtClean="0"/>
              <a:t>applications.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In </a:t>
            </a:r>
            <a:r>
              <a:rPr lang="en-US" sz="2200" dirty="0"/>
              <a:t>addition, </a:t>
            </a:r>
            <a:r>
              <a:rPr lang="en-US" sz="2200" dirty="0" err="1"/>
              <a:t>iFogSim</a:t>
            </a:r>
            <a:r>
              <a:rPr lang="en-US" sz="2200" dirty="0"/>
              <a:t> integrates simulated services for power monitoring and resource management at two separate </a:t>
            </a:r>
            <a:r>
              <a:rPr lang="en-US" sz="2200" dirty="0" smtClean="0"/>
              <a:t>levels: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Application placement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Application scheduling</a:t>
            </a:r>
          </a:p>
        </p:txBody>
      </p:sp>
    </p:spTree>
    <p:extLst>
      <p:ext uri="{BB962C8B-B14F-4D97-AF65-F5344CB8AC3E}">
        <p14:creationId xmlns:p14="http://schemas.microsoft.com/office/powerpoint/2010/main" val="32567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FOG AND EDGE COMPUTING: </a:t>
            </a:r>
            <a:br>
              <a:rPr lang="it-IT" sz="4200" dirty="0" smtClean="0"/>
            </a:br>
            <a:r>
              <a:rPr lang="it-IT" sz="4200" dirty="0" smtClean="0"/>
              <a:t>MODELLING AND SIMULATION TOOLS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51761"/>
            <a:ext cx="11074400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sz="2200" b="1" dirty="0" err="1" smtClean="0"/>
              <a:t>iFogSim</a:t>
            </a:r>
            <a:endParaRPr lang="it-IT" sz="2200" b="1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Supports multiple deployment scenarios through two </a:t>
            </a:r>
            <a:r>
              <a:rPr lang="en-US" sz="2200" dirty="0"/>
              <a:t>application module placement </a:t>
            </a:r>
            <a:r>
              <a:rPr lang="en-US" sz="2200" dirty="0" smtClean="0"/>
              <a:t>strategies: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Cloud-only </a:t>
            </a:r>
            <a:r>
              <a:rPr lang="en-US" sz="2000" dirty="0"/>
              <a:t>placement, where all applications modules run in data </a:t>
            </a:r>
            <a:r>
              <a:rPr lang="en-US" sz="2000" dirty="0" err="1" smtClean="0"/>
              <a:t>centres</a:t>
            </a:r>
            <a:endParaRPr lang="en-US" sz="2000" dirty="0" smtClean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Edge-ward </a:t>
            </a:r>
            <a:r>
              <a:rPr lang="en-US" sz="2000" dirty="0"/>
              <a:t>placement, where application modules run on fog nodes close to edge </a:t>
            </a:r>
            <a:r>
              <a:rPr lang="en-US" sz="2000" dirty="0" smtClean="0"/>
              <a:t>devices.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2200" dirty="0" smtClean="0"/>
              <a:t>Extensions are </a:t>
            </a:r>
            <a:r>
              <a:rPr lang="en-US" sz="2200" dirty="0"/>
              <a:t>available to support the design of data placement strategies according to specific objectives such </a:t>
            </a:r>
            <a:r>
              <a:rPr lang="en-US" sz="2200" dirty="0" smtClean="0"/>
              <a:t>as minimization of: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Service latency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N</a:t>
            </a:r>
            <a:r>
              <a:rPr lang="en-US" sz="2000" dirty="0" smtClean="0"/>
              <a:t>etwork congestion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E</a:t>
            </a:r>
            <a:r>
              <a:rPr lang="en-US" sz="2000" dirty="0" smtClean="0"/>
              <a:t>nergy consumption.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2400" dirty="0" err="1" smtClean="0"/>
              <a:t>iFogSim</a:t>
            </a:r>
            <a:r>
              <a:rPr lang="en-US" sz="2400" dirty="0" smtClean="0"/>
              <a:t> does not support mobility and has a limited scalability, as it is based on DES.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48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FOG AND EDGE COMPUTING: </a:t>
            </a:r>
            <a:br>
              <a:rPr lang="it-IT" sz="4200" dirty="0" smtClean="0"/>
            </a:br>
            <a:r>
              <a:rPr lang="it-IT" sz="4200" dirty="0" smtClean="0"/>
              <a:t>MODELLING AND SIMULATION TOOLS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51761"/>
            <a:ext cx="10274300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sz="2200" b="1" dirty="0" err="1"/>
              <a:t>EdgeCloudSim</a:t>
            </a:r>
            <a:endParaRPr lang="it-IT" sz="2200" b="1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Is a simulation tool specifically designed for the evaluation of </a:t>
            </a:r>
            <a:r>
              <a:rPr lang="en-US" sz="2200" dirty="0"/>
              <a:t>the computational and networking needs of edge </a:t>
            </a:r>
            <a:r>
              <a:rPr lang="en-US" sz="2200" dirty="0" smtClean="0"/>
              <a:t>computing.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Unlike </a:t>
            </a:r>
            <a:r>
              <a:rPr lang="en-US" sz="2200" dirty="0" err="1"/>
              <a:t>iFogSim</a:t>
            </a:r>
            <a:r>
              <a:rPr lang="en-US" sz="2200" dirty="0"/>
              <a:t>, </a:t>
            </a:r>
            <a:r>
              <a:rPr lang="en-US" sz="2200" dirty="0" err="1"/>
              <a:t>EdgeCloudSim</a:t>
            </a:r>
            <a:r>
              <a:rPr lang="en-US" sz="2200" dirty="0"/>
              <a:t> supports </a:t>
            </a:r>
            <a:r>
              <a:rPr lang="en-US" sz="2200" dirty="0" smtClean="0"/>
              <a:t>mobility. It provides: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Mobility model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Network </a:t>
            </a:r>
            <a:r>
              <a:rPr lang="en-US" sz="2000" dirty="0"/>
              <a:t>link </a:t>
            </a:r>
            <a:r>
              <a:rPr lang="en-US" sz="2000" dirty="0" smtClean="0"/>
              <a:t>model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Edge </a:t>
            </a:r>
            <a:r>
              <a:rPr lang="en-US" sz="2000" dirty="0"/>
              <a:t>server </a:t>
            </a:r>
            <a:r>
              <a:rPr lang="en-US" sz="2000" dirty="0" smtClean="0"/>
              <a:t>model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It is </a:t>
            </a:r>
            <a:r>
              <a:rPr lang="en-US" sz="2200" dirty="0"/>
              <a:t>relatively user-friendly providing a mechanism to obtain the </a:t>
            </a:r>
            <a:r>
              <a:rPr lang="en-US" sz="2200" dirty="0" smtClean="0"/>
              <a:t>configuration of </a:t>
            </a:r>
            <a:r>
              <a:rPr lang="en-US" sz="2200" dirty="0"/>
              <a:t>devices and applications from the XML files instead of defining them </a:t>
            </a:r>
            <a:r>
              <a:rPr lang="en-US" sz="2200" dirty="0" smtClean="0"/>
              <a:t>programmatically.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It presents the same </a:t>
            </a:r>
            <a:r>
              <a:rPr lang="en-US" sz="2200" dirty="0"/>
              <a:t>scalability and DES limitations as </a:t>
            </a:r>
            <a:r>
              <a:rPr lang="en-US" sz="2200" dirty="0" err="1"/>
              <a:t>iFogSim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7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FOG AND EDGE COMPUTING: </a:t>
            </a:r>
            <a:br>
              <a:rPr lang="it-IT" sz="4200" dirty="0" smtClean="0"/>
            </a:br>
            <a:r>
              <a:rPr lang="it-IT" sz="4200" dirty="0" smtClean="0"/>
              <a:t>MODELLING AND SIMULATION TOOLS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51761"/>
            <a:ext cx="9906000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sz="2200" b="1" dirty="0" err="1"/>
              <a:t>IOTSim</a:t>
            </a:r>
            <a:endParaRPr lang="it-IT" sz="2200" b="1" dirty="0" smtClean="0"/>
          </a:p>
          <a:p>
            <a:pPr>
              <a:lnSpc>
                <a:spcPct val="100000"/>
              </a:lnSpc>
            </a:pPr>
            <a:r>
              <a:rPr lang="en-US" sz="2200" dirty="0"/>
              <a:t>Is a simulation tool specifically designed for </a:t>
            </a:r>
            <a:r>
              <a:rPr lang="en-US" sz="2200" dirty="0" smtClean="0"/>
              <a:t>the simulation of </a:t>
            </a:r>
            <a:r>
              <a:rPr lang="en-US" sz="2200" dirty="0"/>
              <a:t>edge computing environments where large data volumes are sent to a big </a:t>
            </a:r>
            <a:r>
              <a:rPr lang="en-US" sz="2200" dirty="0" smtClean="0"/>
              <a:t>data processing </a:t>
            </a:r>
            <a:r>
              <a:rPr lang="en-US" sz="2200" dirty="0"/>
              <a:t>system by the </a:t>
            </a:r>
            <a:r>
              <a:rPr lang="en-US" sz="2200" dirty="0" err="1"/>
              <a:t>IoT</a:t>
            </a:r>
            <a:r>
              <a:rPr lang="en-US" sz="2200" dirty="0"/>
              <a:t> </a:t>
            </a:r>
            <a:r>
              <a:rPr lang="en-US" sz="2200" dirty="0" smtClean="0"/>
              <a:t>application.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It adds into </a:t>
            </a:r>
            <a:r>
              <a:rPr lang="en-US" sz="2200" dirty="0" err="1" smtClean="0"/>
              <a:t>CloudSim</a:t>
            </a:r>
            <a:r>
              <a:rPr lang="en-US" sz="2200" dirty="0" smtClean="0"/>
              <a:t> a big data storage and processing layer: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the storage layer, the network and storage delays are simulated for </a:t>
            </a:r>
            <a:r>
              <a:rPr lang="en-US" sz="2000" dirty="0" err="1" smtClean="0"/>
              <a:t>IoT</a:t>
            </a:r>
            <a:r>
              <a:rPr lang="en-US" sz="2000" dirty="0" smtClean="0"/>
              <a:t> applications.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big data processing layer simulates </a:t>
            </a:r>
            <a:r>
              <a:rPr lang="en-US" sz="2000" dirty="0" err="1"/>
              <a:t>MapReduce</a:t>
            </a:r>
            <a:r>
              <a:rPr lang="en-US" sz="2000" dirty="0"/>
              <a:t> to support the batch-oriented </a:t>
            </a:r>
            <a:r>
              <a:rPr lang="en-US" sz="2000" dirty="0" smtClean="0"/>
              <a:t>data processing </a:t>
            </a:r>
            <a:r>
              <a:rPr lang="en-US" sz="2000" dirty="0"/>
              <a:t>paradigm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It presents the same scalability and DES limitations as </a:t>
            </a:r>
            <a:r>
              <a:rPr lang="en-US" sz="2200" dirty="0" err="1" smtClean="0"/>
              <a:t>iFogSim</a:t>
            </a:r>
            <a:r>
              <a:rPr lang="en-US" sz="2200" dirty="0" smtClean="0"/>
              <a:t> and does not support mobility.</a:t>
            </a: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56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FOG AND EDGE COMPUTING: </a:t>
            </a:r>
            <a:br>
              <a:rPr lang="it-IT" sz="4200" dirty="0" smtClean="0"/>
            </a:br>
            <a:r>
              <a:rPr lang="it-IT" sz="4200" dirty="0" smtClean="0"/>
              <a:t>MODELLING AND SIMULATION TOOLS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51761"/>
            <a:ext cx="10680700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sz="2200" b="1" dirty="0" err="1"/>
              <a:t>FogTorchII</a:t>
            </a:r>
            <a:endParaRPr lang="it-IT" sz="2200" b="1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It is an </a:t>
            </a:r>
            <a:r>
              <a:rPr lang="en-US" sz="2200" dirty="0"/>
              <a:t>open source simulator developed in </a:t>
            </a:r>
            <a:r>
              <a:rPr lang="en-US" sz="2200" dirty="0" smtClean="0"/>
              <a:t>Java, which allows: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</a:t>
            </a:r>
            <a:r>
              <a:rPr lang="en-US" sz="2000" dirty="0" smtClean="0"/>
              <a:t>he evaluation of fog </a:t>
            </a:r>
            <a:r>
              <a:rPr lang="en-US" sz="2000" dirty="0"/>
              <a:t>computing </a:t>
            </a:r>
            <a:r>
              <a:rPr lang="en-US" sz="2000" dirty="0" smtClean="0"/>
              <a:t>infrastructure deployments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The modeling of </a:t>
            </a:r>
            <a:r>
              <a:rPr lang="en-US" sz="2000" dirty="0"/>
              <a:t>software capabilities </a:t>
            </a:r>
            <a:r>
              <a:rPr lang="en-US" sz="2000" dirty="0" smtClean="0"/>
              <a:t>(O.S., </a:t>
            </a:r>
            <a:r>
              <a:rPr lang="en-US" sz="2000" dirty="0"/>
              <a:t>programming languages, </a:t>
            </a:r>
            <a:r>
              <a:rPr lang="en-US" sz="2000" dirty="0" smtClean="0"/>
              <a:t>frameworks, …)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modeling of </a:t>
            </a:r>
            <a:r>
              <a:rPr lang="en-US" sz="2000" dirty="0" smtClean="0"/>
              <a:t>hardware </a:t>
            </a:r>
            <a:r>
              <a:rPr lang="en-US" sz="2000" dirty="0"/>
              <a:t>capabilities (CPU cores, </a:t>
            </a:r>
            <a:r>
              <a:rPr lang="en-US" sz="2000" dirty="0" smtClean="0"/>
              <a:t>RAM and storage)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The modeling of </a:t>
            </a:r>
            <a:r>
              <a:rPr lang="en-US" sz="2000" dirty="0" err="1" smtClean="0"/>
              <a:t>QoS</a:t>
            </a:r>
            <a:r>
              <a:rPr lang="en-US" sz="2000" dirty="0" smtClean="0"/>
              <a:t> </a:t>
            </a:r>
            <a:r>
              <a:rPr lang="en-US" sz="2000" dirty="0"/>
              <a:t>attributes </a:t>
            </a:r>
            <a:r>
              <a:rPr lang="en-US" sz="2000" dirty="0" smtClean="0"/>
              <a:t>(latency and bandwidth)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It uses </a:t>
            </a:r>
            <a:r>
              <a:rPr lang="en-US" sz="2200" dirty="0"/>
              <a:t>Monte Carlo simulations to implement variations in </a:t>
            </a:r>
            <a:r>
              <a:rPr lang="en-US" sz="2200" dirty="0" smtClean="0"/>
              <a:t>communications links </a:t>
            </a:r>
            <a:r>
              <a:rPr lang="en-US" sz="2200" dirty="0"/>
              <a:t>used as </a:t>
            </a:r>
            <a:r>
              <a:rPr lang="en-US" sz="2200" dirty="0" smtClean="0"/>
              <a:t>inputs.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final output consists of the aggregated results in terms of </a:t>
            </a:r>
            <a:r>
              <a:rPr lang="en-US" sz="2200" dirty="0" err="1" smtClean="0"/>
              <a:t>QoS</a:t>
            </a:r>
            <a:r>
              <a:rPr lang="en-US" sz="2200" dirty="0" smtClean="0"/>
              <a:t>-assurance and </a:t>
            </a:r>
            <a:r>
              <a:rPr lang="en-US" sz="2200" dirty="0"/>
              <a:t>fog resource consumption through an indicator of </a:t>
            </a:r>
            <a:r>
              <a:rPr lang="en-US" sz="2200" dirty="0" smtClean="0"/>
              <a:t>consumed </a:t>
            </a:r>
            <a:r>
              <a:rPr lang="en-US" sz="2200" dirty="0"/>
              <a:t>RAM and </a:t>
            </a:r>
            <a:r>
              <a:rPr lang="en-US" sz="2200" dirty="0" smtClean="0"/>
              <a:t>storage percentages.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 smtClean="0"/>
              <a:t>The main limitation </a:t>
            </a:r>
            <a:r>
              <a:rPr lang="en-US" sz="2200" dirty="0"/>
              <a:t>of </a:t>
            </a:r>
            <a:r>
              <a:rPr lang="en-US" sz="2200" dirty="0" err="1"/>
              <a:t>FogTorchII</a:t>
            </a:r>
            <a:r>
              <a:rPr lang="en-US" sz="2200" dirty="0"/>
              <a:t> is </a:t>
            </a:r>
            <a:r>
              <a:rPr lang="en-US" sz="2200" dirty="0" smtClean="0"/>
              <a:t>scalability.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40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WHY EDGE? – SOME BENEFITS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Low</a:t>
            </a:r>
            <a:r>
              <a:rPr lang="it-IT" b="1" dirty="0" smtClean="0"/>
              <a:t> </a:t>
            </a:r>
            <a:r>
              <a:rPr lang="it-IT" b="1" dirty="0" err="1" smtClean="0"/>
              <a:t>latency</a:t>
            </a:r>
            <a:endParaRPr lang="it-IT" b="1" dirty="0"/>
          </a:p>
          <a:p>
            <a:pPr lvl="1"/>
            <a:r>
              <a:rPr lang="it-IT" dirty="0" smtClean="0"/>
              <a:t>Operating </a:t>
            </a:r>
            <a:r>
              <a:rPr lang="it-IT" dirty="0" err="1" smtClean="0"/>
              <a:t>at</a:t>
            </a:r>
            <a:r>
              <a:rPr lang="it-IT" dirty="0" smtClean="0"/>
              <a:t> the source of data</a:t>
            </a:r>
          </a:p>
          <a:p>
            <a:pPr lvl="1"/>
            <a:r>
              <a:rPr lang="it-IT" dirty="0" err="1" smtClean="0"/>
              <a:t>Faster</a:t>
            </a:r>
            <a:r>
              <a:rPr lang="it-IT" dirty="0" smtClean="0"/>
              <a:t> </a:t>
            </a:r>
            <a:r>
              <a:rPr lang="it-IT" dirty="0" err="1" smtClean="0"/>
              <a:t>response</a:t>
            </a:r>
            <a:r>
              <a:rPr lang="it-IT" dirty="0" smtClean="0"/>
              <a:t> time for </a:t>
            </a:r>
            <a:r>
              <a:rPr lang="it-IT" dirty="0" err="1" smtClean="0"/>
              <a:t>triggers</a:t>
            </a:r>
            <a:endParaRPr lang="it-IT" dirty="0" smtClean="0"/>
          </a:p>
          <a:p>
            <a:r>
              <a:rPr lang="it-IT" b="1" dirty="0" err="1" smtClean="0"/>
              <a:t>Cost</a:t>
            </a:r>
            <a:r>
              <a:rPr lang="it-IT" b="1" dirty="0" smtClean="0"/>
              <a:t> </a:t>
            </a:r>
            <a:r>
              <a:rPr lang="it-IT" b="1" dirty="0" err="1" smtClean="0"/>
              <a:t>effectiveness</a:t>
            </a:r>
            <a:endParaRPr lang="it-IT" b="1" dirty="0" smtClean="0"/>
          </a:p>
          <a:p>
            <a:pPr lvl="1"/>
            <a:r>
              <a:rPr lang="it-IT" dirty="0" smtClean="0"/>
              <a:t>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transport</a:t>
            </a:r>
            <a:r>
              <a:rPr lang="it-IT" dirty="0" smtClean="0"/>
              <a:t> </a:t>
            </a:r>
            <a:r>
              <a:rPr lang="it-IT" dirty="0" err="1" smtClean="0"/>
              <a:t>everything</a:t>
            </a:r>
            <a:r>
              <a:rPr lang="it-IT" dirty="0" smtClean="0"/>
              <a:t> to the </a:t>
            </a:r>
            <a:r>
              <a:rPr lang="it-IT" dirty="0" err="1" smtClean="0"/>
              <a:t>cloud</a:t>
            </a:r>
            <a:endParaRPr lang="it-IT" dirty="0" smtClean="0"/>
          </a:p>
          <a:p>
            <a:pPr lvl="1"/>
            <a:r>
              <a:rPr lang="it-IT" dirty="0" smtClean="0"/>
              <a:t>Reduce </a:t>
            </a:r>
            <a:r>
              <a:rPr lang="it-IT" dirty="0" err="1" smtClean="0"/>
              <a:t>bandwith</a:t>
            </a:r>
            <a:r>
              <a:rPr lang="it-IT" dirty="0" smtClean="0"/>
              <a:t> </a:t>
            </a:r>
            <a:r>
              <a:rPr lang="it-IT" dirty="0" err="1" smtClean="0"/>
              <a:t>consumption</a:t>
            </a:r>
            <a:endParaRPr lang="it-IT" dirty="0"/>
          </a:p>
          <a:p>
            <a:r>
              <a:rPr lang="it-IT" b="1" dirty="0" smtClean="0"/>
              <a:t>Reliability</a:t>
            </a:r>
          </a:p>
          <a:p>
            <a:pPr lvl="1"/>
            <a:r>
              <a:rPr lang="it-IT" dirty="0" smtClean="0"/>
              <a:t>Can work fine </a:t>
            </a:r>
            <a:r>
              <a:rPr lang="it-IT" dirty="0" err="1" smtClean="0"/>
              <a:t>also</a:t>
            </a:r>
            <a:r>
              <a:rPr lang="it-IT" dirty="0" smtClean="0"/>
              <a:t> with a </a:t>
            </a:r>
            <a:r>
              <a:rPr lang="it-IT" dirty="0" err="1" smtClean="0"/>
              <a:t>bad</a:t>
            </a:r>
            <a:r>
              <a:rPr lang="it-IT" dirty="0" smtClean="0"/>
              <a:t> </a:t>
            </a:r>
            <a:r>
              <a:rPr lang="it-IT" dirty="0" err="1" smtClean="0"/>
              <a:t>connectivity</a:t>
            </a:r>
            <a:endParaRPr lang="it-IT" dirty="0" smtClean="0"/>
          </a:p>
          <a:p>
            <a:r>
              <a:rPr lang="it-IT" b="1" dirty="0" smtClean="0"/>
              <a:t>Security</a:t>
            </a:r>
          </a:p>
          <a:p>
            <a:pPr lvl="1"/>
            <a:r>
              <a:rPr lang="it-IT" dirty="0" smtClean="0"/>
              <a:t>Reduce the </a:t>
            </a:r>
            <a:r>
              <a:rPr lang="it-IT" dirty="0" err="1" smtClean="0"/>
              <a:t>risk</a:t>
            </a:r>
            <a:r>
              <a:rPr lang="it-IT" dirty="0" smtClean="0"/>
              <a:t> of </a:t>
            </a:r>
            <a:r>
              <a:rPr lang="it-IT" dirty="0" err="1" smtClean="0"/>
              <a:t>tempering</a:t>
            </a:r>
            <a:r>
              <a:rPr lang="it-IT" dirty="0" smtClean="0"/>
              <a:t> or </a:t>
            </a:r>
            <a:r>
              <a:rPr lang="it-IT" dirty="0" err="1" smtClean="0"/>
              <a:t>eavesdropping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the data are </a:t>
            </a:r>
            <a:r>
              <a:rPr lang="it-IT" dirty="0" err="1" smtClean="0"/>
              <a:t>stored</a:t>
            </a:r>
            <a:r>
              <a:rPr lang="it-IT" dirty="0" smtClean="0"/>
              <a:t> </a:t>
            </a:r>
            <a:r>
              <a:rPr lang="it-IT" dirty="0" err="1" smtClean="0"/>
              <a:t>locally</a:t>
            </a:r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4770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FOG AND EDGE COMPUTING: </a:t>
            </a:r>
            <a:br>
              <a:rPr lang="it-IT" sz="4200" dirty="0" smtClean="0"/>
            </a:br>
            <a:r>
              <a:rPr lang="it-IT" sz="4200" dirty="0" smtClean="0"/>
              <a:t>MODELLING AND SIMULATION TOOLS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73961"/>
            <a:ext cx="11074400" cy="5184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sz="2200" b="1" dirty="0" err="1"/>
              <a:t>EmuFog</a:t>
            </a:r>
            <a:endParaRPr lang="it-IT" sz="2200" b="1" dirty="0" smtClean="0"/>
          </a:p>
          <a:p>
            <a:pPr>
              <a:lnSpc>
                <a:spcPct val="100000"/>
              </a:lnSpc>
            </a:pPr>
            <a:r>
              <a:rPr lang="en-US" sz="2100" dirty="0" smtClean="0"/>
              <a:t>It enables </a:t>
            </a:r>
            <a:r>
              <a:rPr lang="en-US" sz="2100" dirty="0"/>
              <a:t>the design of fog computing infrastructures </a:t>
            </a:r>
            <a:r>
              <a:rPr lang="en-US" sz="2100" dirty="0" smtClean="0"/>
              <a:t>and the emulation </a:t>
            </a:r>
            <a:r>
              <a:rPr lang="en-US" sz="2100" dirty="0"/>
              <a:t>of real large scale applications and </a:t>
            </a:r>
            <a:r>
              <a:rPr lang="en-US" sz="2100" dirty="0" smtClean="0"/>
              <a:t>workloads.</a:t>
            </a:r>
          </a:p>
          <a:p>
            <a:pPr>
              <a:lnSpc>
                <a:spcPct val="100000"/>
              </a:lnSpc>
            </a:pPr>
            <a:r>
              <a:rPr lang="en-US" sz="2100" dirty="0" smtClean="0"/>
              <a:t>The implementation process </a:t>
            </a:r>
            <a:r>
              <a:rPr lang="en-US" sz="2100" dirty="0"/>
              <a:t>in </a:t>
            </a:r>
            <a:r>
              <a:rPr lang="en-US" sz="2100" dirty="0" err="1"/>
              <a:t>EmuFog</a:t>
            </a:r>
            <a:r>
              <a:rPr lang="en-US" sz="2100" dirty="0"/>
              <a:t> consists of four </a:t>
            </a:r>
            <a:r>
              <a:rPr lang="en-US" sz="2100" dirty="0" smtClean="0"/>
              <a:t>stages:</a:t>
            </a:r>
          </a:p>
          <a:p>
            <a:pPr marL="914400" lvl="1" indent="-457200">
              <a:lnSpc>
                <a:spcPct val="100000"/>
              </a:lnSpc>
              <a:buSzPct val="70000"/>
              <a:buFont typeface="+mj-lt"/>
              <a:buAutoNum type="arabicPeriod"/>
            </a:pPr>
            <a:r>
              <a:rPr lang="en-US" sz="1900" dirty="0" smtClean="0"/>
              <a:t>A </a:t>
            </a:r>
            <a:r>
              <a:rPr lang="en-US" sz="1900" dirty="0"/>
              <a:t>network topology is either generated or loaded from a file, supporting thus real-world </a:t>
            </a:r>
            <a:r>
              <a:rPr lang="en-US" sz="1900" dirty="0" smtClean="0"/>
              <a:t>topology datasets.</a:t>
            </a:r>
          </a:p>
          <a:p>
            <a:pPr marL="914400" lvl="1" indent="-457200">
              <a:lnSpc>
                <a:spcPct val="100000"/>
              </a:lnSpc>
              <a:buSzPct val="70000"/>
              <a:buFont typeface="+mj-lt"/>
              <a:buAutoNum type="arabicPeriod"/>
            </a:pPr>
            <a:r>
              <a:rPr lang="en-US" sz="1900" dirty="0" smtClean="0"/>
              <a:t>The </a:t>
            </a:r>
            <a:r>
              <a:rPr lang="en-US" sz="1900" dirty="0"/>
              <a:t>network topology is converted in an undirected graph, where nodes represent </a:t>
            </a:r>
            <a:r>
              <a:rPr lang="en-US" sz="1900" dirty="0" smtClean="0"/>
              <a:t>network devices </a:t>
            </a:r>
            <a:r>
              <a:rPr lang="en-US" sz="1900" dirty="0"/>
              <a:t>(e.g., routers) and links correspond to the connections between </a:t>
            </a:r>
            <a:r>
              <a:rPr lang="en-US" sz="1900" dirty="0" smtClean="0"/>
              <a:t>them.</a:t>
            </a:r>
          </a:p>
          <a:p>
            <a:pPr marL="914400" lvl="1" indent="-457200">
              <a:lnSpc>
                <a:spcPct val="100000"/>
              </a:lnSpc>
              <a:buSzPct val="70000"/>
              <a:buFont typeface="+mj-lt"/>
              <a:buAutoNum type="arabicPeriod"/>
            </a:pPr>
            <a:r>
              <a:rPr lang="en-US" sz="1900" dirty="0" smtClean="0"/>
              <a:t>The </a:t>
            </a:r>
            <a:r>
              <a:rPr lang="en-US" sz="1900" dirty="0"/>
              <a:t>edge devices are determined and the fog nodes are placed according to a placement </a:t>
            </a:r>
            <a:r>
              <a:rPr lang="en-US" sz="1900" dirty="0" smtClean="0"/>
              <a:t>policy. Users </a:t>
            </a:r>
            <a:r>
              <a:rPr lang="en-US" sz="1900" dirty="0"/>
              <a:t>are able to define the computational capabilities of fog nodes as well as the number </a:t>
            </a:r>
            <a:r>
              <a:rPr lang="en-US" sz="1900" dirty="0" smtClean="0"/>
              <a:t>of clients </a:t>
            </a:r>
            <a:r>
              <a:rPr lang="en-US" sz="1900" dirty="0"/>
              <a:t>expected to be served by each </a:t>
            </a:r>
            <a:r>
              <a:rPr lang="en-US" sz="1900" dirty="0" smtClean="0"/>
              <a:t>node.</a:t>
            </a:r>
          </a:p>
          <a:p>
            <a:pPr marL="914400" lvl="1" indent="-457200">
              <a:lnSpc>
                <a:spcPct val="100000"/>
              </a:lnSpc>
              <a:buSzPct val="70000"/>
              <a:buFont typeface="+mj-lt"/>
              <a:buAutoNum type="arabicPeriod"/>
            </a:pPr>
            <a:r>
              <a:rPr lang="en-US" sz="1900" dirty="0" smtClean="0"/>
              <a:t>Fog </a:t>
            </a:r>
            <a:r>
              <a:rPr lang="en-US" sz="1900" dirty="0"/>
              <a:t>nodes are emulated from the network emulated environment, while the applications in </a:t>
            </a:r>
            <a:r>
              <a:rPr lang="en-US" sz="1900" dirty="0" smtClean="0"/>
              <a:t>any individual </a:t>
            </a:r>
            <a:r>
              <a:rPr lang="en-US" sz="1900" dirty="0"/>
              <a:t>fog node are running under Docker containers.</a:t>
            </a:r>
          </a:p>
          <a:p>
            <a:pPr>
              <a:lnSpc>
                <a:spcPct val="100000"/>
              </a:lnSpc>
            </a:pPr>
            <a:r>
              <a:rPr lang="en-US" sz="2100" dirty="0" err="1" smtClean="0"/>
              <a:t>EmuFog</a:t>
            </a:r>
            <a:r>
              <a:rPr lang="en-US" sz="2100" dirty="0" smtClean="0"/>
              <a:t> </a:t>
            </a:r>
            <a:r>
              <a:rPr lang="en-US" sz="2100" dirty="0"/>
              <a:t>does not support hierarchical fog </a:t>
            </a:r>
            <a:r>
              <a:rPr lang="en-US" sz="2100" dirty="0" smtClean="0"/>
              <a:t>infrastructures and mobility.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955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FOG AND EDGE COMPUTING: </a:t>
            </a:r>
            <a:br>
              <a:rPr lang="it-IT" sz="4200" dirty="0" smtClean="0"/>
            </a:br>
            <a:r>
              <a:rPr lang="it-IT" sz="4200" dirty="0" smtClean="0"/>
              <a:t>MODELLING AND SIMULATION TOOLS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73961"/>
            <a:ext cx="9728200" cy="5184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sz="2200" b="1" dirty="0" err="1"/>
              <a:t>Fogbed</a:t>
            </a:r>
            <a:endParaRPr lang="it-IT" sz="2200" b="1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It is an emulator </a:t>
            </a:r>
            <a:r>
              <a:rPr lang="en-US" sz="2200" dirty="0"/>
              <a:t>which extends the </a:t>
            </a:r>
            <a:r>
              <a:rPr lang="en-US" sz="2200" dirty="0" err="1" smtClean="0"/>
              <a:t>Mininet</a:t>
            </a:r>
            <a:r>
              <a:rPr lang="en-US" sz="2200" dirty="0" smtClean="0"/>
              <a:t> framework to allow </a:t>
            </a:r>
            <a:r>
              <a:rPr lang="en-US" sz="2200" dirty="0"/>
              <a:t>the use of Docker containers as virtual </a:t>
            </a:r>
            <a:r>
              <a:rPr lang="en-US" sz="2200" dirty="0" smtClean="0"/>
              <a:t>nodes.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provides capabilities to build cloud and </a:t>
            </a:r>
            <a:r>
              <a:rPr lang="en-US" sz="2200" dirty="0" smtClean="0"/>
              <a:t>fog testbeds.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The </a:t>
            </a:r>
            <a:r>
              <a:rPr lang="en-US" sz="2200" dirty="0" err="1"/>
              <a:t>Fogbed</a:t>
            </a:r>
            <a:r>
              <a:rPr lang="en-US" sz="2200" dirty="0"/>
              <a:t> API enables adding, connecting and removing containers dynamically from </a:t>
            </a:r>
            <a:r>
              <a:rPr lang="en-US" sz="2200" dirty="0" smtClean="0"/>
              <a:t>the network topology, allowing </a:t>
            </a:r>
            <a:r>
              <a:rPr lang="en-US" sz="2200" dirty="0"/>
              <a:t>for the emulation of real-world cloud and fog </a:t>
            </a:r>
            <a:r>
              <a:rPr lang="en-US" sz="2200" dirty="0" smtClean="0"/>
              <a:t>infrastructures.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is </a:t>
            </a:r>
            <a:r>
              <a:rPr lang="en-US" sz="2200" dirty="0" smtClean="0"/>
              <a:t>possible to </a:t>
            </a:r>
            <a:r>
              <a:rPr lang="en-US" sz="2200" dirty="0"/>
              <a:t>change the run-time resource limitations for a container, such as CPU time and memory available.</a:t>
            </a:r>
          </a:p>
          <a:p>
            <a:pPr>
              <a:lnSpc>
                <a:spcPct val="100000"/>
              </a:lnSpc>
            </a:pPr>
            <a:r>
              <a:rPr lang="en-US" sz="2200" dirty="0" err="1" smtClean="0"/>
              <a:t>Fogbed</a:t>
            </a:r>
            <a:r>
              <a:rPr lang="en-US" sz="2200" dirty="0" smtClean="0"/>
              <a:t> </a:t>
            </a:r>
            <a:r>
              <a:rPr lang="en-US" sz="2200" dirty="0"/>
              <a:t>does not yet support key aspects of fog computing including security, fault </a:t>
            </a:r>
            <a:r>
              <a:rPr lang="en-US" sz="2200" dirty="0" smtClean="0"/>
              <a:t>tolerance, scalability </a:t>
            </a:r>
            <a:r>
              <a:rPr lang="en-US" sz="2200" dirty="0"/>
              <a:t>and reliability management.</a:t>
            </a:r>
          </a:p>
        </p:txBody>
      </p:sp>
    </p:spTree>
    <p:extLst>
      <p:ext uri="{BB962C8B-B14F-4D97-AF65-F5344CB8AC3E}">
        <p14:creationId xmlns:p14="http://schemas.microsoft.com/office/powerpoint/2010/main" val="19151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OVERVIEW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116" y="1439906"/>
            <a:ext cx="12290233" cy="39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isultati immagini per 4.0 indus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72177"/>
            <a:ext cx="5721601" cy="358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WHY EDGE? – APPLICATIVE SCENARIOS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5721601" cy="5032376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Autonomous</a:t>
            </a:r>
            <a:r>
              <a:rPr lang="it-IT" b="1" dirty="0" smtClean="0"/>
              <a:t> </a:t>
            </a:r>
            <a:r>
              <a:rPr lang="it-IT" b="1" dirty="0" err="1" smtClean="0"/>
              <a:t>systems</a:t>
            </a:r>
            <a:endParaRPr lang="it-IT" b="1" dirty="0" smtClean="0"/>
          </a:p>
          <a:p>
            <a:pPr lvl="1"/>
            <a:endParaRPr lang="it-IT" dirty="0" smtClean="0"/>
          </a:p>
          <a:p>
            <a:pPr lvl="1">
              <a:lnSpc>
                <a:spcPct val="150000"/>
              </a:lnSpc>
            </a:pPr>
            <a:r>
              <a:rPr lang="it-IT" dirty="0" err="1" smtClean="0"/>
              <a:t>Industry</a:t>
            </a:r>
            <a:r>
              <a:rPr lang="it-IT" dirty="0" smtClean="0"/>
              <a:t> 4.0</a:t>
            </a:r>
          </a:p>
        </p:txBody>
      </p:sp>
      <p:pic>
        <p:nvPicPr>
          <p:cNvPr id="1028" name="Picture 4" descr="Risultati immagini per self driving ca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812" y="3577482"/>
            <a:ext cx="4032988" cy="201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7111819" y="2294410"/>
            <a:ext cx="4241981" cy="458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it-IT" dirty="0" smtClean="0"/>
          </a:p>
          <a:p>
            <a:pPr lvl="1">
              <a:lnSpc>
                <a:spcPct val="150000"/>
              </a:lnSpc>
            </a:pPr>
            <a:r>
              <a:rPr lang="it-IT" dirty="0" smtClean="0"/>
              <a:t>Self </a:t>
            </a:r>
            <a:r>
              <a:rPr lang="it-IT" dirty="0" err="1" smtClean="0"/>
              <a:t>driving</a:t>
            </a:r>
            <a:r>
              <a:rPr lang="it-IT" dirty="0" smtClean="0"/>
              <a:t> </a:t>
            </a:r>
            <a:r>
              <a:rPr lang="it-IT" dirty="0" err="1" smtClean="0"/>
              <a:t>cars</a:t>
            </a:r>
            <a:endParaRPr lang="it-IT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059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WHY EDGE? – APPLICATIVE SCENARIOS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6352330" cy="5032376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Low</a:t>
            </a:r>
            <a:r>
              <a:rPr lang="it-IT" b="1" dirty="0" smtClean="0"/>
              <a:t> </a:t>
            </a:r>
            <a:r>
              <a:rPr lang="it-IT" b="1" dirty="0" err="1" smtClean="0"/>
              <a:t>latency</a:t>
            </a:r>
            <a:r>
              <a:rPr lang="it-IT" b="1" dirty="0" smtClean="0"/>
              <a:t> (</a:t>
            </a:r>
            <a:r>
              <a:rPr lang="it-IT" b="1" dirty="0" err="1" smtClean="0"/>
              <a:t>near</a:t>
            </a:r>
            <a:r>
              <a:rPr lang="it-IT" b="1" dirty="0" smtClean="0"/>
              <a:t> real-time) </a:t>
            </a:r>
            <a:r>
              <a:rPr lang="it-IT" b="1" dirty="0" err="1" smtClean="0"/>
              <a:t>systems</a:t>
            </a:r>
            <a:endParaRPr lang="it-IT" b="1" dirty="0" smtClean="0"/>
          </a:p>
          <a:p>
            <a:pPr lvl="1"/>
            <a:endParaRPr lang="it-IT" dirty="0" smtClean="0"/>
          </a:p>
          <a:p>
            <a:pPr lvl="1">
              <a:lnSpc>
                <a:spcPct val="150000"/>
              </a:lnSpc>
            </a:pPr>
            <a:r>
              <a:rPr lang="it-IT" dirty="0" err="1" smtClean="0"/>
              <a:t>Health</a:t>
            </a:r>
            <a:r>
              <a:rPr lang="it-IT" dirty="0" smtClean="0"/>
              <a:t> care</a:t>
            </a: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6631589" y="2275362"/>
            <a:ext cx="4241981" cy="458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it-IT" dirty="0" smtClean="0"/>
          </a:p>
          <a:p>
            <a:pPr lvl="1">
              <a:lnSpc>
                <a:spcPct val="150000"/>
              </a:lnSpc>
            </a:pPr>
            <a:r>
              <a:rPr lang="it-IT" dirty="0" smtClean="0"/>
              <a:t>Financial </a:t>
            </a:r>
            <a:r>
              <a:rPr lang="it-IT" dirty="0" err="1" smtClean="0"/>
              <a:t>transactions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89" y="3535835"/>
            <a:ext cx="4044764" cy="293742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070" y="3535835"/>
            <a:ext cx="4034102" cy="29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WHY EDGE? – APPLICATIVE SCENARIOS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6352330" cy="5032376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Bandwidth</a:t>
            </a:r>
            <a:r>
              <a:rPr lang="it-IT" b="1" dirty="0" smtClean="0"/>
              <a:t> high </a:t>
            </a:r>
            <a:r>
              <a:rPr lang="it-IT" b="1" dirty="0" err="1" smtClean="0"/>
              <a:t>consuming</a:t>
            </a:r>
            <a:r>
              <a:rPr lang="it-IT" b="1" dirty="0" smtClean="0"/>
              <a:t> </a:t>
            </a:r>
            <a:r>
              <a:rPr lang="it-IT" b="1" dirty="0" err="1" smtClean="0"/>
              <a:t>systems</a:t>
            </a:r>
            <a:endParaRPr lang="it-IT" b="1" dirty="0" smtClean="0"/>
          </a:p>
          <a:p>
            <a:pPr lvl="1"/>
            <a:endParaRPr lang="it-IT" dirty="0" smtClean="0"/>
          </a:p>
          <a:p>
            <a:pPr lvl="1">
              <a:lnSpc>
                <a:spcPct val="150000"/>
              </a:lnSpc>
            </a:pPr>
            <a:r>
              <a:rPr lang="it-IT" dirty="0" smtClean="0"/>
              <a:t>Smart </a:t>
            </a:r>
            <a:r>
              <a:rPr lang="it-IT" dirty="0" err="1" smtClean="0"/>
              <a:t>surveillance</a:t>
            </a:r>
            <a:r>
              <a:rPr lang="it-IT" dirty="0" smtClean="0"/>
              <a:t> </a:t>
            </a:r>
            <a:r>
              <a:rPr lang="it-IT" dirty="0" err="1" smtClean="0"/>
              <a:t>systems</a:t>
            </a:r>
            <a:endParaRPr lang="it-IT" dirty="0" smtClean="0"/>
          </a:p>
        </p:txBody>
      </p:sp>
      <p:pic>
        <p:nvPicPr>
          <p:cNvPr id="2056" name="Picture 8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09" y="3585882"/>
            <a:ext cx="4701491" cy="264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isultati immagini per sticky man thin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69" y="1594758"/>
            <a:ext cx="5303744" cy="520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8226863" y="2238129"/>
            <a:ext cx="3162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/>
              <a:t>Too </a:t>
            </a:r>
            <a:r>
              <a:rPr lang="it-IT" b="1" i="1" dirty="0" err="1" smtClean="0"/>
              <a:t>much</a:t>
            </a:r>
            <a:r>
              <a:rPr lang="it-IT" b="1" i="1" dirty="0" smtClean="0"/>
              <a:t> data to </a:t>
            </a:r>
            <a:r>
              <a:rPr lang="it-IT" b="1" i="1" dirty="0" err="1" smtClean="0"/>
              <a:t>send</a:t>
            </a:r>
            <a:r>
              <a:rPr lang="it-IT" b="1" i="1" dirty="0" smtClean="0"/>
              <a:t> to the </a:t>
            </a:r>
            <a:r>
              <a:rPr lang="it-IT" b="1" i="1" dirty="0" err="1"/>
              <a:t>C</a:t>
            </a:r>
            <a:r>
              <a:rPr lang="it-IT" b="1" i="1" dirty="0" err="1" smtClean="0"/>
              <a:t>loud</a:t>
            </a:r>
            <a:r>
              <a:rPr lang="it-IT" b="1" i="1" dirty="0" smtClean="0"/>
              <a:t> and so </a:t>
            </a:r>
            <a:r>
              <a:rPr lang="en-US" b="1" i="1" dirty="0"/>
              <a:t>little time to wait for an </a:t>
            </a:r>
            <a:r>
              <a:rPr lang="en-US" b="1" i="1" dirty="0" smtClean="0"/>
              <a:t>answer…</a:t>
            </a:r>
            <a:r>
              <a:rPr lang="it-IT" b="1" i="1" dirty="0" err="1" smtClean="0"/>
              <a:t>we</a:t>
            </a:r>
            <a:r>
              <a:rPr lang="it-IT" b="1" i="1" dirty="0" smtClean="0"/>
              <a:t> </a:t>
            </a:r>
            <a:r>
              <a:rPr lang="it-IT" b="1" i="1" dirty="0" err="1" smtClean="0"/>
              <a:t>need</a:t>
            </a:r>
            <a:r>
              <a:rPr lang="it-IT" b="1" i="1" dirty="0" smtClean="0"/>
              <a:t> more </a:t>
            </a:r>
            <a:r>
              <a:rPr lang="it-IT" b="1" i="1" dirty="0" err="1" smtClean="0"/>
              <a:t>power</a:t>
            </a:r>
            <a:r>
              <a:rPr lang="it-IT" b="1" i="1" dirty="0" smtClean="0"/>
              <a:t> </a:t>
            </a:r>
            <a:r>
              <a:rPr lang="it-IT" b="1" i="1" dirty="0" err="1" smtClean="0"/>
              <a:t>at</a:t>
            </a:r>
            <a:r>
              <a:rPr lang="it-IT" b="1" i="1" dirty="0" smtClean="0"/>
              <a:t> the </a:t>
            </a:r>
            <a:r>
              <a:rPr lang="it-IT" b="1" i="1" dirty="0" err="1" smtClean="0"/>
              <a:t>edge</a:t>
            </a:r>
            <a:r>
              <a:rPr lang="it-IT" b="1" i="1" dirty="0" smtClean="0"/>
              <a:t>!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21088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Diagramma 24"/>
          <p:cNvGraphicFramePr/>
          <p:nvPr>
            <p:extLst>
              <p:ext uri="{D42A27DB-BD31-4B8C-83A1-F6EECF244321}">
                <p14:modId xmlns:p14="http://schemas.microsoft.com/office/powerpoint/2010/main" val="3392857511"/>
              </p:ext>
            </p:extLst>
          </p:nvPr>
        </p:nvGraphicFramePr>
        <p:xfrm>
          <a:off x="0" y="1439333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 CONCEPTS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68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696" y="5565604"/>
            <a:ext cx="1378118" cy="68556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200" dirty="0" smtClean="0"/>
              <a:t>MICROSERVICES IN EDGE COMPUTING AND IOT</a:t>
            </a:r>
            <a:endParaRPr lang="it-IT" sz="4200" dirty="0"/>
          </a:p>
        </p:txBody>
      </p:sp>
      <p:pic>
        <p:nvPicPr>
          <p:cNvPr id="1030" name="Picture 6" descr="Immagine correlat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" y="1690688"/>
            <a:ext cx="4955771" cy="263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6673732" y="1690688"/>
            <a:ext cx="461495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idea behind MSA</a:t>
            </a:r>
            <a:endParaRPr lang="en-US" dirty="0" smtClean="0"/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Disaggregation </a:t>
            </a:r>
            <a:r>
              <a:rPr lang="en-US" dirty="0"/>
              <a:t>of a general application across </a:t>
            </a:r>
            <a:r>
              <a:rPr lang="en-US" dirty="0" smtClean="0"/>
              <a:t>different services </a:t>
            </a:r>
            <a:r>
              <a:rPr lang="en-US" dirty="0"/>
              <a:t>that </a:t>
            </a:r>
            <a:r>
              <a:rPr lang="en-US" dirty="0" smtClean="0"/>
              <a:t>operate together </a:t>
            </a:r>
            <a:r>
              <a:rPr lang="en-US" dirty="0"/>
              <a:t>to perform </a:t>
            </a:r>
            <a:r>
              <a:rPr lang="en-US" dirty="0" smtClean="0"/>
              <a:t>an </a:t>
            </a:r>
            <a:r>
              <a:rPr lang="en-US" dirty="0"/>
              <a:t>application </a:t>
            </a:r>
            <a:r>
              <a:rPr lang="en-US" dirty="0" smtClean="0"/>
              <a:t>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apply </a:t>
            </a:r>
            <a:r>
              <a:rPr lang="en-US" dirty="0"/>
              <a:t>appropriate compute, storage, and network capability to particular services without impacting every other </a:t>
            </a:r>
            <a:r>
              <a:rPr lang="en-US" dirty="0" err="1" smtClean="0"/>
              <a:t>microservice</a:t>
            </a:r>
            <a:r>
              <a:rPr lang="en-US" dirty="0" smtClean="0"/>
              <a:t>.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40327" y="4479453"/>
            <a:ext cx="531183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Applying it to Edge or </a:t>
            </a:r>
            <a:r>
              <a:rPr lang="en-US" b="1" dirty="0" err="1" smtClean="0"/>
              <a:t>IoT</a:t>
            </a:r>
            <a:r>
              <a:rPr lang="en-US" b="1" dirty="0" smtClean="0"/>
              <a:t>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Efficiency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§"/>
            </a:pPr>
            <a:r>
              <a:rPr lang="en-US" dirty="0" smtClean="0"/>
              <a:t>An </a:t>
            </a:r>
            <a:r>
              <a:rPr lang="en-US" dirty="0" err="1"/>
              <a:t>IoT</a:t>
            </a:r>
            <a:r>
              <a:rPr lang="en-US" dirty="0"/>
              <a:t> or edge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 smtClean="0"/>
              <a:t>application can be </a:t>
            </a:r>
            <a:r>
              <a:rPr lang="en-US" dirty="0"/>
              <a:t>orchestrated to use the appropriate edge hardware to run the appropriate </a:t>
            </a:r>
            <a:r>
              <a:rPr lang="en-US" dirty="0" smtClean="0"/>
              <a:t>function.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§"/>
            </a:pPr>
            <a:r>
              <a:rPr lang="en-US" dirty="0" smtClean="0"/>
              <a:t>It’s easier </a:t>
            </a:r>
            <a:r>
              <a:rPr lang="en-US" dirty="0"/>
              <a:t>to share and reuse scarce edge resources in a virtualized, cloud-native </a:t>
            </a:r>
            <a:r>
              <a:rPr lang="en-US" dirty="0" smtClean="0"/>
              <a:t>fashion.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673733" y="4895089"/>
            <a:ext cx="46814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§"/>
            </a:pPr>
            <a:r>
              <a:rPr lang="en-US" dirty="0" err="1"/>
              <a:t>Microservices</a:t>
            </a:r>
            <a:r>
              <a:rPr lang="en-US" dirty="0"/>
              <a:t> provide an higher level of isolation for edge and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applications.</a:t>
            </a:r>
            <a:endParaRPr lang="en-US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§"/>
            </a:pPr>
            <a:r>
              <a:rPr lang="en-US" dirty="0" smtClean="0"/>
              <a:t>They </a:t>
            </a:r>
            <a:r>
              <a:rPr lang="en-US" dirty="0"/>
              <a:t>can be designed to minimize </a:t>
            </a:r>
            <a:r>
              <a:rPr lang="en-US" dirty="0" smtClean="0"/>
              <a:t>the </a:t>
            </a:r>
            <a:r>
              <a:rPr lang="en-US" dirty="0"/>
              <a:t>attack surface by running only specific functions </a:t>
            </a:r>
            <a:r>
              <a:rPr lang="en-US" dirty="0" smtClean="0"/>
              <a:t>and </a:t>
            </a:r>
            <a:r>
              <a:rPr lang="en-US" dirty="0"/>
              <a:t>only when </a:t>
            </a:r>
            <a:r>
              <a:rPr lang="en-US" dirty="0" smtClean="0"/>
              <a:t>needed.</a:t>
            </a:r>
            <a:endParaRPr lang="en-US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67" y="5567434"/>
            <a:ext cx="766373" cy="7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MICROSERVICE CONTAINERIZATION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907684" cy="4758056"/>
          </a:xfrm>
        </p:spPr>
        <p:txBody>
          <a:bodyPr>
            <a:norm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icroservices</a:t>
            </a:r>
            <a:r>
              <a:rPr lang="en-US" dirty="0" smtClean="0"/>
              <a:t> </a:t>
            </a:r>
            <a:r>
              <a:rPr lang="en-US" dirty="0"/>
              <a:t>application architecture </a:t>
            </a:r>
            <a:r>
              <a:rPr lang="en-US" dirty="0" smtClean="0"/>
              <a:t>can be run using containerization.</a:t>
            </a:r>
          </a:p>
          <a:p>
            <a:r>
              <a:rPr lang="en-US" dirty="0" smtClean="0"/>
              <a:t>Containers offer: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lightweight </a:t>
            </a:r>
            <a:r>
              <a:rPr lang="en-US" dirty="0" smtClean="0"/>
              <a:t>and finer-grained runtime environment, in contrast with classic virtualization.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dirty="0"/>
              <a:t>Application </a:t>
            </a:r>
            <a:r>
              <a:rPr lang="en-US" dirty="0" smtClean="0"/>
              <a:t>isolation and security, which allows </a:t>
            </a:r>
            <a:r>
              <a:rPr lang="en-US" dirty="0"/>
              <a:t>for component </a:t>
            </a:r>
            <a:r>
              <a:rPr lang="en-US" dirty="0" smtClean="0"/>
              <a:t>cohabitation and simultaneous execution of different containers on the same host.</a:t>
            </a:r>
            <a:endParaRPr lang="en-US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dirty="0" smtClean="0"/>
              <a:t>Faster </a:t>
            </a:r>
            <a:r>
              <a:rPr lang="en-US" dirty="0"/>
              <a:t>initialization and </a:t>
            </a:r>
            <a:r>
              <a:rPr lang="en-US" dirty="0" smtClean="0"/>
              <a:t>execution.</a:t>
            </a:r>
          </a:p>
          <a:p>
            <a:endParaRPr lang="en-US" dirty="0" smtClean="0"/>
          </a:p>
          <a:p>
            <a:endParaRPr lang="it-IT" dirty="0"/>
          </a:p>
        </p:txBody>
      </p:sp>
      <p:pic>
        <p:nvPicPr>
          <p:cNvPr id="2052" name="Picture 4" descr="Risultati immagini per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547" y="4472246"/>
            <a:ext cx="2686024" cy="229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egnaposto contenuto 2"/>
          <p:cNvSpPr txBox="1">
            <a:spLocks/>
          </p:cNvSpPr>
          <p:nvPr/>
        </p:nvSpPr>
        <p:spPr>
          <a:xfrm>
            <a:off x="838200" y="4852815"/>
            <a:ext cx="8272549" cy="175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Docker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open source </a:t>
            </a:r>
            <a:r>
              <a:rPr lang="it-IT" dirty="0" err="1"/>
              <a:t>platform</a:t>
            </a:r>
            <a:r>
              <a:rPr lang="it-IT" dirty="0"/>
              <a:t> for </a:t>
            </a:r>
            <a:r>
              <a:rPr lang="it-IT" dirty="0" err="1"/>
              <a:t>development</a:t>
            </a:r>
            <a:r>
              <a:rPr lang="it-IT" dirty="0"/>
              <a:t>, </a:t>
            </a:r>
            <a:r>
              <a:rPr lang="it-IT" dirty="0" err="1" smtClean="0"/>
              <a:t>distribution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/>
              <a:t>execution</a:t>
            </a:r>
            <a:r>
              <a:rPr lang="it-IT" dirty="0"/>
              <a:t> of </a:t>
            </a:r>
            <a:r>
              <a:rPr lang="it-IT" dirty="0" err="1" smtClean="0"/>
              <a:t>applications</a:t>
            </a:r>
            <a:r>
              <a:rPr lang="it-IT" dirty="0" smtClean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container-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virtualization</a:t>
            </a:r>
            <a:r>
              <a:rPr lang="it-IT" dirty="0"/>
              <a:t> </a:t>
            </a:r>
            <a:r>
              <a:rPr lang="it-IT" dirty="0" err="1" smtClean="0"/>
              <a:t>technology</a:t>
            </a:r>
            <a:r>
              <a:rPr lang="it-IT" dirty="0"/>
              <a:t>.</a:t>
            </a:r>
          </a:p>
          <a:p>
            <a:endParaRPr lang="en-US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5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2652</Words>
  <Application>Microsoft Office PowerPoint</Application>
  <PresentationFormat>Widescreen</PresentationFormat>
  <Paragraphs>251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Tema di Office</vt:lpstr>
      <vt:lpstr>Computer Engineering for the Internet of Things</vt:lpstr>
      <vt:lpstr>EDGE AND FOG COMPUTING</vt:lpstr>
      <vt:lpstr>WHY EDGE? – SOME BENEFITS</vt:lpstr>
      <vt:lpstr>WHY EDGE? – APPLICATIVE SCENARIOS</vt:lpstr>
      <vt:lpstr>WHY EDGE? – APPLICATIVE SCENARIOS</vt:lpstr>
      <vt:lpstr>WHY EDGE? – APPLICATIVE SCENARIOS</vt:lpstr>
      <vt:lpstr>MAIN CONCEPTS</vt:lpstr>
      <vt:lpstr>MICROSERVICES IN EDGE COMPUTING AND IOT</vt:lpstr>
      <vt:lpstr>MICROSERVICE CONTAINERIZATION</vt:lpstr>
      <vt:lpstr>CONTAINERS VS VIRTUAL MACHINES</vt:lpstr>
      <vt:lpstr>CONTAINER ORCHESTRATION</vt:lpstr>
      <vt:lpstr>KUBERNATES ARCHITECTURE</vt:lpstr>
      <vt:lpstr>SOME KEYWORDS…</vt:lpstr>
      <vt:lpstr>SOME KEYWORDS…</vt:lpstr>
      <vt:lpstr>USING KUBERNATES IN AN EDGE ARCHITECTURE</vt:lpstr>
      <vt:lpstr>USING KUBERNATES IN AN EDGE ARCHITECTURE</vt:lpstr>
      <vt:lpstr>USING KUBERNATES IN AN EDGE ARCHITECTURE</vt:lpstr>
      <vt:lpstr>SIMULATION IN FOG AND EDGE COMPUTING</vt:lpstr>
      <vt:lpstr>FOG AND EDGE COMPUTING:  MODELLING AND SIMULATION CHALLENGES</vt:lpstr>
      <vt:lpstr>FOG AND EDGE COMPUTING:  MODELLING AND SIMULATION CHALLENGES</vt:lpstr>
      <vt:lpstr>FOG AND EDGE COMPUTING:  MODELLING AND SIMULATION CHALLENGES</vt:lpstr>
      <vt:lpstr>FOG AND EDGE COMPUTING:  MODELLING AND SIMULATION CHALLENGES</vt:lpstr>
      <vt:lpstr>FOG AND EDGE COMPUTING:  MODELLING AND SIMULATION CHALLENGES</vt:lpstr>
      <vt:lpstr>FOG AND EDGE COMPUTING:  MODELLING AND SIMULATION TOOLS</vt:lpstr>
      <vt:lpstr>FOG AND EDGE COMPUTING:  MODELLING AND SIMULATION TOOLS</vt:lpstr>
      <vt:lpstr>FOG AND EDGE COMPUTING:  MODELLING AND SIMULATION TOOLS</vt:lpstr>
      <vt:lpstr>FOG AND EDGE COMPUTING:  MODELLING AND SIMULATION TOOLS</vt:lpstr>
      <vt:lpstr>FOG AND EDGE COMPUTING:  MODELLING AND SIMULATION TOOLS</vt:lpstr>
      <vt:lpstr>FOG AND EDGE COMPUTING:  MODELLING AND SIMULATION TOOLS</vt:lpstr>
      <vt:lpstr>FOG AND EDGE COMPUTING:  MODELLING AND SIMULATION TOOLS</vt:lpstr>
      <vt:lpstr>FOG AND EDGE COMPUTING:  MODELLING AND SIMULATION TOOLS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and Cloud/Edge Computing for IoT</dc:title>
  <dc:creator>riccardo cantini</dc:creator>
  <cp:lastModifiedBy>riccardo cantini</cp:lastModifiedBy>
  <cp:revision>90</cp:revision>
  <dcterms:created xsi:type="dcterms:W3CDTF">2019-10-17T09:11:09Z</dcterms:created>
  <dcterms:modified xsi:type="dcterms:W3CDTF">2019-11-20T13:58:34Z</dcterms:modified>
</cp:coreProperties>
</file>