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1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8" r:id="rId13"/>
    <p:sldId id="337" r:id="rId14"/>
    <p:sldId id="339" r:id="rId15"/>
    <p:sldId id="340" r:id="rId16"/>
    <p:sldId id="341" r:id="rId17"/>
    <p:sldId id="343" r:id="rId18"/>
    <p:sldId id="342" r:id="rId19"/>
    <p:sldId id="344" r:id="rId20"/>
    <p:sldId id="34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74"/>
    <a:srgbClr val="BA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3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6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6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9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8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0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5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3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4199-FABB-46D1-B4E6-91719C81AC08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7BC7-F5E9-4CCF-B429-B74299802A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cantini@dimes.unical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80852" y="382453"/>
            <a:ext cx="5562600" cy="1496291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Computer Engineering</a:t>
            </a:r>
            <a:br>
              <a:rPr lang="en-US" sz="4000" i="1" dirty="0" smtClean="0"/>
            </a:br>
            <a:r>
              <a:rPr lang="en-US" sz="4000" i="1" dirty="0" smtClean="0"/>
              <a:t>for the Internet of Things</a:t>
            </a:r>
            <a:endParaRPr lang="it-IT" sz="4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13855" y="2593832"/>
            <a:ext cx="5296594" cy="313337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Distributed Systems and Cloud/Edge Computing for </a:t>
            </a:r>
            <a:r>
              <a:rPr lang="en-US" sz="3200" b="1" dirty="0" err="1" smtClean="0"/>
              <a:t>IoT</a:t>
            </a:r>
            <a:endParaRPr lang="en-US" sz="3200" b="1" dirty="0" smtClean="0"/>
          </a:p>
          <a:p>
            <a:endParaRPr lang="en-US" sz="1800" b="1" i="1" dirty="0"/>
          </a:p>
          <a:p>
            <a:r>
              <a:rPr 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Lesson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sz="1800" i="1" dirty="0" smtClean="0"/>
          </a:p>
          <a:p>
            <a:pPr algn="l"/>
            <a:r>
              <a:rPr lang="en-US" sz="2000" i="1" dirty="0" smtClean="0"/>
              <a:t>Riccardo Cantini</a:t>
            </a:r>
          </a:p>
          <a:p>
            <a:pPr algn="l"/>
            <a:endParaRPr lang="en-US" sz="100" i="1" dirty="0" smtClean="0"/>
          </a:p>
          <a:p>
            <a:pPr algn="l"/>
            <a:r>
              <a:rPr lang="en-US" sz="1800" dirty="0" smtClean="0"/>
              <a:t>Mail: </a:t>
            </a:r>
            <a:r>
              <a:rPr lang="en-US" sz="1800" i="1" dirty="0" smtClean="0">
                <a:hlinkClick r:id="rId2"/>
              </a:rPr>
              <a:t>rcantini@dimes.unical.it</a:t>
            </a:r>
            <a:endParaRPr lang="en-US" sz="1800" i="1" dirty="0" smtClean="0"/>
          </a:p>
          <a:p>
            <a:pPr algn="l"/>
            <a:endParaRPr lang="en-US" sz="2000" dirty="0"/>
          </a:p>
        </p:txBody>
      </p:sp>
      <p:pic>
        <p:nvPicPr>
          <p:cNvPr id="5" name="Picture 2" descr="https://www.dimes.unical.it/sites/default/files/pictures/computer-engineering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6532"/>
            <a:ext cx="4202315" cy="34879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424" y="241204"/>
            <a:ext cx="4062497" cy="17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2"/>
          <p:cNvSpPr txBox="1">
            <a:spLocks/>
          </p:cNvSpPr>
          <p:nvPr/>
        </p:nvSpPr>
        <p:spPr>
          <a:xfrm>
            <a:off x="0" y="6301047"/>
            <a:ext cx="12192000" cy="32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Academic year 2019/2020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A MULTI-LAYERED ARCHITECTURE</a:t>
            </a:r>
            <a:endParaRPr lang="it-IT" sz="4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1" y="1685394"/>
            <a:ext cx="5371406" cy="503846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200" y="1918263"/>
            <a:ext cx="5238405" cy="393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Two </a:t>
            </a:r>
            <a:r>
              <a:rPr lang="en-US" sz="2000" dirty="0" err="1"/>
              <a:t>IoT</a:t>
            </a:r>
            <a:r>
              <a:rPr lang="en-US" sz="2000" dirty="0"/>
              <a:t> application model are supported: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Sense-process-actuate: information is collected by sensors and transmitted as data stream </a:t>
            </a:r>
            <a:r>
              <a:rPr lang="en-US" sz="1800" i="1" dirty="0" smtClean="0"/>
              <a:t>(tuple)</a:t>
            </a:r>
            <a:r>
              <a:rPr lang="en-US" sz="1800" dirty="0" smtClean="0"/>
              <a:t> to an application module running on a Fog device which outputs a command for a certain actuator.</a:t>
            </a:r>
            <a:endParaRPr lang="en-US" sz="18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/>
              <a:t>Stream-processing: </a:t>
            </a:r>
            <a:r>
              <a:rPr lang="en-US" sz="1800" dirty="0" smtClean="0"/>
              <a:t>information mined on fog devices from streams generated by sensors can </a:t>
            </a:r>
            <a:r>
              <a:rPr lang="en-US" sz="1800" dirty="0"/>
              <a:t>be sent to cloud for large-scale long-term analysis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93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851761"/>
            <a:ext cx="11206943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err="1" smtClean="0"/>
              <a:t>FogDevice</a:t>
            </a:r>
            <a:endParaRPr lang="en-US" sz="22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Specifies </a:t>
            </a:r>
            <a:r>
              <a:rPr lang="en-US" sz="2000" dirty="0"/>
              <a:t>hardware characteristics of fog devices and their connections to other fog devices, sensors, and actuators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Major </a:t>
            </a:r>
            <a:r>
              <a:rPr lang="en-US" sz="2000" dirty="0"/>
              <a:t>attributes </a:t>
            </a:r>
            <a:r>
              <a:rPr lang="en-US" sz="2000" dirty="0" smtClean="0"/>
              <a:t>are </a:t>
            </a:r>
            <a:r>
              <a:rPr lang="en-US" sz="2000" dirty="0"/>
              <a:t>accessible memory, processor, storage size, uplink, and downlink </a:t>
            </a:r>
            <a:r>
              <a:rPr lang="en-US" sz="2000" dirty="0" smtClean="0"/>
              <a:t>bandwidths.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Methods define </a:t>
            </a:r>
            <a:r>
              <a:rPr lang="en-US" sz="2000" dirty="0"/>
              <a:t>how the resources of a fog device are scheduled </a:t>
            </a:r>
            <a:r>
              <a:rPr lang="en-US" sz="2000" dirty="0" smtClean="0"/>
              <a:t>between application </a:t>
            </a:r>
            <a:r>
              <a:rPr lang="en-US" sz="2000" dirty="0"/>
              <a:t>modules running on it and how modules are deployed and decommissioned on </a:t>
            </a:r>
            <a:r>
              <a:rPr lang="en-US" sz="2000" dirty="0" smtClean="0"/>
              <a:t>them.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200" dirty="0" smtClean="0"/>
              <a:t>Sensor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Contains attributes </a:t>
            </a:r>
            <a:r>
              <a:rPr lang="en-US" sz="2000" dirty="0"/>
              <a:t>representing the characteristics of </a:t>
            </a:r>
            <a:r>
              <a:rPr lang="en-US" sz="2000" dirty="0" smtClean="0"/>
              <a:t>an </a:t>
            </a:r>
            <a:r>
              <a:rPr lang="en-US" sz="2000" dirty="0" err="1" smtClean="0"/>
              <a:t>IoT</a:t>
            </a:r>
            <a:r>
              <a:rPr lang="en-US" sz="2000" dirty="0" smtClean="0"/>
              <a:t> sensor.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C</a:t>
            </a:r>
            <a:r>
              <a:rPr lang="en-US" sz="2000" dirty="0" smtClean="0"/>
              <a:t>ontains a reference to </a:t>
            </a:r>
            <a:r>
              <a:rPr lang="en-US" sz="2000" dirty="0"/>
              <a:t>the gateway fog device to which the sensor is connected and the latency of connection between </a:t>
            </a:r>
            <a:r>
              <a:rPr lang="en-US" sz="2000" dirty="0" smtClean="0"/>
              <a:t>them.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Defines </a:t>
            </a:r>
            <a:r>
              <a:rPr lang="en-US" sz="2000" dirty="0"/>
              <a:t>the output characteristics of the sensor and the distribution of tuple </a:t>
            </a:r>
            <a:r>
              <a:rPr lang="en-US" sz="2000" dirty="0" err="1"/>
              <a:t>intertransmission</a:t>
            </a:r>
            <a:r>
              <a:rPr lang="en-US" sz="2000" dirty="0"/>
              <a:t>, </a:t>
            </a:r>
            <a:r>
              <a:rPr lang="en-US" sz="2000" dirty="0" smtClean="0"/>
              <a:t>which identifies </a:t>
            </a:r>
            <a:r>
              <a:rPr lang="en-US" sz="2000" dirty="0"/>
              <a:t>the tuple arrival rate at the </a:t>
            </a:r>
            <a:r>
              <a:rPr lang="en-US" sz="2000" dirty="0" smtClean="0"/>
              <a:t>gateway.</a:t>
            </a: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DEVICES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2205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851761"/>
            <a:ext cx="11115503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Actuator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Defines the effect of the actuation on the environment and the network connections properties, such as latency.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Defines a method to perform an action on arrival of a tuple: this method can be overridden for implementing a certain custom logic, modeling precise actuation effects.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Tuple</a:t>
            </a:r>
            <a:endParaRPr lang="en-US" sz="22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Represents the fundamental unit of communication between entities and realize the data stream </a:t>
            </a:r>
            <a:r>
              <a:rPr lang="en-US" sz="2000" smtClean="0"/>
              <a:t>layer.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smtClean="0"/>
              <a:t>A </a:t>
            </a:r>
            <a:r>
              <a:rPr lang="en-US" sz="2000" dirty="0"/>
              <a:t>tuple is characterized by its type and the source and destination application </a:t>
            </a:r>
            <a:r>
              <a:rPr lang="en-US" sz="2000" dirty="0" smtClean="0"/>
              <a:t>modules.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attributes of the class specify the processing </a:t>
            </a:r>
            <a:r>
              <a:rPr lang="en-US" sz="2000" dirty="0" smtClean="0"/>
              <a:t>requirements, defined </a:t>
            </a:r>
            <a:r>
              <a:rPr lang="en-US" sz="2000" dirty="0"/>
              <a:t>as million instructions (MI</a:t>
            </a:r>
            <a:r>
              <a:rPr lang="en-US" sz="2000" dirty="0" smtClean="0"/>
              <a:t>), </a:t>
            </a:r>
            <a:r>
              <a:rPr lang="en-US" sz="2000" dirty="0"/>
              <a:t>and the length of data encapsulated in the tuple</a:t>
            </a:r>
            <a:r>
              <a:rPr lang="en-US" sz="2000" dirty="0" smtClean="0"/>
              <a:t>.</a:t>
            </a:r>
          </a:p>
          <a:p>
            <a:pPr marL="457200" lvl="1" indent="0">
              <a:lnSpc>
                <a:spcPct val="100000"/>
              </a:lnSpc>
              <a:buSzPct val="70000"/>
              <a:buNone/>
            </a:pP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</a:t>
            </a:r>
            <a:r>
              <a:rPr lang="it-IT" sz="4200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3701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</a:t>
            </a:r>
            <a:r>
              <a:rPr lang="it-IT" sz="4200" dirty="0"/>
              <a:t>DEVICES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8" y="2384585"/>
            <a:ext cx="7386373" cy="21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900547"/>
            <a:ext cx="11115503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 smtClean="0"/>
              <a:t>The </a:t>
            </a:r>
            <a:r>
              <a:rPr lang="en-US" sz="2200" dirty="0"/>
              <a:t>application design in </a:t>
            </a:r>
            <a:r>
              <a:rPr lang="en-US" sz="2200" dirty="0" err="1"/>
              <a:t>iFogSim</a:t>
            </a:r>
            <a:r>
              <a:rPr lang="en-US" sz="2200" dirty="0"/>
              <a:t> follows the DDF model, in which an application is modeled as a </a:t>
            </a:r>
            <a:r>
              <a:rPr lang="en-US" sz="2200" dirty="0" smtClean="0"/>
              <a:t>DAG, </a:t>
            </a:r>
            <a:r>
              <a:rPr lang="en-US" sz="2200" dirty="0"/>
              <a:t>the vertices </a:t>
            </a:r>
            <a:r>
              <a:rPr lang="en-US" sz="2200" dirty="0" smtClean="0"/>
              <a:t>representing </a:t>
            </a:r>
            <a:r>
              <a:rPr lang="en-US" sz="2200" dirty="0"/>
              <a:t>modules that perform processing on incoming data </a:t>
            </a:r>
            <a:r>
              <a:rPr lang="en-US" sz="2200" dirty="0" smtClean="0"/>
              <a:t>and edges </a:t>
            </a:r>
            <a:r>
              <a:rPr lang="en-US" sz="2200" dirty="0"/>
              <a:t>denoting data dependencies between </a:t>
            </a:r>
            <a:r>
              <a:rPr lang="en-US" sz="2200" dirty="0" smtClean="0"/>
              <a:t>modules.</a:t>
            </a:r>
          </a:p>
          <a:p>
            <a:pPr>
              <a:lnSpc>
                <a:spcPct val="100000"/>
              </a:lnSpc>
            </a:pPr>
            <a:r>
              <a:rPr lang="en-US" sz="2200" dirty="0" err="1" smtClean="0"/>
              <a:t>AppModule</a:t>
            </a:r>
            <a:endParaRPr lang="en-US" sz="22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Represent </a:t>
            </a:r>
            <a:r>
              <a:rPr lang="en-US" sz="2000" dirty="0"/>
              <a:t>processing elements </a:t>
            </a:r>
            <a:r>
              <a:rPr lang="en-US" sz="2000" dirty="0" smtClean="0"/>
              <a:t>and </a:t>
            </a:r>
            <a:r>
              <a:rPr lang="en-US" sz="2000" dirty="0"/>
              <a:t>realize the vertices </a:t>
            </a:r>
            <a:r>
              <a:rPr lang="en-US" sz="2000" dirty="0" smtClean="0"/>
              <a:t>of the </a:t>
            </a:r>
            <a:r>
              <a:rPr lang="en-US" sz="2000" dirty="0"/>
              <a:t>DAG in DDF </a:t>
            </a:r>
            <a:r>
              <a:rPr lang="en-US" sz="2000" dirty="0" smtClean="0"/>
              <a:t>model.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each </a:t>
            </a:r>
            <a:r>
              <a:rPr lang="en-US" sz="2000" dirty="0" smtClean="0"/>
              <a:t>incoming tuple</a:t>
            </a:r>
            <a:r>
              <a:rPr lang="en-US" sz="2000" dirty="0"/>
              <a:t>, an </a:t>
            </a:r>
            <a:r>
              <a:rPr lang="en-US" sz="2000" dirty="0" err="1"/>
              <a:t>AppModule</a:t>
            </a:r>
            <a:r>
              <a:rPr lang="en-US" sz="2000" dirty="0"/>
              <a:t> instance processes it and generates output tuples that are sent to next modules in the </a:t>
            </a:r>
            <a:r>
              <a:rPr lang="en-US" sz="2000" dirty="0" smtClean="0"/>
              <a:t>DAG.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 smtClean="0"/>
              <a:t>he number </a:t>
            </a:r>
            <a:r>
              <a:rPr lang="en-US" sz="2000" dirty="0"/>
              <a:t>of output tuples per input tuple is decided using a selectivity </a:t>
            </a:r>
            <a:r>
              <a:rPr lang="en-US" sz="2000" dirty="0" smtClean="0"/>
              <a:t>model, which </a:t>
            </a:r>
            <a:r>
              <a:rPr lang="en-US" sz="2000" dirty="0"/>
              <a:t>can be based on a fractional </a:t>
            </a:r>
            <a:r>
              <a:rPr lang="en-US" sz="2000" dirty="0" smtClean="0"/>
              <a:t>selectivity or </a:t>
            </a:r>
            <a:r>
              <a:rPr lang="en-US" sz="2000" dirty="0"/>
              <a:t>a </a:t>
            </a:r>
            <a:r>
              <a:rPr lang="en-US" sz="2000" dirty="0" err="1"/>
              <a:t>bursty</a:t>
            </a:r>
            <a:r>
              <a:rPr lang="en-US" sz="2000" dirty="0"/>
              <a:t> model</a:t>
            </a:r>
            <a:r>
              <a:rPr lang="en-US" sz="1800" dirty="0" smtClean="0"/>
              <a:t>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APPLICATION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13198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851761"/>
            <a:ext cx="11115503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err="1"/>
              <a:t>AppEdge</a:t>
            </a:r>
            <a:endParaRPr lang="en-US" sz="2200" dirty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Denotes the data dependency between a pair of application modules and represents a directed edge in the DDF application model.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Each edge is characterized by the type of tuple it carries, which is captured by the </a:t>
            </a:r>
            <a:r>
              <a:rPr lang="en-US" sz="2000" dirty="0" err="1"/>
              <a:t>tupleType</a:t>
            </a:r>
            <a:r>
              <a:rPr lang="en-US" sz="2000" dirty="0"/>
              <a:t> attribute of </a:t>
            </a:r>
            <a:r>
              <a:rPr lang="en-US" sz="2000" dirty="0" err="1"/>
              <a:t>AppEdge</a:t>
            </a:r>
            <a:r>
              <a:rPr lang="en-US" sz="2000" dirty="0"/>
              <a:t> class along with the processing requirements and length of data.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/>
              <a:t>Two types of application edges are supported: periodic and event-based.</a:t>
            </a:r>
          </a:p>
          <a:p>
            <a:pPr>
              <a:lnSpc>
                <a:spcPct val="100000"/>
              </a:lnSpc>
            </a:pPr>
            <a:r>
              <a:rPr lang="en-US" sz="2200" dirty="0" err="1" smtClean="0"/>
              <a:t>AppLoop</a:t>
            </a:r>
            <a:endParaRPr lang="en-US" sz="2200" dirty="0" smtClean="0"/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Additional </a:t>
            </a:r>
            <a:r>
              <a:rPr lang="en-US" sz="2000" dirty="0"/>
              <a:t>class, used for specifying the process-control loops of interest to the </a:t>
            </a:r>
            <a:r>
              <a:rPr lang="en-US" sz="2000" dirty="0" smtClean="0"/>
              <a:t>user.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Allows end-to-end latency measurement.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2000" dirty="0" smtClean="0"/>
              <a:t>Consist in a list of modules that compose the loop.</a:t>
            </a: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</a:t>
            </a:r>
            <a:r>
              <a:rPr lang="it-IT" sz="4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78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TUPLE EMISSION AND SUBSEQUENT EXECUTION</a:t>
            </a:r>
            <a:endParaRPr lang="it-IT" sz="42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67" y="2086494"/>
            <a:ext cx="7806230" cy="441325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197927" y="1809495"/>
            <a:ext cx="87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Gateway</a:t>
            </a:r>
            <a:endParaRPr lang="it-IT" sz="1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28904" y="3474720"/>
            <a:ext cx="176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routing</a:t>
            </a:r>
            <a:r>
              <a:rPr lang="it-IT" sz="1200" dirty="0" smtClean="0"/>
              <a:t> (</a:t>
            </a:r>
            <a:r>
              <a:rPr lang="it-IT" sz="1200" dirty="0" err="1" smtClean="0"/>
              <a:t>if</a:t>
            </a:r>
            <a:r>
              <a:rPr lang="it-IT" sz="1200" dirty="0" smtClean="0"/>
              <a:t> </a:t>
            </a:r>
            <a:r>
              <a:rPr lang="it-IT" sz="1200" dirty="0" err="1" smtClean="0"/>
              <a:t>needed</a:t>
            </a:r>
            <a:r>
              <a:rPr lang="it-IT" sz="1200" dirty="0" smtClean="0"/>
              <a:t>) </a:t>
            </a:r>
            <a:r>
              <a:rPr lang="it-IT" sz="1200" dirty="0" smtClean="0">
                <a:sym typeface="Wingdings" panose="05000000000000000000" pitchFamily="2" charset="2"/>
              </a:rPr>
              <a:t>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9073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851761"/>
            <a:ext cx="11115503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In </a:t>
            </a:r>
            <a:r>
              <a:rPr lang="en-US" sz="2200" dirty="0" err="1" smtClean="0"/>
              <a:t>iFogSim</a:t>
            </a:r>
            <a:r>
              <a:rPr lang="en-US" sz="2200" dirty="0"/>
              <a:t>, each device monitors and maintains its current resource use statistics.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 err="1"/>
              <a:t>executeTuple</a:t>
            </a:r>
            <a:r>
              <a:rPr lang="en-US" sz="2200" dirty="0"/>
              <a:t>() method in the </a:t>
            </a:r>
            <a:r>
              <a:rPr lang="en-US" sz="2200" dirty="0" err="1"/>
              <a:t>FogDevice</a:t>
            </a:r>
            <a:r>
              <a:rPr lang="en-US" sz="2200" dirty="0"/>
              <a:t> class contains the tuple processing logic where the device updates its </a:t>
            </a:r>
            <a:r>
              <a:rPr lang="en-US" sz="2200" dirty="0" smtClean="0"/>
              <a:t>resource use</a:t>
            </a:r>
            <a:r>
              <a:rPr lang="en-US" sz="2200" dirty="0"/>
              <a:t>. These statistics can also be encapsulated in a tuple and sent to the resource </a:t>
            </a:r>
            <a:r>
              <a:rPr lang="en-US" sz="2200" dirty="0" smtClean="0"/>
              <a:t>management.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These </a:t>
            </a:r>
            <a:r>
              <a:rPr lang="en-US" sz="2200" dirty="0"/>
              <a:t>resource use values are fed into a related power model to calculate the power consumption of the device, </a:t>
            </a:r>
            <a:r>
              <a:rPr lang="en-US" sz="2200" dirty="0" smtClean="0"/>
              <a:t>which is </a:t>
            </a:r>
            <a:r>
              <a:rPr lang="en-US" sz="2200" dirty="0"/>
              <a:t>reported at the end of the </a:t>
            </a:r>
            <a:r>
              <a:rPr lang="en-US" sz="2200" dirty="0" smtClean="0"/>
              <a:t>simulation.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Each </a:t>
            </a:r>
            <a:r>
              <a:rPr lang="en-US" sz="2200" dirty="0" err="1" smtClean="0"/>
              <a:t>FogDevice</a:t>
            </a:r>
            <a:r>
              <a:rPr lang="en-US" sz="2200" dirty="0" smtClean="0"/>
              <a:t> instance </a:t>
            </a:r>
            <a:r>
              <a:rPr lang="en-US" sz="2200" dirty="0"/>
              <a:t>is associated with a power model (</a:t>
            </a:r>
            <a:r>
              <a:rPr lang="en-US" sz="2200" dirty="0" smtClean="0"/>
              <a:t>e.g. </a:t>
            </a:r>
            <a:r>
              <a:rPr lang="en-US" sz="2200" dirty="0" err="1" smtClean="0"/>
              <a:t>PowerModelLinear</a:t>
            </a:r>
            <a:r>
              <a:rPr lang="en-US" sz="2200" dirty="0"/>
              <a:t>), which estimates the power consumption at a given CPU use.</a:t>
            </a:r>
            <a:endParaRPr lang="en-US" sz="20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</a:t>
            </a:r>
            <a:br>
              <a:rPr lang="it-IT" sz="4200" dirty="0" smtClean="0"/>
            </a:br>
            <a:r>
              <a:rPr lang="it-IT" sz="4200" dirty="0"/>
              <a:t>MONITORING SERVICE</a:t>
            </a:r>
          </a:p>
        </p:txBody>
      </p:sp>
    </p:spTree>
    <p:extLst>
      <p:ext uri="{BB962C8B-B14F-4D97-AF65-F5344CB8AC3E}">
        <p14:creationId xmlns:p14="http://schemas.microsoft.com/office/powerpoint/2010/main" val="15721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199" y="1851761"/>
            <a:ext cx="11115503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There are </a:t>
            </a:r>
            <a:r>
              <a:rPr lang="en-US" sz="2000" dirty="0"/>
              <a:t>two </a:t>
            </a:r>
            <a:r>
              <a:rPr lang="en-US" sz="2000" dirty="0" smtClean="0"/>
              <a:t>built-in module placement strategies: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Cloud-only </a:t>
            </a:r>
            <a:r>
              <a:rPr lang="en-US" sz="2000" dirty="0" smtClean="0"/>
              <a:t>placement: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Is </a:t>
            </a:r>
            <a:r>
              <a:rPr lang="en-US" sz="1800" dirty="0"/>
              <a:t>based on the traditional cloud-based implementation of </a:t>
            </a:r>
            <a:r>
              <a:rPr lang="en-US" sz="1800" dirty="0" smtClean="0"/>
              <a:t>applications where </a:t>
            </a:r>
            <a:r>
              <a:rPr lang="en-US" sz="1800" dirty="0"/>
              <a:t>all modules of an application run in data </a:t>
            </a:r>
            <a:r>
              <a:rPr lang="en-US" sz="1800" dirty="0" smtClean="0"/>
              <a:t>centers.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The </a:t>
            </a:r>
            <a:r>
              <a:rPr lang="en-US" sz="1800" dirty="0"/>
              <a:t>sense-process-actuate loop in such applications </a:t>
            </a:r>
            <a:r>
              <a:rPr lang="en-US" sz="1800" dirty="0" smtClean="0"/>
              <a:t>are implemented </a:t>
            </a:r>
            <a:r>
              <a:rPr lang="en-US" sz="1800" dirty="0"/>
              <a:t>by having sensors </a:t>
            </a:r>
            <a:r>
              <a:rPr lang="en-US" sz="1800" dirty="0" smtClean="0"/>
              <a:t>transmitting </a:t>
            </a:r>
            <a:r>
              <a:rPr lang="en-US" sz="1800" dirty="0"/>
              <a:t>sensed data to the cloud where it is processed and actuators are informed </a:t>
            </a:r>
            <a:r>
              <a:rPr lang="en-US" sz="1800" dirty="0" smtClean="0"/>
              <a:t>if action </a:t>
            </a:r>
            <a:r>
              <a:rPr lang="en-US" sz="1800" dirty="0"/>
              <a:t>is required.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Edge-ward placement: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/>
              <a:t>F</a:t>
            </a:r>
            <a:r>
              <a:rPr lang="en-US" sz="1800" dirty="0" smtClean="0"/>
              <a:t>avors </a:t>
            </a:r>
            <a:r>
              <a:rPr lang="en-US" sz="1800" dirty="0"/>
              <a:t>the deployment of </a:t>
            </a:r>
            <a:r>
              <a:rPr lang="en-US" sz="1800" dirty="0" smtClean="0"/>
              <a:t>application modules </a:t>
            </a:r>
            <a:r>
              <a:rPr lang="en-US" sz="1800" dirty="0"/>
              <a:t>close to the edge of </a:t>
            </a:r>
            <a:r>
              <a:rPr lang="en-US" sz="1800" dirty="0" smtClean="0"/>
              <a:t>the network.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Devices </a:t>
            </a:r>
            <a:r>
              <a:rPr lang="en-US" sz="1800" dirty="0"/>
              <a:t>close to the edge of the </a:t>
            </a:r>
            <a:r>
              <a:rPr lang="en-US" sz="1800" dirty="0" smtClean="0"/>
              <a:t>network not </a:t>
            </a:r>
            <a:r>
              <a:rPr lang="en-US" sz="1800" dirty="0"/>
              <a:t>be </a:t>
            </a:r>
            <a:r>
              <a:rPr lang="en-US" sz="1800" dirty="0" smtClean="0"/>
              <a:t>computationally powerful </a:t>
            </a:r>
            <a:r>
              <a:rPr lang="en-US" sz="1800" dirty="0"/>
              <a:t>enough to host all operators of the application. </a:t>
            </a:r>
            <a:r>
              <a:rPr lang="en-US" sz="1800" dirty="0" smtClean="0"/>
              <a:t>In this case, the </a:t>
            </a:r>
            <a:r>
              <a:rPr lang="en-US" sz="1800" dirty="0"/>
              <a:t>strategy iterates on fog devices </a:t>
            </a:r>
            <a:r>
              <a:rPr lang="en-US" sz="1800" dirty="0" smtClean="0"/>
              <a:t>towards cloud </a:t>
            </a:r>
            <a:r>
              <a:rPr lang="en-US" sz="1800" dirty="0"/>
              <a:t>and tries to place remaining operators on alternative </a:t>
            </a:r>
            <a:r>
              <a:rPr lang="en-US" sz="1800" dirty="0" smtClean="0"/>
              <a:t>devices.</a:t>
            </a: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</a:t>
            </a:r>
            <a:br>
              <a:rPr lang="it-IT" sz="4200" dirty="0" smtClean="0"/>
            </a:br>
            <a:r>
              <a:rPr lang="it-IT" sz="4200" dirty="0" smtClean="0"/>
              <a:t>BUILT-IN MODULE PLACEMENT STRATEGIES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10896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983182" cy="1480300"/>
          </a:xfrm>
        </p:spPr>
        <p:txBody>
          <a:bodyPr>
            <a:normAutofit fontScale="90000"/>
          </a:bodyPr>
          <a:lstStyle/>
          <a:p>
            <a:r>
              <a:rPr lang="it-IT" sz="4200" dirty="0" smtClean="0"/>
              <a:t>EDGE-WARD </a:t>
            </a:r>
            <a:r>
              <a:rPr lang="it-IT" sz="3600" dirty="0" smtClean="0"/>
              <a:t>MODULE PLACEMENT</a:t>
            </a:r>
            <a:endParaRPr lang="it-IT" sz="3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2" y="365125"/>
            <a:ext cx="6848995" cy="6407694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200" y="2019993"/>
            <a:ext cx="3858491" cy="4609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Iterates </a:t>
            </a:r>
            <a:r>
              <a:rPr lang="en-US" sz="2000" dirty="0"/>
              <a:t>over all leaf-to-root paths in the physical network topology and places </a:t>
            </a:r>
            <a:r>
              <a:rPr lang="en-US" sz="2000" dirty="0" smtClean="0"/>
              <a:t>modules on </a:t>
            </a:r>
            <a:r>
              <a:rPr lang="en-US" sz="2000" dirty="0"/>
              <a:t>each such path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Placement are performed according to the available capacity of the considered device.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Each device handles </a:t>
            </a:r>
            <a:r>
              <a:rPr lang="en-US" sz="2000" dirty="0"/>
              <a:t>all incoming tuples from </a:t>
            </a:r>
            <a:r>
              <a:rPr lang="en-US" sz="2000" dirty="0" smtClean="0"/>
              <a:t>below levels, so </a:t>
            </a:r>
            <a:r>
              <a:rPr lang="en-US" sz="2000" dirty="0"/>
              <a:t>multiple instances of a module are merged and migrated </a:t>
            </a:r>
            <a:r>
              <a:rPr lang="en-US" sz="2000" dirty="0" smtClean="0"/>
              <a:t>to upper layers </a:t>
            </a:r>
            <a:r>
              <a:rPr lang="en-US" sz="2000" dirty="0"/>
              <a:t>by this placement </a:t>
            </a:r>
            <a:r>
              <a:rPr lang="en-US" sz="2000" dirty="0" smtClean="0"/>
              <a:t>strategy.</a:t>
            </a:r>
          </a:p>
        </p:txBody>
      </p:sp>
    </p:spTree>
    <p:extLst>
      <p:ext uri="{BB962C8B-B14F-4D97-AF65-F5344CB8AC3E}">
        <p14:creationId xmlns:p14="http://schemas.microsoft.com/office/powerpoint/2010/main" val="25035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LET’S FOCUS ON IFOGSIM</a:t>
            </a:r>
            <a:endParaRPr lang="it-IT" sz="4200" dirty="0"/>
          </a:p>
        </p:txBody>
      </p:sp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-49116" y="1772412"/>
            <a:ext cx="12290233" cy="3978190"/>
            <a:chOff x="-49116" y="1439905"/>
            <a:chExt cx="12290233" cy="3978190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9116" y="1439906"/>
              <a:ext cx="12290233" cy="3978189"/>
            </a:xfrm>
            <a:prstGeom prst="rect">
              <a:avLst/>
            </a:prstGeom>
          </p:spPr>
        </p:pic>
        <p:sp>
          <p:nvSpPr>
            <p:cNvPr id="4" name="Rettangolo arrotondato 3"/>
            <p:cNvSpPr/>
            <p:nvPr/>
          </p:nvSpPr>
          <p:spPr>
            <a:xfrm>
              <a:off x="3250275" y="1439905"/>
              <a:ext cx="1496291" cy="3978189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927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DESIGN AND IMPLEMENTATION: UML OVERVIEW</a:t>
            </a:r>
            <a:endParaRPr lang="it-IT" sz="42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16" y="2087596"/>
            <a:ext cx="9156414" cy="44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51761"/>
            <a:ext cx="10949246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 smtClean="0"/>
              <a:t>Fog </a:t>
            </a:r>
            <a:r>
              <a:rPr lang="en-US" sz="2200" dirty="0"/>
              <a:t>computing simulation </a:t>
            </a:r>
            <a:r>
              <a:rPr lang="en-US" sz="2200" dirty="0" smtClean="0"/>
              <a:t>toolkit, based on </a:t>
            </a:r>
            <a:r>
              <a:rPr lang="en-US" sz="2200" dirty="0" err="1" smtClean="0"/>
              <a:t>CloudSim</a:t>
            </a:r>
            <a:r>
              <a:rPr lang="en-US" sz="2200" dirty="0" smtClean="0"/>
              <a:t>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 smtClean="0"/>
              <a:t>Allows performance evaluation (latency</a:t>
            </a:r>
            <a:r>
              <a:rPr lang="en-US" sz="2200" dirty="0"/>
              <a:t>, energy </a:t>
            </a:r>
            <a:r>
              <a:rPr lang="en-US" sz="2200" dirty="0" smtClean="0"/>
              <a:t>consumption, network usage) and the validation of resource-management </a:t>
            </a:r>
            <a:r>
              <a:rPr lang="en-US" sz="2200" dirty="0"/>
              <a:t>and scheduling </a:t>
            </a:r>
            <a:r>
              <a:rPr lang="en-US" sz="2200" dirty="0" smtClean="0"/>
              <a:t>policies.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Different kinds of devices can be modelled, such as edge </a:t>
            </a:r>
            <a:r>
              <a:rPr lang="en-US" sz="2200" dirty="0"/>
              <a:t>devices, cloud data-</a:t>
            </a:r>
            <a:r>
              <a:rPr lang="en-US" sz="2200" dirty="0" err="1"/>
              <a:t>centres</a:t>
            </a:r>
            <a:r>
              <a:rPr lang="en-US" sz="2200" dirty="0"/>
              <a:t>, sensors, network links, data streams, and stream-processing </a:t>
            </a:r>
            <a:r>
              <a:rPr lang="en-US" sz="2200" dirty="0" smtClean="0"/>
              <a:t>applications.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Simulated </a:t>
            </a:r>
            <a:r>
              <a:rPr lang="en-US" sz="2200" dirty="0"/>
              <a:t>services for power monitoring and resource management </a:t>
            </a:r>
            <a:r>
              <a:rPr lang="en-US" sz="2200" dirty="0" smtClean="0"/>
              <a:t>are integrated at application-placement and application-scheduling level.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Multiple </a:t>
            </a:r>
            <a:r>
              <a:rPr lang="en-US" sz="2200" dirty="0"/>
              <a:t>deployment scenarios </a:t>
            </a:r>
            <a:r>
              <a:rPr lang="en-US" sz="2200" dirty="0" smtClean="0"/>
              <a:t>are supported through </a:t>
            </a:r>
            <a:r>
              <a:rPr lang="en-US" sz="2200" dirty="0"/>
              <a:t>two application module placement </a:t>
            </a:r>
            <a:r>
              <a:rPr lang="en-US" sz="2200" dirty="0" smtClean="0"/>
              <a:t>strategies: cloud-only and edge-ward placement (</a:t>
            </a:r>
            <a:r>
              <a:rPr lang="en-US" sz="2200" i="1" dirty="0" smtClean="0"/>
              <a:t>more on this later…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MAIN FEATURES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32567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A MULTI-LAYERED ARCHITECTURE</a:t>
            </a:r>
            <a:endParaRPr lang="it-IT" sz="4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1" y="1685394"/>
            <a:ext cx="5371406" cy="503846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199" y="1851761"/>
            <a:ext cx="5545975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 smtClean="0"/>
              <a:t>IoT</a:t>
            </a:r>
            <a:r>
              <a:rPr lang="en-US" sz="2000" dirty="0" smtClean="0"/>
              <a:t> devices model interactions with real-world (source or sink of data).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IoT</a:t>
            </a:r>
            <a:r>
              <a:rPr lang="en-US" sz="2000" dirty="0" smtClean="0"/>
              <a:t> sensors act as the source of data, sensing the environment and emitting collected values to upper layers for further processing via gateways.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IoT</a:t>
            </a:r>
            <a:r>
              <a:rPr lang="en-US" sz="2000" dirty="0" smtClean="0"/>
              <a:t> actuators are designed for system mechanism control: they respond to different changes in the environment sensed by </a:t>
            </a:r>
            <a:r>
              <a:rPr lang="en-US" sz="2000" dirty="0" err="1" smtClean="0"/>
              <a:t>IoT</a:t>
            </a:r>
            <a:r>
              <a:rPr lang="en-US" sz="2000" dirty="0" smtClean="0"/>
              <a:t> sensors.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 sensor is associated with some data-emission characteristics (e.g. data-emission rate) the user can customize for simulating every kind of </a:t>
            </a:r>
            <a:r>
              <a:rPr lang="en-US" sz="2000" dirty="0" err="1" smtClean="0"/>
              <a:t>IoT</a:t>
            </a:r>
            <a:r>
              <a:rPr lang="en-US" sz="2000" dirty="0" smtClean="0"/>
              <a:t> device (e.g. smart cameras, wearable devices, …).</a:t>
            </a:r>
          </a:p>
        </p:txBody>
      </p:sp>
    </p:spTree>
    <p:extLst>
      <p:ext uri="{BB962C8B-B14F-4D97-AF65-F5344CB8AC3E}">
        <p14:creationId xmlns:p14="http://schemas.microsoft.com/office/powerpoint/2010/main" val="24199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A MULTI-LAYERED ARCHITECTURE</a:t>
            </a:r>
            <a:endParaRPr lang="it-IT" sz="4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1" y="1685394"/>
            <a:ext cx="5371406" cy="503846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199" y="1851761"/>
            <a:ext cx="5545975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Fog device is any element in a network capable of hosting an application module.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Gateways are fog devices that connect sensors to the network.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Devices are placed in a hierarchical topology, with a bottom-up parent-child communication model.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An application running in a Fog device is responsible for processing all data coming from elements below in the topology hierarchy.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Device-to-device communication is not supported in </a:t>
            </a:r>
            <a:r>
              <a:rPr lang="en-US" sz="2000" dirty="0" err="1" smtClean="0"/>
              <a:t>iFogSim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74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A MULTI-LAYERED ARCHITECTURE</a:t>
            </a:r>
            <a:endParaRPr lang="it-IT" sz="4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1" y="1685394"/>
            <a:ext cx="5371406" cy="503846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199" y="1851761"/>
            <a:ext cx="5155277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 smtClean="0"/>
              <a:t>IoT</a:t>
            </a:r>
            <a:r>
              <a:rPr lang="en-US" sz="2000" dirty="0" smtClean="0"/>
              <a:t> Data streams are sequences of emitted values.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Are referred </a:t>
            </a:r>
            <a:r>
              <a:rPr lang="en-US" sz="2000" dirty="0"/>
              <a:t>as </a:t>
            </a:r>
            <a:r>
              <a:rPr lang="en-US" sz="2000" i="1" dirty="0"/>
              <a:t>tuples</a:t>
            </a:r>
            <a:r>
              <a:rPr lang="en-US" sz="2000" dirty="0"/>
              <a:t> in </a:t>
            </a:r>
            <a:r>
              <a:rPr lang="en-US" sz="2000" dirty="0" err="1" smtClean="0"/>
              <a:t>iFogSim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Streams can be emitted from sensors or from an application module towards another application module or an actuator.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Fog Devices generates data streams containing resource-use and current state details, processed by the </a:t>
            </a:r>
            <a:r>
              <a:rPr lang="en-US" sz="2000" dirty="0"/>
              <a:t>M</a:t>
            </a:r>
            <a:r>
              <a:rPr lang="en-US" sz="2000" dirty="0" smtClean="0"/>
              <a:t>onitoring layer.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23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A MULTI-LAYERED ARCHITECTURE</a:t>
            </a:r>
            <a:endParaRPr lang="it-IT" sz="4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1" y="1685394"/>
            <a:ext cx="5371406" cy="503846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200" y="1851761"/>
            <a:ext cx="5321532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Monitoring layer keeps track of: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Resource use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Power consumption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Devices availability</a:t>
            </a:r>
            <a:endParaRPr lang="en-US" sz="1800" dirty="0"/>
          </a:p>
          <a:p>
            <a:pPr>
              <a:lnSpc>
                <a:spcPct val="100000"/>
              </a:lnSpc>
              <a:buSzPct val="100000"/>
            </a:pPr>
            <a:r>
              <a:rPr lang="en-US" sz="2000" dirty="0" smtClean="0"/>
              <a:t>Monitoring components provide necessary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to the Resources management layer.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 smtClean="0"/>
              <a:t>Besides monitoring services already present in </a:t>
            </a:r>
            <a:r>
              <a:rPr lang="en-US" sz="2000" dirty="0" err="1" smtClean="0"/>
              <a:t>iFogSim</a:t>
            </a:r>
            <a:r>
              <a:rPr lang="en-US" sz="2000" dirty="0" smtClean="0"/>
              <a:t>, customized elements can be implemented for realizing more sophisticated logics.</a:t>
            </a:r>
          </a:p>
        </p:txBody>
      </p:sp>
    </p:spTree>
    <p:extLst>
      <p:ext uri="{BB962C8B-B14F-4D97-AF65-F5344CB8AC3E}">
        <p14:creationId xmlns:p14="http://schemas.microsoft.com/office/powerpoint/2010/main" val="10947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A MULTI-LAYERED ARCHITECTURE</a:t>
            </a:r>
            <a:endParaRPr lang="it-IT" sz="4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1" y="1685394"/>
            <a:ext cx="5371406" cy="503846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199" y="1793570"/>
            <a:ext cx="5636032" cy="487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Resource management layer is the core component of the entire architecture.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It is responsible for the management of different resources located on the Fog Devices layer.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management is performed in such a way that application level </a:t>
            </a:r>
            <a:r>
              <a:rPr lang="en-US" sz="2000" dirty="0" err="1" smtClean="0"/>
              <a:t>QoS</a:t>
            </a:r>
            <a:r>
              <a:rPr lang="en-US" sz="2000" dirty="0" smtClean="0"/>
              <a:t> constraints are met and resource wastage minimized.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Scheduler and placement components select the best candidate device for hosting a given application module, handling module resources allocation.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Management can be centralized or distributed.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Application module allocation to fog devices is static.</a:t>
            </a:r>
          </a:p>
        </p:txBody>
      </p:sp>
    </p:spTree>
    <p:extLst>
      <p:ext uri="{BB962C8B-B14F-4D97-AF65-F5344CB8AC3E}">
        <p14:creationId xmlns:p14="http://schemas.microsoft.com/office/powerpoint/2010/main" val="37439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40327" y="4081549"/>
            <a:ext cx="648393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246" cy="1325563"/>
          </a:xfrm>
        </p:spPr>
        <p:txBody>
          <a:bodyPr>
            <a:normAutofit/>
          </a:bodyPr>
          <a:lstStyle/>
          <a:p>
            <a:r>
              <a:rPr lang="it-IT" sz="4200" dirty="0" smtClean="0"/>
              <a:t>A MULTI-LAYERED ARCHITECTURE</a:t>
            </a:r>
            <a:endParaRPr lang="it-IT" sz="42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1" y="1685394"/>
            <a:ext cx="5371406" cy="5038467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838199" y="1851761"/>
            <a:ext cx="5471161" cy="4777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Application/programming models are based on the Directed Data-Flow (DDF) model.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 smtClean="0"/>
              <a:t>In a DDF model, an application can be represented as a Directed Acyclic Graph (DAG), in which: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Vertices represent application modules</a:t>
            </a:r>
          </a:p>
          <a:p>
            <a:pPr lvl="1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</a:pPr>
            <a:r>
              <a:rPr lang="en-US" sz="1800" dirty="0" smtClean="0"/>
              <a:t>Edges between them show the execution and data flow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 smtClean="0"/>
              <a:t>DDF modeled applications introduce data dependency between modules and a partial order in the flow of operations.</a:t>
            </a:r>
          </a:p>
          <a:p>
            <a:pPr>
              <a:lnSpc>
                <a:spcPct val="100000"/>
              </a:lnSpc>
              <a:buSzPct val="100000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7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1388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di Office</vt:lpstr>
      <vt:lpstr>Computer Engineering for the Internet of Things</vt:lpstr>
      <vt:lpstr>LET’S FOCUS ON IFOGSIM</vt:lpstr>
      <vt:lpstr>MAIN FEATURES</vt:lpstr>
      <vt:lpstr>A MULTI-LAYERED ARCHITECTURE</vt:lpstr>
      <vt:lpstr>A MULTI-LAYERED ARCHITECTURE</vt:lpstr>
      <vt:lpstr>A MULTI-LAYERED ARCHITECTURE</vt:lpstr>
      <vt:lpstr>A MULTI-LAYERED ARCHITECTURE</vt:lpstr>
      <vt:lpstr>A MULTI-LAYERED ARCHITECTURE</vt:lpstr>
      <vt:lpstr>A MULTI-LAYERED ARCHITECTURE</vt:lpstr>
      <vt:lpstr>A MULTI-LAYERED ARCHITECTURE</vt:lpstr>
      <vt:lpstr>DESIGN AND IMPLEMENTATION: DEVICES</vt:lpstr>
      <vt:lpstr>DESIGN AND IMPLEMENTATION: DEVICES</vt:lpstr>
      <vt:lpstr>DESIGN AND IMPLEMENTATION: DEVICES</vt:lpstr>
      <vt:lpstr>DESIGN AND IMPLEMENTATION: APPLICATION</vt:lpstr>
      <vt:lpstr>DESIGN AND IMPLEMENTATION: APPLICATION</vt:lpstr>
      <vt:lpstr>TUPLE EMISSION AND SUBSEQUENT EXECUTION</vt:lpstr>
      <vt:lpstr>DESIGN AND IMPLEMENTATION:  MONITORING SERVICE</vt:lpstr>
      <vt:lpstr>DESIGN AND IMPLEMENTATION:  BUILT-IN MODULE PLACEMENT STRATEGIES</vt:lpstr>
      <vt:lpstr>EDGE-WARD MODULE PLACEMENT</vt:lpstr>
      <vt:lpstr>DESIGN AND IMPLEMENTATION: UML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and Cloud/Edge Computing for IoT</dc:title>
  <dc:creator>riccardo cantini</dc:creator>
  <cp:lastModifiedBy>riccardo cantini</cp:lastModifiedBy>
  <cp:revision>122</cp:revision>
  <dcterms:created xsi:type="dcterms:W3CDTF">2019-10-17T09:11:09Z</dcterms:created>
  <dcterms:modified xsi:type="dcterms:W3CDTF">2019-12-17T15:35:35Z</dcterms:modified>
</cp:coreProperties>
</file>