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318" r:id="rId4"/>
    <p:sldId id="326" r:id="rId5"/>
    <p:sldId id="347" r:id="rId6"/>
    <p:sldId id="348" r:id="rId7"/>
    <p:sldId id="346" r:id="rId8"/>
    <p:sldId id="327" r:id="rId9"/>
    <p:sldId id="349" r:id="rId10"/>
    <p:sldId id="328" r:id="rId11"/>
    <p:sldId id="350" r:id="rId12"/>
    <p:sldId id="352" r:id="rId13"/>
    <p:sldId id="351" r:id="rId14"/>
    <p:sldId id="353"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7474"/>
    <a:srgbClr val="BAE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6384199-FABB-46D1-B4E6-91719C81AC08}" type="datetimeFigureOut">
              <a:rPr lang="it-IT" smtClean="0"/>
              <a:t>20/11/2019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163839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6384199-FABB-46D1-B4E6-91719C81AC08}" type="datetimeFigureOut">
              <a:rPr lang="it-IT" smtClean="0"/>
              <a:t>20/11/2019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276521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6384199-FABB-46D1-B4E6-91719C81AC08}" type="datetimeFigureOut">
              <a:rPr lang="it-IT" smtClean="0"/>
              <a:t>20/11/2019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247939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6384199-FABB-46D1-B4E6-91719C81AC08}" type="datetimeFigureOut">
              <a:rPr lang="it-IT" smtClean="0"/>
              <a:t>20/11/2019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402960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26384199-FABB-46D1-B4E6-91719C81AC08}" type="datetimeFigureOut">
              <a:rPr lang="it-IT" smtClean="0"/>
              <a:t>20/11/2019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75360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6384199-FABB-46D1-B4E6-91719C81AC08}" type="datetimeFigureOut">
              <a:rPr lang="it-IT" smtClean="0"/>
              <a:t>20/11/2019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48349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6384199-FABB-46D1-B4E6-91719C81AC08}" type="datetimeFigureOut">
              <a:rPr lang="it-IT" smtClean="0"/>
              <a:t>20/11/2019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81588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26384199-FABB-46D1-B4E6-91719C81AC08}" type="datetimeFigureOut">
              <a:rPr lang="it-IT" smtClean="0"/>
              <a:t>20/11/2019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423806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6384199-FABB-46D1-B4E6-91719C81AC08}" type="datetimeFigureOut">
              <a:rPr lang="it-IT" smtClean="0"/>
              <a:t>20/11/2019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1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26384199-FABB-46D1-B4E6-91719C81AC08}" type="datetimeFigureOut">
              <a:rPr lang="it-IT" smtClean="0"/>
              <a:t>20/11/2019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330157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26384199-FABB-46D1-B4E6-91719C81AC08}" type="datetimeFigureOut">
              <a:rPr lang="it-IT" smtClean="0"/>
              <a:t>20/11/2019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98836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84199-FABB-46D1-B4E6-91719C81AC08}" type="datetimeFigureOut">
              <a:rPr lang="it-IT" smtClean="0"/>
              <a:t>20/11/2019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67BC7-F5E9-4CCF-B429-B74299802A53}" type="slidenum">
              <a:rPr lang="it-IT" smtClean="0"/>
              <a:t>‹N›</a:t>
            </a:fld>
            <a:endParaRPr lang="it-IT"/>
          </a:p>
        </p:txBody>
      </p:sp>
    </p:spTree>
    <p:extLst>
      <p:ext uri="{BB962C8B-B14F-4D97-AF65-F5344CB8AC3E}">
        <p14:creationId xmlns:p14="http://schemas.microsoft.com/office/powerpoint/2010/main" val="1761846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cantini@dimes.unical.it"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80852" y="382453"/>
            <a:ext cx="5562600" cy="1496291"/>
          </a:xfrm>
        </p:spPr>
        <p:txBody>
          <a:bodyPr>
            <a:normAutofit/>
          </a:bodyPr>
          <a:lstStyle/>
          <a:p>
            <a:r>
              <a:rPr lang="en-US" sz="4000" i="1" dirty="0"/>
              <a:t>Computer Engineering</a:t>
            </a:r>
            <a:br>
              <a:rPr lang="en-US" sz="4000" i="1" dirty="0"/>
            </a:br>
            <a:r>
              <a:rPr lang="en-US" sz="4000" i="1" dirty="0"/>
              <a:t>for the Internet of Things</a:t>
            </a:r>
            <a:endParaRPr lang="it-IT" sz="4000" i="1" dirty="0"/>
          </a:p>
        </p:txBody>
      </p:sp>
      <p:sp>
        <p:nvSpPr>
          <p:cNvPr id="3" name="Sottotitolo 2"/>
          <p:cNvSpPr>
            <a:spLocks noGrp="1"/>
          </p:cNvSpPr>
          <p:nvPr>
            <p:ph type="subTitle" idx="1"/>
          </p:nvPr>
        </p:nvSpPr>
        <p:spPr>
          <a:xfrm>
            <a:off x="1413855" y="2593832"/>
            <a:ext cx="5296594" cy="3133378"/>
          </a:xfrm>
        </p:spPr>
        <p:txBody>
          <a:bodyPr>
            <a:normAutofit/>
          </a:bodyPr>
          <a:lstStyle/>
          <a:p>
            <a:pPr algn="l"/>
            <a:r>
              <a:rPr lang="en-US" sz="3200" b="1" dirty="0"/>
              <a:t>Distributed Systems and Cloud/Edge Computing for </a:t>
            </a:r>
            <a:r>
              <a:rPr lang="en-US" sz="3200" b="1" dirty="0" err="1"/>
              <a:t>IoT</a:t>
            </a:r>
            <a:endParaRPr lang="en-US" sz="3200" b="1" dirty="0"/>
          </a:p>
          <a:p>
            <a:endParaRPr lang="en-US" sz="1800" b="1" i="1" dirty="0"/>
          </a:p>
          <a:p>
            <a:r>
              <a:rPr lang="en-US" sz="2600" dirty="0">
                <a:effectLst>
                  <a:outerShdw blurRad="38100" dist="38100" dir="2700000" algn="tl">
                    <a:srgbClr val="000000">
                      <a:alpha val="43137"/>
                    </a:srgbClr>
                  </a:outerShdw>
                </a:effectLst>
              </a:rPr>
              <a:t>Practical </a:t>
            </a:r>
            <a:r>
              <a:rPr lang="en-US" sz="2600">
                <a:effectLst>
                  <a:outerShdw blurRad="38100" dist="38100" dir="2700000" algn="tl">
                    <a:srgbClr val="000000">
                      <a:alpha val="43137"/>
                    </a:srgbClr>
                  </a:outerShdw>
                </a:effectLst>
              </a:rPr>
              <a:t>Lesson </a:t>
            </a:r>
            <a:r>
              <a:rPr lang="en-US" sz="2600" smtClean="0">
                <a:effectLst>
                  <a:outerShdw blurRad="38100" dist="38100" dir="2700000" algn="tl">
                    <a:srgbClr val="000000">
                      <a:alpha val="43137"/>
                    </a:srgbClr>
                  </a:outerShdw>
                </a:effectLst>
              </a:rPr>
              <a:t>3 - 4</a:t>
            </a:r>
            <a:endParaRPr lang="en-US" sz="2600" dirty="0">
              <a:effectLst>
                <a:outerShdw blurRad="38100" dist="38100" dir="2700000" algn="tl">
                  <a:srgbClr val="000000">
                    <a:alpha val="43137"/>
                  </a:srgbClr>
                </a:outerShdw>
              </a:effectLst>
            </a:endParaRPr>
          </a:p>
          <a:p>
            <a:endParaRPr lang="en-US" sz="1800" i="1" dirty="0"/>
          </a:p>
          <a:p>
            <a:pPr algn="l"/>
            <a:r>
              <a:rPr lang="en-US" sz="2000" i="1" dirty="0"/>
              <a:t>Riccardo Cantini</a:t>
            </a:r>
          </a:p>
          <a:p>
            <a:pPr algn="l"/>
            <a:endParaRPr lang="en-US" sz="100" i="1" dirty="0"/>
          </a:p>
          <a:p>
            <a:pPr algn="l"/>
            <a:r>
              <a:rPr lang="en-US" sz="1800" dirty="0"/>
              <a:t>Mail: </a:t>
            </a:r>
            <a:r>
              <a:rPr lang="en-US" sz="1800" i="1" dirty="0">
                <a:hlinkClick r:id="rId2"/>
              </a:rPr>
              <a:t>rcantini@dimes.unical.it</a:t>
            </a:r>
            <a:endParaRPr lang="en-US" sz="1800" i="1" dirty="0"/>
          </a:p>
          <a:p>
            <a:pPr algn="l"/>
            <a:endParaRPr lang="en-US" sz="2000" dirty="0"/>
          </a:p>
        </p:txBody>
      </p:sp>
      <p:pic>
        <p:nvPicPr>
          <p:cNvPr id="5" name="Picture 2" descr="https://www.dimes.unical.it/sites/default/files/pictures/computer-engineering-i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1424" y="2416532"/>
            <a:ext cx="4202315" cy="34879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1424" y="241204"/>
            <a:ext cx="4062497" cy="1778790"/>
          </a:xfrm>
          <a:prstGeom prst="rect">
            <a:avLst/>
          </a:prstGeom>
          <a:noFill/>
          <a:extLst>
            <a:ext uri="{909E8E84-426E-40DD-AFC4-6F175D3DCCD1}">
              <a14:hiddenFill xmlns:a14="http://schemas.microsoft.com/office/drawing/2010/main">
                <a:solidFill>
                  <a:srgbClr val="FFFFFF"/>
                </a:solidFill>
              </a14:hiddenFill>
            </a:ext>
          </a:extLst>
        </p:spPr>
      </p:pic>
      <p:sp>
        <p:nvSpPr>
          <p:cNvPr id="7" name="Sottotitolo 2"/>
          <p:cNvSpPr txBox="1">
            <a:spLocks/>
          </p:cNvSpPr>
          <p:nvPr/>
        </p:nvSpPr>
        <p:spPr>
          <a:xfrm>
            <a:off x="0" y="6301047"/>
            <a:ext cx="12192000" cy="3241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Academic year 2019/2020</a:t>
            </a:r>
          </a:p>
        </p:txBody>
      </p:sp>
    </p:spTree>
    <p:extLst>
      <p:ext uri="{BB962C8B-B14F-4D97-AF65-F5344CB8AC3E}">
        <p14:creationId xmlns:p14="http://schemas.microsoft.com/office/powerpoint/2010/main" val="24724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MAIN STEPS</a:t>
            </a:r>
          </a:p>
        </p:txBody>
      </p:sp>
      <p:sp>
        <p:nvSpPr>
          <p:cNvPr id="8" name="Segnaposto contenuto 2"/>
          <p:cNvSpPr txBox="1">
            <a:spLocks/>
          </p:cNvSpPr>
          <p:nvPr/>
        </p:nvSpPr>
        <p:spPr>
          <a:xfrm>
            <a:off x="838199"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An example of the Smart Surveillance System physical topology, with 2 areas and 2 cameras per area:</a:t>
            </a:r>
          </a:p>
          <a:p>
            <a:pPr>
              <a:lnSpc>
                <a:spcPct val="100000"/>
              </a:lnSpc>
            </a:pPr>
            <a:endParaRPr lang="en-US" sz="2000" dirty="0"/>
          </a:p>
          <a:p>
            <a:pPr>
              <a:lnSpc>
                <a:spcPct val="100000"/>
              </a:lnSpc>
            </a:pPr>
            <a:endParaRPr lang="en-US" sz="2000" dirty="0"/>
          </a:p>
          <a:p>
            <a:pPr>
              <a:lnSpc>
                <a:spcPct val="100000"/>
              </a:lnSpc>
            </a:pPr>
            <a:endParaRPr lang="en-US" sz="2000" i="1" dirty="0"/>
          </a:p>
        </p:txBody>
      </p:sp>
      <p:pic>
        <p:nvPicPr>
          <p:cNvPr id="4" name="Immagine 3">
            <a:extLst>
              <a:ext uri="{FF2B5EF4-FFF2-40B4-BE49-F238E27FC236}">
                <a16:creationId xmlns:a16="http://schemas.microsoft.com/office/drawing/2014/main" id="{368525CC-03D8-47BC-9983-BBA68139AF1B}"/>
              </a:ext>
            </a:extLst>
          </p:cNvPr>
          <p:cNvPicPr>
            <a:picLocks noChangeAspect="1"/>
          </p:cNvPicPr>
          <p:nvPr/>
        </p:nvPicPr>
        <p:blipFill>
          <a:blip r:embed="rId2"/>
          <a:stretch>
            <a:fillRect/>
          </a:stretch>
        </p:blipFill>
        <p:spPr>
          <a:xfrm>
            <a:off x="504825" y="2298400"/>
            <a:ext cx="11182350" cy="4505325"/>
          </a:xfrm>
          <a:prstGeom prst="rect">
            <a:avLst/>
          </a:prstGeom>
        </p:spPr>
      </p:pic>
    </p:spTree>
    <p:extLst>
      <p:ext uri="{BB962C8B-B14F-4D97-AF65-F5344CB8AC3E}">
        <p14:creationId xmlns:p14="http://schemas.microsoft.com/office/powerpoint/2010/main" val="199745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MAIN STEPS</a:t>
            </a:r>
          </a:p>
        </p:txBody>
      </p:sp>
      <p:sp>
        <p:nvSpPr>
          <p:cNvPr id="8" name="Segnaposto contenuto 2"/>
          <p:cNvSpPr txBox="1">
            <a:spLocks/>
          </p:cNvSpPr>
          <p:nvPr/>
        </p:nvSpPr>
        <p:spPr>
          <a:xfrm>
            <a:off x="838199"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Create main and run simulation:</a:t>
            </a:r>
          </a:p>
          <a:p>
            <a:pPr lvl="1">
              <a:lnSpc>
                <a:spcPct val="100000"/>
              </a:lnSpc>
              <a:buSzPct val="70000"/>
              <a:buFont typeface="Wingdings" panose="05000000000000000000" pitchFamily="2" charset="2"/>
              <a:buChar char="§"/>
            </a:pPr>
            <a:r>
              <a:rPr lang="en-US" sz="2000" dirty="0"/>
              <a:t>Init simulation.</a:t>
            </a:r>
          </a:p>
          <a:p>
            <a:pPr lvl="1">
              <a:lnSpc>
                <a:spcPct val="100000"/>
              </a:lnSpc>
              <a:buSzPct val="70000"/>
              <a:buFont typeface="Wingdings" panose="05000000000000000000" pitchFamily="2" charset="2"/>
              <a:buChar char="§"/>
            </a:pPr>
            <a:r>
              <a:rPr lang="en-US" sz="2000" dirty="0"/>
              <a:t>Select an application ID.</a:t>
            </a:r>
          </a:p>
          <a:p>
            <a:pPr lvl="1">
              <a:lnSpc>
                <a:spcPct val="100000"/>
              </a:lnSpc>
              <a:buSzPct val="70000"/>
              <a:buFont typeface="Wingdings" panose="05000000000000000000" pitchFamily="2" charset="2"/>
              <a:buChar char="§"/>
            </a:pPr>
            <a:r>
              <a:rPr lang="en-US" sz="2000" dirty="0"/>
              <a:t>Instantiate the </a:t>
            </a:r>
            <a:r>
              <a:rPr lang="en-US" sz="2000" dirty="0" err="1"/>
              <a:t>FogBroker</a:t>
            </a:r>
            <a:r>
              <a:rPr lang="en-US" sz="2000" dirty="0"/>
              <a:t> that intermediates interaction between Cloud user and the application.</a:t>
            </a:r>
          </a:p>
          <a:p>
            <a:pPr lvl="1">
              <a:lnSpc>
                <a:spcPct val="100000"/>
              </a:lnSpc>
              <a:buSzPct val="70000"/>
              <a:buFont typeface="Wingdings" panose="05000000000000000000" pitchFamily="2" charset="2"/>
              <a:buChar char="§"/>
            </a:pPr>
            <a:r>
              <a:rPr lang="en-US" sz="2000" dirty="0"/>
              <a:t>Create the </a:t>
            </a:r>
            <a:r>
              <a:rPr lang="en-US" sz="2000" i="1" dirty="0" err="1"/>
              <a:t>ModuleMapping</a:t>
            </a:r>
            <a:r>
              <a:rPr lang="en-US" sz="2000" dirty="0"/>
              <a:t> adding the created modules to the different devices:</a:t>
            </a:r>
          </a:p>
          <a:p>
            <a:pPr lvl="2">
              <a:lnSpc>
                <a:spcPct val="100000"/>
              </a:lnSpc>
              <a:buSzPct val="70000"/>
              <a:buFont typeface="Wingdings" panose="05000000000000000000" pitchFamily="2" charset="2"/>
              <a:buChar char="Ø"/>
            </a:pPr>
            <a:r>
              <a:rPr lang="en-US" sz="1800" dirty="0"/>
              <a:t>Place the motion detection module on the smart cameras.</a:t>
            </a:r>
          </a:p>
          <a:p>
            <a:pPr lvl="2">
              <a:lnSpc>
                <a:spcPct val="100000"/>
              </a:lnSpc>
              <a:buSzPct val="70000"/>
              <a:buFont typeface="Wingdings" panose="05000000000000000000" pitchFamily="2" charset="2"/>
              <a:buChar char="Ø"/>
            </a:pPr>
            <a:r>
              <a:rPr lang="en-US" sz="1800" dirty="0"/>
              <a:t>Fix user interface module instances to the Cloud</a:t>
            </a:r>
          </a:p>
          <a:p>
            <a:pPr lvl="2">
              <a:lnSpc>
                <a:spcPct val="100000"/>
              </a:lnSpc>
              <a:buSzPct val="70000"/>
              <a:buFont typeface="Wingdings" panose="05000000000000000000" pitchFamily="2" charset="2"/>
              <a:buChar char="Ø"/>
            </a:pPr>
            <a:r>
              <a:rPr lang="en-US" sz="1800" dirty="0"/>
              <a:t>Place Fog devices according to the desired module placement policy: we will test both </a:t>
            </a:r>
            <a:r>
              <a:rPr lang="en-US" sz="1800" b="1" dirty="0"/>
              <a:t>Cloud-only</a:t>
            </a:r>
            <a:r>
              <a:rPr lang="en-US" sz="1800" dirty="0"/>
              <a:t> and </a:t>
            </a:r>
            <a:r>
              <a:rPr lang="en-US" sz="1800" b="1" dirty="0"/>
              <a:t>Edge-ward</a:t>
            </a:r>
            <a:r>
              <a:rPr lang="en-US" sz="1800" dirty="0"/>
              <a:t>.</a:t>
            </a:r>
          </a:p>
          <a:p>
            <a:pPr lvl="1">
              <a:lnSpc>
                <a:spcPct val="100000"/>
              </a:lnSpc>
              <a:buSzPct val="70000"/>
              <a:buFont typeface="Wingdings" panose="05000000000000000000" pitchFamily="2" charset="2"/>
              <a:buChar char="§"/>
            </a:pPr>
            <a:r>
              <a:rPr lang="en-US" sz="2000" dirty="0"/>
              <a:t>Create the Controller.</a:t>
            </a:r>
          </a:p>
          <a:p>
            <a:pPr lvl="1">
              <a:lnSpc>
                <a:spcPct val="100000"/>
              </a:lnSpc>
              <a:buSzPct val="70000"/>
              <a:buFont typeface="Wingdings" panose="05000000000000000000" pitchFamily="2" charset="2"/>
              <a:buChar char="§"/>
            </a:pPr>
            <a:r>
              <a:rPr lang="en-US" sz="2000" dirty="0"/>
              <a:t>Start the Simulation.</a:t>
            </a:r>
          </a:p>
          <a:p>
            <a:pPr lvl="1">
              <a:lnSpc>
                <a:spcPct val="100000"/>
              </a:lnSpc>
              <a:buSzPct val="70000"/>
              <a:buFont typeface="Wingdings" panose="05000000000000000000" pitchFamily="2" charset="2"/>
              <a:buChar char="§"/>
            </a:pPr>
            <a:r>
              <a:rPr lang="en-US" sz="2000" dirty="0"/>
              <a:t>Collect and analyze results for performance evaluation.</a:t>
            </a:r>
            <a:endParaRPr lang="en-US" sz="1600" dirty="0"/>
          </a:p>
          <a:p>
            <a:pPr>
              <a:lnSpc>
                <a:spcPct val="100000"/>
              </a:lnSpc>
            </a:pPr>
            <a:endParaRPr lang="en-US" sz="2000" dirty="0"/>
          </a:p>
          <a:p>
            <a:pPr>
              <a:lnSpc>
                <a:spcPct val="100000"/>
              </a:lnSpc>
            </a:pPr>
            <a:endParaRPr lang="en-US" sz="2000" i="1" dirty="0"/>
          </a:p>
        </p:txBody>
      </p:sp>
    </p:spTree>
    <p:extLst>
      <p:ext uri="{BB962C8B-B14F-4D97-AF65-F5344CB8AC3E}">
        <p14:creationId xmlns:p14="http://schemas.microsoft.com/office/powerpoint/2010/main" val="183970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PERFORMANCE EVALUATION:</a:t>
            </a:r>
            <a:br>
              <a:rPr lang="it-IT" sz="4200" dirty="0"/>
            </a:br>
            <a:r>
              <a:rPr lang="it-IT" sz="4200" dirty="0"/>
              <a:t>LATENCY</a:t>
            </a:r>
          </a:p>
        </p:txBody>
      </p:sp>
      <p:sp>
        <p:nvSpPr>
          <p:cNvPr id="8" name="Segnaposto contenuto 2"/>
          <p:cNvSpPr txBox="1">
            <a:spLocks/>
          </p:cNvSpPr>
          <p:nvPr/>
        </p:nvSpPr>
        <p:spPr>
          <a:xfrm>
            <a:off x="838198" y="1851761"/>
            <a:ext cx="11208027"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We simulate 4 smart cameras connected to an area gateway: the number of surveilled areas is 1, 2, 4, 8, and 16 for configurations Config1, Config 2, Config 3, Config 4, and Config 5 respectively.</a:t>
            </a:r>
            <a:endParaRPr lang="en-US" sz="2000" dirty="0"/>
          </a:p>
          <a:p>
            <a:pPr>
              <a:lnSpc>
                <a:spcPct val="100000"/>
              </a:lnSpc>
            </a:pPr>
            <a:endParaRPr lang="en-US" sz="2000" i="1" dirty="0"/>
          </a:p>
        </p:txBody>
      </p:sp>
      <p:pic>
        <p:nvPicPr>
          <p:cNvPr id="2" name="Immagine 1">
            <a:extLst>
              <a:ext uri="{FF2B5EF4-FFF2-40B4-BE49-F238E27FC236}">
                <a16:creationId xmlns:a16="http://schemas.microsoft.com/office/drawing/2014/main" id="{77FBF1C8-E2BD-43EA-81D1-45693669322E}"/>
              </a:ext>
            </a:extLst>
          </p:cNvPr>
          <p:cNvPicPr>
            <a:picLocks noChangeAspect="1"/>
          </p:cNvPicPr>
          <p:nvPr/>
        </p:nvPicPr>
        <p:blipFill>
          <a:blip r:embed="rId2"/>
          <a:stretch>
            <a:fillRect/>
          </a:stretch>
        </p:blipFill>
        <p:spPr>
          <a:xfrm>
            <a:off x="838198" y="2910689"/>
            <a:ext cx="8905910" cy="3582186"/>
          </a:xfrm>
          <a:prstGeom prst="rect">
            <a:avLst/>
          </a:prstGeom>
        </p:spPr>
      </p:pic>
      <p:sp>
        <p:nvSpPr>
          <p:cNvPr id="3" name="CasellaDiTesto 2">
            <a:extLst>
              <a:ext uri="{FF2B5EF4-FFF2-40B4-BE49-F238E27FC236}">
                <a16:creationId xmlns:a16="http://schemas.microsoft.com/office/drawing/2014/main" id="{60F56CFB-32E3-4DCC-93E5-EA585D32148A}"/>
              </a:ext>
            </a:extLst>
          </p:cNvPr>
          <p:cNvSpPr txBox="1"/>
          <p:nvPr/>
        </p:nvSpPr>
        <p:spPr>
          <a:xfrm>
            <a:off x="10310191" y="4174019"/>
            <a:ext cx="1477255"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it-IT" b="1" dirty="0"/>
              <a:t>Cloud </a:t>
            </a:r>
            <a:r>
              <a:rPr lang="it-IT" b="1" dirty="0" err="1"/>
              <a:t>is</a:t>
            </a:r>
            <a:r>
              <a:rPr lang="it-IT" b="1" dirty="0"/>
              <a:t> a </a:t>
            </a:r>
            <a:r>
              <a:rPr lang="it-IT" b="1" dirty="0" err="1"/>
              <a:t>bottleneck</a:t>
            </a:r>
            <a:r>
              <a:rPr lang="it-IT" b="1" dirty="0"/>
              <a:t>!</a:t>
            </a:r>
          </a:p>
        </p:txBody>
      </p:sp>
    </p:spTree>
    <p:extLst>
      <p:ext uri="{BB962C8B-B14F-4D97-AF65-F5344CB8AC3E}">
        <p14:creationId xmlns:p14="http://schemas.microsoft.com/office/powerpoint/2010/main" val="189002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PERFORMANCE EVALUATION:</a:t>
            </a:r>
            <a:br>
              <a:rPr lang="it-IT" sz="4200" dirty="0"/>
            </a:br>
            <a:r>
              <a:rPr lang="it-IT" sz="4200" dirty="0"/>
              <a:t>NETWORK USAGE</a:t>
            </a:r>
          </a:p>
        </p:txBody>
      </p:sp>
      <p:sp>
        <p:nvSpPr>
          <p:cNvPr id="8" name="Segnaposto contenuto 2"/>
          <p:cNvSpPr txBox="1">
            <a:spLocks/>
          </p:cNvSpPr>
          <p:nvPr/>
        </p:nvSpPr>
        <p:spPr>
          <a:xfrm>
            <a:off x="838198" y="1851761"/>
            <a:ext cx="11208027"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The load on the network increases significantly in the case of cloud-only deployment, as  in the Fog-based execution, most of the data-intensive communication takes place through low-latency links.</a:t>
            </a:r>
            <a:endParaRPr lang="en-US" sz="2000" i="1" dirty="0"/>
          </a:p>
        </p:txBody>
      </p:sp>
      <p:pic>
        <p:nvPicPr>
          <p:cNvPr id="3" name="Immagine 2">
            <a:extLst>
              <a:ext uri="{FF2B5EF4-FFF2-40B4-BE49-F238E27FC236}">
                <a16:creationId xmlns:a16="http://schemas.microsoft.com/office/drawing/2014/main" id="{1D21A7FC-C004-4975-BC52-AA03E8E7DE9E}"/>
              </a:ext>
            </a:extLst>
          </p:cNvPr>
          <p:cNvPicPr>
            <a:picLocks noChangeAspect="1"/>
          </p:cNvPicPr>
          <p:nvPr/>
        </p:nvPicPr>
        <p:blipFill>
          <a:blip r:embed="rId2"/>
          <a:stretch>
            <a:fillRect/>
          </a:stretch>
        </p:blipFill>
        <p:spPr>
          <a:xfrm>
            <a:off x="2712037" y="2774078"/>
            <a:ext cx="6767926" cy="3718797"/>
          </a:xfrm>
          <a:prstGeom prst="rect">
            <a:avLst/>
          </a:prstGeom>
        </p:spPr>
      </p:pic>
    </p:spTree>
    <p:extLst>
      <p:ext uri="{BB962C8B-B14F-4D97-AF65-F5344CB8AC3E}">
        <p14:creationId xmlns:p14="http://schemas.microsoft.com/office/powerpoint/2010/main" val="285576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PERFORMANCE EVALUATION:</a:t>
            </a:r>
            <a:br>
              <a:rPr lang="it-IT" sz="4200" dirty="0"/>
            </a:br>
            <a:r>
              <a:rPr lang="it-IT" sz="4200" dirty="0"/>
              <a:t>ENERGY CONSUMPTION</a:t>
            </a:r>
          </a:p>
        </p:txBody>
      </p:sp>
      <p:sp>
        <p:nvSpPr>
          <p:cNvPr id="8" name="Segnaposto contenuto 2"/>
          <p:cNvSpPr txBox="1">
            <a:spLocks/>
          </p:cNvSpPr>
          <p:nvPr/>
        </p:nvSpPr>
        <p:spPr>
          <a:xfrm>
            <a:off x="838198" y="1851761"/>
            <a:ext cx="11208027"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The energy consumption in the cloud data center decreases when operators are pushed to Fog devices, so we are able to avoid overloading the cloud  </a:t>
            </a:r>
            <a:endParaRPr lang="en-US" sz="2000" i="1" dirty="0"/>
          </a:p>
        </p:txBody>
      </p:sp>
      <p:pic>
        <p:nvPicPr>
          <p:cNvPr id="2" name="Immagine 1">
            <a:extLst>
              <a:ext uri="{FF2B5EF4-FFF2-40B4-BE49-F238E27FC236}">
                <a16:creationId xmlns:a16="http://schemas.microsoft.com/office/drawing/2014/main" id="{3A65BA19-1359-43F7-B89B-2E3D6391242F}"/>
              </a:ext>
            </a:extLst>
          </p:cNvPr>
          <p:cNvPicPr>
            <a:picLocks noChangeAspect="1"/>
          </p:cNvPicPr>
          <p:nvPr/>
        </p:nvPicPr>
        <p:blipFill>
          <a:blip r:embed="rId2"/>
          <a:stretch>
            <a:fillRect/>
          </a:stretch>
        </p:blipFill>
        <p:spPr>
          <a:xfrm>
            <a:off x="1755479" y="2746552"/>
            <a:ext cx="8681042" cy="3501266"/>
          </a:xfrm>
          <a:prstGeom prst="rect">
            <a:avLst/>
          </a:prstGeom>
        </p:spPr>
      </p:pic>
    </p:spTree>
    <p:extLst>
      <p:ext uri="{BB962C8B-B14F-4D97-AF65-F5344CB8AC3E}">
        <p14:creationId xmlns:p14="http://schemas.microsoft.com/office/powerpoint/2010/main" val="275994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949246" cy="1325563"/>
          </a:xfrm>
        </p:spPr>
        <p:txBody>
          <a:bodyPr>
            <a:normAutofit fontScale="90000"/>
          </a:bodyPr>
          <a:lstStyle/>
          <a:p>
            <a:r>
              <a:rPr lang="it-IT" sz="4200" dirty="0"/>
              <a:t>IFOGSIM USE CASE:</a:t>
            </a:r>
            <a:br>
              <a:rPr lang="it-IT" sz="4200" dirty="0"/>
            </a:br>
            <a:r>
              <a:rPr lang="it-IT" sz="3600" dirty="0"/>
              <a:t>MODELLING AND SIMULATING A SMART SURVEILLANCE SYSTEM</a:t>
            </a:r>
            <a:endParaRPr lang="it-IT" sz="4200" dirty="0"/>
          </a:p>
        </p:txBody>
      </p:sp>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aposto contenuto 2">
            <a:extLst>
              <a:ext uri="{FF2B5EF4-FFF2-40B4-BE49-F238E27FC236}">
                <a16:creationId xmlns:a16="http://schemas.microsoft.com/office/drawing/2014/main" id="{6EA6D027-A464-46D3-8581-571069043D94}"/>
              </a:ext>
            </a:extLst>
          </p:cNvPr>
          <p:cNvSpPr txBox="1">
            <a:spLocks/>
          </p:cNvSpPr>
          <p:nvPr/>
        </p:nvSpPr>
        <p:spPr>
          <a:xfrm>
            <a:off x="838200" y="1851761"/>
            <a:ext cx="10836965" cy="47105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Automatic analysis of data coming from a large number of cameras and summarization of results in a way that is beneficial to the end-user.</a:t>
            </a:r>
          </a:p>
        </p:txBody>
      </p:sp>
      <p:pic>
        <p:nvPicPr>
          <p:cNvPr id="9" name="Immagine 8">
            <a:extLst>
              <a:ext uri="{FF2B5EF4-FFF2-40B4-BE49-F238E27FC236}">
                <a16:creationId xmlns:a16="http://schemas.microsoft.com/office/drawing/2014/main" id="{B7FE6B95-3033-473E-9D0D-D712D3EA1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530" y="2916397"/>
            <a:ext cx="6854917" cy="3576478"/>
          </a:xfrm>
          <a:prstGeom prst="rect">
            <a:avLst/>
          </a:prstGeom>
        </p:spPr>
      </p:pic>
      <p:sp>
        <p:nvSpPr>
          <p:cNvPr id="12" name="Segnaposto contenuto 2">
            <a:extLst>
              <a:ext uri="{FF2B5EF4-FFF2-40B4-BE49-F238E27FC236}">
                <a16:creationId xmlns:a16="http://schemas.microsoft.com/office/drawing/2014/main" id="{AA592311-FC17-4156-8979-811ABC72A57B}"/>
              </a:ext>
            </a:extLst>
          </p:cNvPr>
          <p:cNvSpPr txBox="1">
            <a:spLocks/>
          </p:cNvSpPr>
          <p:nvPr/>
        </p:nvSpPr>
        <p:spPr>
          <a:xfrm>
            <a:off x="838200" y="3429000"/>
            <a:ext cx="5219699" cy="2700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dirty="0"/>
          </a:p>
        </p:txBody>
      </p:sp>
      <p:sp>
        <p:nvSpPr>
          <p:cNvPr id="13" name="Segnaposto contenuto 2">
            <a:extLst>
              <a:ext uri="{FF2B5EF4-FFF2-40B4-BE49-F238E27FC236}">
                <a16:creationId xmlns:a16="http://schemas.microsoft.com/office/drawing/2014/main" id="{61F22F3D-6857-4093-9C50-9DB6A1E9A1B4}"/>
              </a:ext>
            </a:extLst>
          </p:cNvPr>
          <p:cNvSpPr txBox="1">
            <a:spLocks/>
          </p:cNvSpPr>
          <p:nvPr/>
        </p:nvSpPr>
        <p:spPr>
          <a:xfrm>
            <a:off x="838201" y="2778135"/>
            <a:ext cx="4113584" cy="37147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We need a </a:t>
            </a:r>
            <a:r>
              <a:rPr lang="en-US" sz="2200" b="1" dirty="0"/>
              <a:t>Fog architecture</a:t>
            </a:r>
            <a:r>
              <a:rPr lang="en-US" sz="2200" dirty="0"/>
              <a:t>:</a:t>
            </a:r>
          </a:p>
          <a:p>
            <a:pPr>
              <a:lnSpc>
                <a:spcPct val="100000"/>
              </a:lnSpc>
            </a:pPr>
            <a:r>
              <a:rPr lang="en-US" sz="2200" dirty="0"/>
              <a:t>A centralized solution would lead to a huge amount of data that needs to be sent to the central processing machine:</a:t>
            </a:r>
          </a:p>
          <a:p>
            <a:pPr lvl="1">
              <a:lnSpc>
                <a:spcPct val="100000"/>
              </a:lnSpc>
              <a:buSzPct val="70000"/>
              <a:buFont typeface="Wingdings" panose="05000000000000000000" pitchFamily="2" charset="2"/>
              <a:buChar char="§"/>
            </a:pPr>
            <a:r>
              <a:rPr lang="en-US" sz="2000" dirty="0"/>
              <a:t>High communication latency.</a:t>
            </a:r>
          </a:p>
          <a:p>
            <a:pPr lvl="1">
              <a:lnSpc>
                <a:spcPct val="100000"/>
              </a:lnSpc>
              <a:buSzPct val="70000"/>
              <a:buFont typeface="Wingdings" panose="05000000000000000000" pitchFamily="2" charset="2"/>
              <a:buChar char="§"/>
            </a:pPr>
            <a:r>
              <a:rPr lang="en-US" sz="2000" dirty="0"/>
              <a:t>High bandwidth consumption.</a:t>
            </a:r>
          </a:p>
          <a:p>
            <a:pPr marL="0" indent="0" algn="ctr">
              <a:lnSpc>
                <a:spcPct val="100000"/>
              </a:lnSpc>
              <a:buNone/>
            </a:pPr>
            <a:endParaRPr lang="en-US" sz="2000" dirty="0"/>
          </a:p>
          <a:p>
            <a:pPr marL="0" indent="0" algn="ctr">
              <a:lnSpc>
                <a:spcPct val="100000"/>
              </a:lnSpc>
              <a:buNone/>
            </a:pPr>
            <a:r>
              <a:rPr lang="en-US" sz="2200" dirty="0">
                <a:highlight>
                  <a:srgbClr val="FFFF00"/>
                </a:highlight>
                <a:sym typeface="Wingdings" panose="05000000000000000000" pitchFamily="2" charset="2"/>
              </a:rPr>
              <a:t> </a:t>
            </a:r>
            <a:r>
              <a:rPr lang="en-US" sz="2200" dirty="0">
                <a:highlight>
                  <a:srgbClr val="FFFF00"/>
                </a:highlight>
              </a:rPr>
              <a:t>Decentralization is the way! ;)  </a:t>
            </a:r>
          </a:p>
        </p:txBody>
      </p:sp>
    </p:spTree>
    <p:extLst>
      <p:ext uri="{BB962C8B-B14F-4D97-AF65-F5344CB8AC3E}">
        <p14:creationId xmlns:p14="http://schemas.microsoft.com/office/powerpoint/2010/main" val="49274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838200"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1" dirty="0"/>
              <a:t>Low-latency communication</a:t>
            </a:r>
            <a:r>
              <a:rPr lang="en-US" sz="2200" dirty="0"/>
              <a:t>: for effective object coverage, the Pan-tilt-zoom (PTZ) parameters of multiple cameras need to be tuned in real-time on the basis of the captured image.</a:t>
            </a:r>
          </a:p>
          <a:p>
            <a:pPr>
              <a:lnSpc>
                <a:spcPct val="100000"/>
              </a:lnSpc>
            </a:pPr>
            <a:r>
              <a:rPr lang="en-US" sz="2200" b="1" dirty="0"/>
              <a:t>Handling voluminous data</a:t>
            </a:r>
            <a:r>
              <a:rPr lang="en-US" sz="2200" dirty="0"/>
              <a:t>: video cameras continuously send captured video frames for processing, which leads to a huge traffic that needs to be handled in order to avoid network congestion.</a:t>
            </a:r>
          </a:p>
          <a:p>
            <a:pPr>
              <a:lnSpc>
                <a:spcPct val="100000"/>
              </a:lnSpc>
            </a:pPr>
            <a:r>
              <a:rPr lang="en-US" sz="2200" b="1" dirty="0"/>
              <a:t>Heavy long-term processing</a:t>
            </a:r>
            <a:r>
              <a:rPr lang="en-US" sz="2200" dirty="0"/>
              <a:t>: the camera control strategy needs to be updated constantly for learning the optimal PTZ parameter calculation strategy. The learning process is carried out with a computationally intensive long-term procedure (maybe running in the cloud).</a:t>
            </a:r>
          </a:p>
        </p:txBody>
      </p:sp>
      <p:sp>
        <p:nvSpPr>
          <p:cNvPr id="7" name="Titolo 1"/>
          <p:cNvSpPr>
            <a:spLocks noGrp="1"/>
          </p:cNvSpPr>
          <p:nvPr>
            <p:ph type="title"/>
          </p:nvPr>
        </p:nvSpPr>
        <p:spPr>
          <a:xfrm>
            <a:off x="838200" y="365125"/>
            <a:ext cx="10949246" cy="1325563"/>
          </a:xfrm>
        </p:spPr>
        <p:txBody>
          <a:bodyPr>
            <a:normAutofit/>
          </a:bodyPr>
          <a:lstStyle/>
          <a:p>
            <a:r>
              <a:rPr lang="it-IT" sz="4200" dirty="0"/>
              <a:t>SMART SURVEILLANCE SYSTEM:</a:t>
            </a:r>
            <a:br>
              <a:rPr lang="it-IT" sz="4200" dirty="0"/>
            </a:br>
            <a:r>
              <a:rPr lang="it-IT" sz="4200" dirty="0"/>
              <a:t>SYSTEM REQUIREMENTS</a:t>
            </a:r>
          </a:p>
        </p:txBody>
      </p:sp>
    </p:spTree>
    <p:extLst>
      <p:ext uri="{BB962C8B-B14F-4D97-AF65-F5344CB8AC3E}">
        <p14:creationId xmlns:p14="http://schemas.microsoft.com/office/powerpoint/2010/main" val="325670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838200"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Coordinates multiple cameras with different fields of view (FOVs) to surveil a given area.</a:t>
            </a:r>
          </a:p>
          <a:p>
            <a:pPr>
              <a:lnSpc>
                <a:spcPct val="100000"/>
              </a:lnSpc>
            </a:pPr>
            <a:r>
              <a:rPr lang="en-US" sz="2200" dirty="0"/>
              <a:t>PTZ parameters are set constantly so that the best view of the area can be obtained.</a:t>
            </a:r>
          </a:p>
          <a:p>
            <a:pPr>
              <a:lnSpc>
                <a:spcPct val="100000"/>
              </a:lnSpc>
            </a:pPr>
            <a:r>
              <a:rPr lang="en-US" sz="2200" dirty="0"/>
              <a:t>Flow of ordered operations:</a:t>
            </a:r>
          </a:p>
          <a:p>
            <a:pPr marL="914400" lvl="1" indent="-457200">
              <a:lnSpc>
                <a:spcPct val="100000"/>
              </a:lnSpc>
              <a:buFont typeface="+mj-lt"/>
              <a:buAutoNum type="arabicPeriod"/>
            </a:pPr>
            <a:r>
              <a:rPr lang="en-US" sz="2000" dirty="0"/>
              <a:t>The smart camera detects motion in its FOV and starts sending a video stream to the Smart Surveillance application.</a:t>
            </a:r>
          </a:p>
          <a:p>
            <a:pPr marL="914400" lvl="1" indent="-457200">
              <a:lnSpc>
                <a:spcPct val="100000"/>
              </a:lnSpc>
              <a:buFont typeface="+mj-lt"/>
              <a:buAutoNum type="arabicPeriod"/>
            </a:pPr>
            <a:r>
              <a:rPr lang="en-US" sz="2000" dirty="0"/>
              <a:t>The application locates the moving object in the video stream sent and initiates tracking.</a:t>
            </a:r>
          </a:p>
          <a:p>
            <a:pPr marL="914400" lvl="1" indent="-457200">
              <a:lnSpc>
                <a:spcPct val="100000"/>
              </a:lnSpc>
              <a:buFont typeface="+mj-lt"/>
              <a:buAutoNum type="arabicPeriod"/>
            </a:pPr>
            <a:r>
              <a:rPr lang="en-US" sz="2000" dirty="0"/>
              <a:t>Tracking of moving objects is done by constantly tuning the PTZ parameters of the cameras at that site so as to obtain the best view of all the tracked objects.</a:t>
            </a:r>
          </a:p>
          <a:p>
            <a:pPr marL="914400" lvl="1" indent="-457200">
              <a:lnSpc>
                <a:spcPct val="100000"/>
              </a:lnSpc>
              <a:buFont typeface="+mj-lt"/>
              <a:buAutoNum type="arabicPeriod"/>
            </a:pPr>
            <a:r>
              <a:rPr lang="en-US" sz="2000" dirty="0"/>
              <a:t>Furthermore, in the event of detection of an event of interest, the application notifies the system user and sends captured video streams to him through the Internet.</a:t>
            </a:r>
          </a:p>
        </p:txBody>
      </p:sp>
      <p:sp>
        <p:nvSpPr>
          <p:cNvPr id="7" name="Titolo 1"/>
          <p:cNvSpPr>
            <a:spLocks noGrp="1"/>
          </p:cNvSpPr>
          <p:nvPr>
            <p:ph type="title"/>
          </p:nvPr>
        </p:nvSpPr>
        <p:spPr>
          <a:xfrm>
            <a:off x="838200" y="365125"/>
            <a:ext cx="10949246" cy="1325563"/>
          </a:xfrm>
        </p:spPr>
        <p:txBody>
          <a:bodyPr>
            <a:normAutofit/>
          </a:bodyPr>
          <a:lstStyle/>
          <a:p>
            <a:r>
              <a:rPr lang="it-IT" sz="4200" dirty="0"/>
              <a:t>HOW IT WORKS?</a:t>
            </a:r>
          </a:p>
        </p:txBody>
      </p:sp>
    </p:spTree>
    <p:extLst>
      <p:ext uri="{BB962C8B-B14F-4D97-AF65-F5344CB8AC3E}">
        <p14:creationId xmlns:p14="http://schemas.microsoft.com/office/powerpoint/2010/main" val="17990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838200" y="1851761"/>
            <a:ext cx="10949246" cy="412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Motion detection</a:t>
            </a:r>
          </a:p>
          <a:p>
            <a:pPr lvl="1">
              <a:lnSpc>
                <a:spcPct val="100000"/>
              </a:lnSpc>
              <a:buSzPct val="70000"/>
              <a:buFont typeface="Wingdings" panose="05000000000000000000" pitchFamily="2" charset="2"/>
              <a:buChar char="§"/>
            </a:pPr>
            <a:r>
              <a:rPr lang="en-US" sz="2000" dirty="0"/>
              <a:t>Module embedded inside the smart cameras.</a:t>
            </a:r>
          </a:p>
          <a:p>
            <a:pPr lvl="1">
              <a:lnSpc>
                <a:spcPct val="100000"/>
              </a:lnSpc>
              <a:buSzPct val="70000"/>
              <a:buFont typeface="Wingdings" panose="05000000000000000000" pitchFamily="2" charset="2"/>
              <a:buChar char="§"/>
            </a:pPr>
            <a:r>
              <a:rPr lang="en-US" sz="2000" dirty="0"/>
              <a:t>Continuously reads the raw video streams captured by the camera to find motion of an object</a:t>
            </a:r>
          </a:p>
          <a:p>
            <a:pPr lvl="1">
              <a:lnSpc>
                <a:spcPct val="100000"/>
              </a:lnSpc>
              <a:buSzPct val="70000"/>
              <a:buFont typeface="Wingdings" panose="05000000000000000000" pitchFamily="2" charset="2"/>
              <a:buChar char="§"/>
            </a:pPr>
            <a:r>
              <a:rPr lang="en-US" sz="2000" dirty="0"/>
              <a:t>If a motion is detected in the camera's FOV, the video stream is forwarded to the object detection module.</a:t>
            </a:r>
          </a:p>
          <a:p>
            <a:pPr>
              <a:lnSpc>
                <a:spcPct val="100000"/>
              </a:lnSpc>
            </a:pPr>
            <a:r>
              <a:rPr lang="en-US" sz="2200" dirty="0"/>
              <a:t>Object detection</a:t>
            </a:r>
          </a:p>
          <a:p>
            <a:pPr lvl="1">
              <a:lnSpc>
                <a:spcPct val="100000"/>
              </a:lnSpc>
              <a:buSzPct val="70000"/>
              <a:buFont typeface="Wingdings" panose="05000000000000000000" pitchFamily="2" charset="2"/>
              <a:buChar char="§"/>
            </a:pPr>
            <a:r>
              <a:rPr lang="en-US" sz="2000" dirty="0"/>
              <a:t>The object detection module receives video streams.</a:t>
            </a:r>
          </a:p>
          <a:p>
            <a:pPr lvl="1">
              <a:lnSpc>
                <a:spcPct val="100000"/>
              </a:lnSpc>
              <a:buSzPct val="70000"/>
              <a:buFont typeface="Wingdings" panose="05000000000000000000" pitchFamily="2" charset="2"/>
              <a:buChar char="§"/>
            </a:pPr>
            <a:r>
              <a:rPr lang="en-US" sz="2000" dirty="0"/>
              <a:t>Extracts the moving object from the video streams and compares them with previously discovered objects, active in the area currently.</a:t>
            </a:r>
          </a:p>
          <a:p>
            <a:pPr lvl="1">
              <a:lnSpc>
                <a:spcPct val="100000"/>
              </a:lnSpc>
              <a:buSzPct val="70000"/>
              <a:buFont typeface="Wingdings" panose="05000000000000000000" pitchFamily="2" charset="2"/>
              <a:buChar char="§"/>
            </a:pPr>
            <a:r>
              <a:rPr lang="en-US" sz="2000" dirty="0"/>
              <a:t>In case the detected object has not been in the area before, tracking is activated.</a:t>
            </a:r>
          </a:p>
        </p:txBody>
      </p:sp>
      <p:sp>
        <p:nvSpPr>
          <p:cNvPr id="7" name="Titolo 1"/>
          <p:cNvSpPr>
            <a:spLocks noGrp="1"/>
          </p:cNvSpPr>
          <p:nvPr>
            <p:ph type="title"/>
          </p:nvPr>
        </p:nvSpPr>
        <p:spPr>
          <a:xfrm>
            <a:off x="838200" y="365125"/>
            <a:ext cx="10949246" cy="1325563"/>
          </a:xfrm>
        </p:spPr>
        <p:txBody>
          <a:bodyPr>
            <a:normAutofit/>
          </a:bodyPr>
          <a:lstStyle/>
          <a:p>
            <a:r>
              <a:rPr lang="it-IT" sz="4200" dirty="0"/>
              <a:t>APPLICATION MODULES</a:t>
            </a:r>
          </a:p>
        </p:txBody>
      </p:sp>
    </p:spTree>
    <p:extLst>
      <p:ext uri="{BB962C8B-B14F-4D97-AF65-F5344CB8AC3E}">
        <p14:creationId xmlns:p14="http://schemas.microsoft.com/office/powerpoint/2010/main" val="42410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838200" y="1851760"/>
            <a:ext cx="10949245" cy="45225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Object tracker</a:t>
            </a:r>
          </a:p>
          <a:p>
            <a:pPr lvl="1">
              <a:lnSpc>
                <a:spcPct val="100000"/>
              </a:lnSpc>
              <a:buSzPct val="70000"/>
              <a:buFont typeface="Wingdings" panose="05000000000000000000" pitchFamily="2" charset="2"/>
              <a:buChar char="§"/>
            </a:pPr>
            <a:r>
              <a:rPr lang="en-US" sz="2000" dirty="0"/>
              <a:t>Receives the last calculated coordinates of the currently tracked objects and calculates an optimal PTZ configuration of all the cameras covering the area so that the tracked objects can be captured in the most effective manner.</a:t>
            </a:r>
          </a:p>
          <a:p>
            <a:pPr lvl="1">
              <a:lnSpc>
                <a:spcPct val="100000"/>
              </a:lnSpc>
              <a:buSzPct val="70000"/>
              <a:buFont typeface="Wingdings" panose="05000000000000000000" pitchFamily="2" charset="2"/>
              <a:buChar char="§"/>
            </a:pPr>
            <a:r>
              <a:rPr lang="en-US" sz="2000" dirty="0"/>
              <a:t>PTZ information is conveyed to the PTZ control of cameras periodically.</a:t>
            </a:r>
          </a:p>
          <a:p>
            <a:pPr>
              <a:lnSpc>
                <a:spcPct val="100000"/>
              </a:lnSpc>
            </a:pPr>
            <a:r>
              <a:rPr lang="en-US" sz="2200" dirty="0"/>
              <a:t>PTZ control</a:t>
            </a:r>
          </a:p>
          <a:p>
            <a:pPr lvl="1">
              <a:lnSpc>
                <a:spcPct val="100000"/>
              </a:lnSpc>
              <a:buSzPct val="70000"/>
              <a:buFont typeface="Wingdings" panose="05000000000000000000" pitchFamily="2" charset="2"/>
              <a:buChar char="§"/>
            </a:pPr>
            <a:r>
              <a:rPr lang="en-US" sz="2000" dirty="0"/>
              <a:t>Adjusts the physical camera to conform to the optimal PTZ parameters sent by the object tracker.</a:t>
            </a:r>
          </a:p>
          <a:p>
            <a:pPr lvl="1">
              <a:lnSpc>
                <a:spcPct val="100000"/>
              </a:lnSpc>
              <a:buSzPct val="70000"/>
              <a:buFont typeface="Wingdings" panose="05000000000000000000" pitchFamily="2" charset="2"/>
              <a:buChar char="§"/>
            </a:pPr>
            <a:r>
              <a:rPr lang="en-US" sz="2000" dirty="0"/>
              <a:t>This module serves as the actuator of the system and is embedded in the smart cameras itself.</a:t>
            </a:r>
          </a:p>
          <a:p>
            <a:pPr>
              <a:lnSpc>
                <a:spcPct val="100000"/>
              </a:lnSpc>
            </a:pPr>
            <a:r>
              <a:rPr lang="en-US" sz="2200" dirty="0"/>
              <a:t>User interface</a:t>
            </a:r>
          </a:p>
          <a:p>
            <a:pPr lvl="1">
              <a:lnSpc>
                <a:spcPct val="100000"/>
              </a:lnSpc>
              <a:buSzPct val="70000"/>
              <a:buFont typeface="Wingdings" panose="05000000000000000000" pitchFamily="2" charset="2"/>
              <a:buChar char="§"/>
            </a:pPr>
            <a:r>
              <a:rPr lang="en-US" sz="2000" dirty="0"/>
              <a:t>The application presents a user interface</a:t>
            </a:r>
          </a:p>
          <a:p>
            <a:pPr lvl="1">
              <a:lnSpc>
                <a:spcPct val="100000"/>
              </a:lnSpc>
              <a:buSzPct val="70000"/>
              <a:buFont typeface="Wingdings" panose="05000000000000000000" pitchFamily="2" charset="2"/>
              <a:buChar char="§"/>
            </a:pPr>
            <a:r>
              <a:rPr lang="en-US" sz="2000" dirty="0"/>
              <a:t>A fraction of the video streams containing each tracked object is sent to the user's device.</a:t>
            </a:r>
          </a:p>
        </p:txBody>
      </p:sp>
      <p:sp>
        <p:nvSpPr>
          <p:cNvPr id="7" name="Titolo 1"/>
          <p:cNvSpPr>
            <a:spLocks noGrp="1"/>
          </p:cNvSpPr>
          <p:nvPr>
            <p:ph type="title"/>
          </p:nvPr>
        </p:nvSpPr>
        <p:spPr>
          <a:xfrm>
            <a:off x="838200" y="365125"/>
            <a:ext cx="10949246" cy="1325563"/>
          </a:xfrm>
        </p:spPr>
        <p:txBody>
          <a:bodyPr>
            <a:normAutofit/>
          </a:bodyPr>
          <a:lstStyle/>
          <a:p>
            <a:r>
              <a:rPr lang="it-IT" sz="4200" dirty="0"/>
              <a:t>APPLICATION MODULES</a:t>
            </a:r>
          </a:p>
        </p:txBody>
      </p:sp>
    </p:spTree>
    <p:extLst>
      <p:ext uri="{BB962C8B-B14F-4D97-AF65-F5344CB8AC3E}">
        <p14:creationId xmlns:p14="http://schemas.microsoft.com/office/powerpoint/2010/main" val="14256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DDF APPLICATION MODEL</a:t>
            </a:r>
          </a:p>
        </p:txBody>
      </p:sp>
      <p:pic>
        <p:nvPicPr>
          <p:cNvPr id="2" name="Immagine 1">
            <a:extLst>
              <a:ext uri="{FF2B5EF4-FFF2-40B4-BE49-F238E27FC236}">
                <a16:creationId xmlns:a16="http://schemas.microsoft.com/office/drawing/2014/main" id="{C968E1C5-B8CE-4CDD-B8CA-96D356512C7B}"/>
              </a:ext>
            </a:extLst>
          </p:cNvPr>
          <p:cNvPicPr>
            <a:picLocks noChangeAspect="1"/>
          </p:cNvPicPr>
          <p:nvPr/>
        </p:nvPicPr>
        <p:blipFill>
          <a:blip r:embed="rId2"/>
          <a:stretch>
            <a:fillRect/>
          </a:stretch>
        </p:blipFill>
        <p:spPr>
          <a:xfrm>
            <a:off x="1140469" y="2122513"/>
            <a:ext cx="9911061" cy="3918071"/>
          </a:xfrm>
          <a:prstGeom prst="rect">
            <a:avLst/>
          </a:prstGeom>
        </p:spPr>
      </p:pic>
    </p:spTree>
    <p:extLst>
      <p:ext uri="{BB962C8B-B14F-4D97-AF65-F5344CB8AC3E}">
        <p14:creationId xmlns:p14="http://schemas.microsoft.com/office/powerpoint/2010/main" val="339282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LET’S DO IT!!</a:t>
            </a:r>
          </a:p>
        </p:txBody>
      </p:sp>
      <p:pic>
        <p:nvPicPr>
          <p:cNvPr id="2" name="Immagine 1">
            <a:extLst>
              <a:ext uri="{FF2B5EF4-FFF2-40B4-BE49-F238E27FC236}">
                <a16:creationId xmlns:a16="http://schemas.microsoft.com/office/drawing/2014/main" id="{FA27D68D-08EE-4CE1-A9F7-69CF59E29546}"/>
              </a:ext>
            </a:extLst>
          </p:cNvPr>
          <p:cNvPicPr>
            <a:picLocks noChangeAspect="1"/>
          </p:cNvPicPr>
          <p:nvPr/>
        </p:nvPicPr>
        <p:blipFill>
          <a:blip r:embed="rId2"/>
          <a:stretch>
            <a:fillRect/>
          </a:stretch>
        </p:blipFill>
        <p:spPr>
          <a:xfrm>
            <a:off x="2486659" y="1662821"/>
            <a:ext cx="7218682" cy="48374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1990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MAIN STEPS</a:t>
            </a:r>
          </a:p>
        </p:txBody>
      </p:sp>
      <p:sp>
        <p:nvSpPr>
          <p:cNvPr id="8" name="Segnaposto contenuto 2"/>
          <p:cNvSpPr txBox="1">
            <a:spLocks/>
          </p:cNvSpPr>
          <p:nvPr/>
        </p:nvSpPr>
        <p:spPr>
          <a:xfrm>
            <a:off x="838199"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Create the </a:t>
            </a:r>
            <a:r>
              <a:rPr lang="en-US" sz="2200" i="1" dirty="0"/>
              <a:t>Application </a:t>
            </a:r>
            <a:r>
              <a:rPr lang="en-US" sz="2200" dirty="0"/>
              <a:t>following the DDF model:</a:t>
            </a:r>
          </a:p>
          <a:p>
            <a:pPr lvl="1">
              <a:lnSpc>
                <a:spcPct val="100000"/>
              </a:lnSpc>
              <a:buSzPct val="70000"/>
              <a:buFont typeface="Wingdings" panose="05000000000000000000" pitchFamily="2" charset="2"/>
              <a:buChar char="§"/>
            </a:pPr>
            <a:r>
              <a:rPr lang="en-US" sz="2000" dirty="0"/>
              <a:t>Application vertices (</a:t>
            </a:r>
            <a:r>
              <a:rPr lang="en-US" sz="2000" i="1" dirty="0" err="1"/>
              <a:t>AppModule</a:t>
            </a:r>
            <a:r>
              <a:rPr lang="en-US" sz="2000" dirty="0"/>
              <a:t>).</a:t>
            </a:r>
          </a:p>
          <a:p>
            <a:pPr lvl="1">
              <a:lnSpc>
                <a:spcPct val="100000"/>
              </a:lnSpc>
              <a:buSzPct val="70000"/>
              <a:buFont typeface="Wingdings" panose="05000000000000000000" pitchFamily="2" charset="2"/>
              <a:buChar char="§"/>
            </a:pPr>
            <a:r>
              <a:rPr lang="en-US" sz="2000" dirty="0"/>
              <a:t>Edges between them (</a:t>
            </a:r>
            <a:r>
              <a:rPr lang="en-US" sz="2000" i="1" dirty="0" err="1"/>
              <a:t>AppEdge</a:t>
            </a:r>
            <a:r>
              <a:rPr lang="en-US" sz="2000" dirty="0"/>
              <a:t>).</a:t>
            </a:r>
          </a:p>
          <a:p>
            <a:pPr lvl="1">
              <a:lnSpc>
                <a:spcPct val="100000"/>
              </a:lnSpc>
              <a:buSzPct val="70000"/>
              <a:buFont typeface="Wingdings" panose="05000000000000000000" pitchFamily="2" charset="2"/>
              <a:buChar char="§"/>
            </a:pPr>
            <a:r>
              <a:rPr lang="en-US" sz="2000" dirty="0"/>
              <a:t>Control loops (</a:t>
            </a:r>
            <a:r>
              <a:rPr lang="en-US" sz="2000" i="1" dirty="0" err="1"/>
              <a:t>AppLoop</a:t>
            </a:r>
            <a:r>
              <a:rPr lang="en-US" sz="2000" dirty="0"/>
              <a:t>).</a:t>
            </a:r>
          </a:p>
          <a:p>
            <a:pPr lvl="1">
              <a:lnSpc>
                <a:spcPct val="100000"/>
              </a:lnSpc>
              <a:buSzPct val="70000"/>
              <a:buFont typeface="Wingdings" panose="05000000000000000000" pitchFamily="2" charset="2"/>
              <a:buChar char="§"/>
            </a:pPr>
            <a:r>
              <a:rPr lang="en-US" sz="2000" dirty="0"/>
              <a:t>Tuple mapping with a certain selectivity.</a:t>
            </a:r>
          </a:p>
          <a:p>
            <a:pPr>
              <a:lnSpc>
                <a:spcPct val="100000"/>
              </a:lnSpc>
              <a:buSzPct val="100000"/>
            </a:pPr>
            <a:r>
              <a:rPr lang="en-US" sz="2200" dirty="0"/>
              <a:t>Create the physical topology of the application:</a:t>
            </a:r>
          </a:p>
          <a:p>
            <a:pPr lvl="1">
              <a:lnSpc>
                <a:spcPct val="100000"/>
              </a:lnSpc>
              <a:buSzPct val="70000"/>
              <a:buFont typeface="Wingdings" panose="05000000000000000000" pitchFamily="2" charset="2"/>
              <a:buChar char="§"/>
            </a:pPr>
            <a:r>
              <a:rPr lang="en-US" sz="2000" dirty="0"/>
              <a:t>The infrastructure is organized in </a:t>
            </a:r>
            <a:r>
              <a:rPr lang="en-US" sz="2000" i="1" dirty="0"/>
              <a:t>Areas</a:t>
            </a:r>
            <a:r>
              <a:rPr lang="en-US" sz="2000" dirty="0"/>
              <a:t>: there will be a certain number of areas that need to be monitored and a given number of smart cameras in each area.</a:t>
            </a:r>
          </a:p>
          <a:p>
            <a:pPr lvl="1">
              <a:lnSpc>
                <a:spcPct val="100000"/>
              </a:lnSpc>
              <a:buSzPct val="70000"/>
              <a:buFont typeface="Wingdings" panose="05000000000000000000" pitchFamily="2" charset="2"/>
              <a:buChar char="§"/>
            </a:pPr>
            <a:r>
              <a:rPr lang="en-US" sz="2000" dirty="0"/>
              <a:t>As we want to test the performances varying the number of cameras and monitored areas, we will not create different topologies via GUI, but we will code a dynamic parametric topology.</a:t>
            </a:r>
          </a:p>
          <a:p>
            <a:pPr lvl="1">
              <a:lnSpc>
                <a:spcPct val="100000"/>
              </a:lnSpc>
              <a:buSzPct val="70000"/>
              <a:buFont typeface="Wingdings" panose="05000000000000000000" pitchFamily="2" charset="2"/>
              <a:buChar char="§"/>
            </a:pPr>
            <a:r>
              <a:rPr lang="en-US" sz="2000" dirty="0"/>
              <a:t>We need to add the </a:t>
            </a:r>
            <a:r>
              <a:rPr lang="en-US" sz="2000" i="1" dirty="0"/>
              <a:t>Cloud</a:t>
            </a:r>
            <a:r>
              <a:rPr lang="en-US" sz="2000" dirty="0"/>
              <a:t>, </a:t>
            </a:r>
            <a:r>
              <a:rPr lang="en-US" sz="2000" i="1" dirty="0" err="1"/>
              <a:t>FogDevices</a:t>
            </a:r>
            <a:r>
              <a:rPr lang="en-US" sz="2000" dirty="0"/>
              <a:t> (that will host app modules), </a:t>
            </a:r>
            <a:r>
              <a:rPr lang="en-US" sz="2000" i="1" dirty="0"/>
              <a:t>cameras</a:t>
            </a:r>
            <a:r>
              <a:rPr lang="en-US" sz="2000" dirty="0"/>
              <a:t> (modeled as a </a:t>
            </a:r>
            <a:r>
              <a:rPr lang="en-US" sz="2000" dirty="0" err="1"/>
              <a:t>FogDevice</a:t>
            </a:r>
            <a:r>
              <a:rPr lang="en-US" sz="2000" dirty="0"/>
              <a:t> too) and </a:t>
            </a:r>
            <a:r>
              <a:rPr lang="en-US" sz="2000" i="1" dirty="0"/>
              <a:t>Sensors</a:t>
            </a:r>
            <a:r>
              <a:rPr lang="en-US" sz="2000" dirty="0"/>
              <a:t> and </a:t>
            </a:r>
            <a:r>
              <a:rPr lang="en-US" sz="2000" i="1" dirty="0"/>
              <a:t>Actuators</a:t>
            </a:r>
            <a:r>
              <a:rPr lang="en-US" sz="2000" dirty="0"/>
              <a:t> (PTZ) for each camera.</a:t>
            </a:r>
          </a:p>
          <a:p>
            <a:pPr lvl="1">
              <a:lnSpc>
                <a:spcPct val="100000"/>
              </a:lnSpc>
              <a:buSzPct val="100000"/>
              <a:buFont typeface="Wingdings" panose="05000000000000000000" pitchFamily="2" charset="2"/>
              <a:buChar char="§"/>
            </a:pPr>
            <a:endParaRPr lang="en-US" sz="1600" dirty="0"/>
          </a:p>
          <a:p>
            <a:pPr>
              <a:lnSpc>
                <a:spcPct val="100000"/>
              </a:lnSpc>
            </a:pPr>
            <a:endParaRPr lang="en-US" sz="2000" dirty="0"/>
          </a:p>
          <a:p>
            <a:pPr>
              <a:lnSpc>
                <a:spcPct val="100000"/>
              </a:lnSpc>
            </a:pPr>
            <a:endParaRPr lang="en-US" sz="2000" i="1" dirty="0"/>
          </a:p>
        </p:txBody>
      </p:sp>
      <p:grpSp>
        <p:nvGrpSpPr>
          <p:cNvPr id="4" name="Gruppo 3">
            <a:extLst>
              <a:ext uri="{FF2B5EF4-FFF2-40B4-BE49-F238E27FC236}">
                <a16:creationId xmlns:a16="http://schemas.microsoft.com/office/drawing/2014/main" id="{0E7B4A78-1C67-4A41-AB3E-CD8C9671F12B}"/>
              </a:ext>
            </a:extLst>
          </p:cNvPr>
          <p:cNvGrpSpPr/>
          <p:nvPr/>
        </p:nvGrpSpPr>
        <p:grpSpPr>
          <a:xfrm>
            <a:off x="6824872" y="1939395"/>
            <a:ext cx="4936069" cy="2128902"/>
            <a:chOff x="6720145" y="1851761"/>
            <a:chExt cx="5067300" cy="2133600"/>
          </a:xfrm>
        </p:grpSpPr>
        <p:pic>
          <p:nvPicPr>
            <p:cNvPr id="2" name="Immagine 1">
              <a:extLst>
                <a:ext uri="{FF2B5EF4-FFF2-40B4-BE49-F238E27FC236}">
                  <a16:creationId xmlns:a16="http://schemas.microsoft.com/office/drawing/2014/main" id="{F76E85D4-18E7-4ED7-B63D-A46DD7A8E98F}"/>
                </a:ext>
              </a:extLst>
            </p:cNvPr>
            <p:cNvPicPr>
              <a:picLocks noChangeAspect="1"/>
            </p:cNvPicPr>
            <p:nvPr/>
          </p:nvPicPr>
          <p:blipFill>
            <a:blip r:embed="rId2"/>
            <a:stretch>
              <a:fillRect/>
            </a:stretch>
          </p:blipFill>
          <p:spPr>
            <a:xfrm>
              <a:off x="6720145" y="1851761"/>
              <a:ext cx="5067300" cy="1866900"/>
            </a:xfrm>
            <a:prstGeom prst="rect">
              <a:avLst/>
            </a:prstGeom>
          </p:spPr>
        </p:pic>
        <p:pic>
          <p:nvPicPr>
            <p:cNvPr id="3" name="Immagine 2">
              <a:extLst>
                <a:ext uri="{FF2B5EF4-FFF2-40B4-BE49-F238E27FC236}">
                  <a16:creationId xmlns:a16="http://schemas.microsoft.com/office/drawing/2014/main" id="{3D4FE963-779F-4049-8376-C411BE00EABF}"/>
                </a:ext>
              </a:extLst>
            </p:cNvPr>
            <p:cNvPicPr>
              <a:picLocks noChangeAspect="1"/>
            </p:cNvPicPr>
            <p:nvPr/>
          </p:nvPicPr>
          <p:blipFill>
            <a:blip r:embed="rId3"/>
            <a:stretch>
              <a:fillRect/>
            </a:stretch>
          </p:blipFill>
          <p:spPr>
            <a:xfrm>
              <a:off x="7986970" y="3718661"/>
              <a:ext cx="2533650" cy="266700"/>
            </a:xfrm>
            <a:prstGeom prst="rect">
              <a:avLst/>
            </a:prstGeom>
          </p:spPr>
        </p:pic>
      </p:grpSp>
    </p:spTree>
    <p:extLst>
      <p:ext uri="{BB962C8B-B14F-4D97-AF65-F5344CB8AC3E}">
        <p14:creationId xmlns:p14="http://schemas.microsoft.com/office/powerpoint/2010/main" val="210654599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2837</TotalTime>
  <Words>931</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Wingdings</vt:lpstr>
      <vt:lpstr>Tema di Office</vt:lpstr>
      <vt:lpstr>Computer Engineering for the Internet of Things</vt:lpstr>
      <vt:lpstr>IFOGSIM USE CASE: MODELLING AND SIMULATING A SMART SURVEILLANCE SYSTEM</vt:lpstr>
      <vt:lpstr>SMART SURVEILLANCE SYSTEM: SYSTEM REQUIREMENTS</vt:lpstr>
      <vt:lpstr>HOW IT WORKS?</vt:lpstr>
      <vt:lpstr>APPLICATION MODULES</vt:lpstr>
      <vt:lpstr>APPLICATION MODULES</vt:lpstr>
      <vt:lpstr>DDF APPLICATION MODEL</vt:lpstr>
      <vt:lpstr>LET’S DO IT!!</vt:lpstr>
      <vt:lpstr>MAIN STEPS</vt:lpstr>
      <vt:lpstr>MAIN STEPS</vt:lpstr>
      <vt:lpstr>MAIN STEPS</vt:lpstr>
      <vt:lpstr>PERFORMANCE EVALUATION: LATENCY</vt:lpstr>
      <vt:lpstr>PERFORMANCE EVALUATION: NETWORK USAGE</vt:lpstr>
      <vt:lpstr>PERFORMANCE EVALUATION: ENERGY CONSUMPTION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Cloud/Edge Computing for IoT</dc:title>
  <dc:creator>riccardo cantini</dc:creator>
  <cp:lastModifiedBy>riccardo cantini</cp:lastModifiedBy>
  <cp:revision>149</cp:revision>
  <dcterms:created xsi:type="dcterms:W3CDTF">2019-10-17T09:11:09Z</dcterms:created>
  <dcterms:modified xsi:type="dcterms:W3CDTF">2019-11-20T12:34:44Z</dcterms:modified>
</cp:coreProperties>
</file>