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5" r:id="rId3"/>
    <p:sldId id="318" r:id="rId4"/>
    <p:sldId id="326" r:id="rId5"/>
    <p:sldId id="347" r:id="rId6"/>
    <p:sldId id="346" r:id="rId7"/>
    <p:sldId id="327" r:id="rId8"/>
    <p:sldId id="349" r:id="rId9"/>
    <p:sldId id="328" r:id="rId10"/>
    <p:sldId id="350" r:id="rId11"/>
    <p:sldId id="352"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7474"/>
    <a:srgbClr val="BAE7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115" d="100"/>
          <a:sy n="115" d="100"/>
        </p:scale>
        <p:origin x="2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26384199-FABB-46D1-B4E6-91719C81AC08}" type="datetimeFigureOut">
              <a:rPr lang="it-IT" smtClean="0"/>
              <a:t>11/12/2019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2967BC7-F5E9-4CCF-B429-B74299802A53}" type="slidenum">
              <a:rPr lang="it-IT" smtClean="0"/>
              <a:t>‹N›</a:t>
            </a:fld>
            <a:endParaRPr lang="it-IT"/>
          </a:p>
        </p:txBody>
      </p:sp>
    </p:spTree>
    <p:extLst>
      <p:ext uri="{BB962C8B-B14F-4D97-AF65-F5344CB8AC3E}">
        <p14:creationId xmlns:p14="http://schemas.microsoft.com/office/powerpoint/2010/main" val="163839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6384199-FABB-46D1-B4E6-91719C81AC08}" type="datetimeFigureOut">
              <a:rPr lang="it-IT" smtClean="0"/>
              <a:t>11/12/2019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2967BC7-F5E9-4CCF-B429-B74299802A53}" type="slidenum">
              <a:rPr lang="it-IT" smtClean="0"/>
              <a:t>‹N›</a:t>
            </a:fld>
            <a:endParaRPr lang="it-IT"/>
          </a:p>
        </p:txBody>
      </p:sp>
    </p:spTree>
    <p:extLst>
      <p:ext uri="{BB962C8B-B14F-4D97-AF65-F5344CB8AC3E}">
        <p14:creationId xmlns:p14="http://schemas.microsoft.com/office/powerpoint/2010/main" val="2765217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6384199-FABB-46D1-B4E6-91719C81AC08}" type="datetimeFigureOut">
              <a:rPr lang="it-IT" smtClean="0"/>
              <a:t>11/12/2019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2967BC7-F5E9-4CCF-B429-B74299802A53}" type="slidenum">
              <a:rPr lang="it-IT" smtClean="0"/>
              <a:t>‹N›</a:t>
            </a:fld>
            <a:endParaRPr lang="it-IT"/>
          </a:p>
        </p:txBody>
      </p:sp>
    </p:spTree>
    <p:extLst>
      <p:ext uri="{BB962C8B-B14F-4D97-AF65-F5344CB8AC3E}">
        <p14:creationId xmlns:p14="http://schemas.microsoft.com/office/powerpoint/2010/main" val="247939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26384199-FABB-46D1-B4E6-91719C81AC08}" type="datetimeFigureOut">
              <a:rPr lang="it-IT" smtClean="0"/>
              <a:t>11/12/2019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2967BC7-F5E9-4CCF-B429-B74299802A53}" type="slidenum">
              <a:rPr lang="it-IT" smtClean="0"/>
              <a:t>‹N›</a:t>
            </a:fld>
            <a:endParaRPr lang="it-IT"/>
          </a:p>
        </p:txBody>
      </p:sp>
    </p:spTree>
    <p:extLst>
      <p:ext uri="{BB962C8B-B14F-4D97-AF65-F5344CB8AC3E}">
        <p14:creationId xmlns:p14="http://schemas.microsoft.com/office/powerpoint/2010/main" val="4029607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26384199-FABB-46D1-B4E6-91719C81AC08}" type="datetimeFigureOut">
              <a:rPr lang="it-IT" smtClean="0"/>
              <a:t>11/12/2019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2967BC7-F5E9-4CCF-B429-B74299802A53}" type="slidenum">
              <a:rPr lang="it-IT" smtClean="0"/>
              <a:t>‹N›</a:t>
            </a:fld>
            <a:endParaRPr lang="it-IT"/>
          </a:p>
        </p:txBody>
      </p:sp>
    </p:spTree>
    <p:extLst>
      <p:ext uri="{BB962C8B-B14F-4D97-AF65-F5344CB8AC3E}">
        <p14:creationId xmlns:p14="http://schemas.microsoft.com/office/powerpoint/2010/main" val="75360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26384199-FABB-46D1-B4E6-91719C81AC08}" type="datetimeFigureOut">
              <a:rPr lang="it-IT" smtClean="0"/>
              <a:t>11/12/2019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2967BC7-F5E9-4CCF-B429-B74299802A53}" type="slidenum">
              <a:rPr lang="it-IT" smtClean="0"/>
              <a:t>‹N›</a:t>
            </a:fld>
            <a:endParaRPr lang="it-IT"/>
          </a:p>
        </p:txBody>
      </p:sp>
    </p:spTree>
    <p:extLst>
      <p:ext uri="{BB962C8B-B14F-4D97-AF65-F5344CB8AC3E}">
        <p14:creationId xmlns:p14="http://schemas.microsoft.com/office/powerpoint/2010/main" val="483498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26384199-FABB-46D1-B4E6-91719C81AC08}" type="datetimeFigureOut">
              <a:rPr lang="it-IT" smtClean="0"/>
              <a:t>11/12/2019</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72967BC7-F5E9-4CCF-B429-B74299802A53}" type="slidenum">
              <a:rPr lang="it-IT" smtClean="0"/>
              <a:t>‹N›</a:t>
            </a:fld>
            <a:endParaRPr lang="it-IT"/>
          </a:p>
        </p:txBody>
      </p:sp>
    </p:spTree>
    <p:extLst>
      <p:ext uri="{BB962C8B-B14F-4D97-AF65-F5344CB8AC3E}">
        <p14:creationId xmlns:p14="http://schemas.microsoft.com/office/powerpoint/2010/main" val="81588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26384199-FABB-46D1-B4E6-91719C81AC08}" type="datetimeFigureOut">
              <a:rPr lang="it-IT" smtClean="0"/>
              <a:t>11/12/2019</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72967BC7-F5E9-4CCF-B429-B74299802A53}" type="slidenum">
              <a:rPr lang="it-IT" smtClean="0"/>
              <a:t>‹N›</a:t>
            </a:fld>
            <a:endParaRPr lang="it-IT"/>
          </a:p>
        </p:txBody>
      </p:sp>
    </p:spTree>
    <p:extLst>
      <p:ext uri="{BB962C8B-B14F-4D97-AF65-F5344CB8AC3E}">
        <p14:creationId xmlns:p14="http://schemas.microsoft.com/office/powerpoint/2010/main" val="4238061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26384199-FABB-46D1-B4E6-91719C81AC08}" type="datetimeFigureOut">
              <a:rPr lang="it-IT" smtClean="0"/>
              <a:t>11/12/2019</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72967BC7-F5E9-4CCF-B429-B74299802A53}" type="slidenum">
              <a:rPr lang="it-IT" smtClean="0"/>
              <a:t>‹N›</a:t>
            </a:fld>
            <a:endParaRPr lang="it-IT"/>
          </a:p>
        </p:txBody>
      </p:sp>
    </p:spTree>
    <p:extLst>
      <p:ext uri="{BB962C8B-B14F-4D97-AF65-F5344CB8AC3E}">
        <p14:creationId xmlns:p14="http://schemas.microsoft.com/office/powerpoint/2010/main" val="1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26384199-FABB-46D1-B4E6-91719C81AC08}" type="datetimeFigureOut">
              <a:rPr lang="it-IT" smtClean="0"/>
              <a:t>11/12/2019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2967BC7-F5E9-4CCF-B429-B74299802A53}" type="slidenum">
              <a:rPr lang="it-IT" smtClean="0"/>
              <a:t>‹N›</a:t>
            </a:fld>
            <a:endParaRPr lang="it-IT"/>
          </a:p>
        </p:txBody>
      </p:sp>
    </p:spTree>
    <p:extLst>
      <p:ext uri="{BB962C8B-B14F-4D97-AF65-F5344CB8AC3E}">
        <p14:creationId xmlns:p14="http://schemas.microsoft.com/office/powerpoint/2010/main" val="330157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26384199-FABB-46D1-B4E6-91719C81AC08}" type="datetimeFigureOut">
              <a:rPr lang="it-IT" smtClean="0"/>
              <a:t>11/12/2019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2967BC7-F5E9-4CCF-B429-B74299802A53}" type="slidenum">
              <a:rPr lang="it-IT" smtClean="0"/>
              <a:t>‹N›</a:t>
            </a:fld>
            <a:endParaRPr lang="it-IT"/>
          </a:p>
        </p:txBody>
      </p:sp>
    </p:spTree>
    <p:extLst>
      <p:ext uri="{BB962C8B-B14F-4D97-AF65-F5344CB8AC3E}">
        <p14:creationId xmlns:p14="http://schemas.microsoft.com/office/powerpoint/2010/main" val="988368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384199-FABB-46D1-B4E6-91719C81AC08}" type="datetimeFigureOut">
              <a:rPr lang="it-IT" smtClean="0"/>
              <a:t>11/12/2019</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67BC7-F5E9-4CCF-B429-B74299802A53}" type="slidenum">
              <a:rPr lang="it-IT" smtClean="0"/>
              <a:t>‹N›</a:t>
            </a:fld>
            <a:endParaRPr lang="it-IT"/>
          </a:p>
        </p:txBody>
      </p:sp>
    </p:spTree>
    <p:extLst>
      <p:ext uri="{BB962C8B-B14F-4D97-AF65-F5344CB8AC3E}">
        <p14:creationId xmlns:p14="http://schemas.microsoft.com/office/powerpoint/2010/main" val="1761846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rcantini@dimes.unical.it"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280852" y="382453"/>
            <a:ext cx="5562600" cy="1496291"/>
          </a:xfrm>
        </p:spPr>
        <p:txBody>
          <a:bodyPr>
            <a:normAutofit/>
          </a:bodyPr>
          <a:lstStyle/>
          <a:p>
            <a:r>
              <a:rPr lang="en-US" sz="4000" i="1" dirty="0"/>
              <a:t>Computer Engineering</a:t>
            </a:r>
            <a:br>
              <a:rPr lang="en-US" sz="4000" i="1" dirty="0"/>
            </a:br>
            <a:r>
              <a:rPr lang="en-US" sz="4000" i="1" dirty="0"/>
              <a:t>for the Internet of Things</a:t>
            </a:r>
            <a:endParaRPr lang="it-IT" sz="4000" i="1" dirty="0"/>
          </a:p>
        </p:txBody>
      </p:sp>
      <p:sp>
        <p:nvSpPr>
          <p:cNvPr id="3" name="Sottotitolo 2"/>
          <p:cNvSpPr>
            <a:spLocks noGrp="1"/>
          </p:cNvSpPr>
          <p:nvPr>
            <p:ph type="subTitle" idx="1"/>
          </p:nvPr>
        </p:nvSpPr>
        <p:spPr>
          <a:xfrm>
            <a:off x="1413855" y="2593832"/>
            <a:ext cx="5296594" cy="3133378"/>
          </a:xfrm>
        </p:spPr>
        <p:txBody>
          <a:bodyPr>
            <a:normAutofit/>
          </a:bodyPr>
          <a:lstStyle/>
          <a:p>
            <a:pPr algn="l"/>
            <a:r>
              <a:rPr lang="en-US" sz="3200" b="1" dirty="0"/>
              <a:t>Distributed Systems and Cloud/Edge Computing for </a:t>
            </a:r>
            <a:r>
              <a:rPr lang="en-US" sz="3200" b="1" dirty="0" err="1"/>
              <a:t>IoT</a:t>
            </a:r>
            <a:endParaRPr lang="en-US" sz="3200" b="1" dirty="0"/>
          </a:p>
          <a:p>
            <a:endParaRPr lang="en-US" sz="1800" b="1" i="1" dirty="0"/>
          </a:p>
          <a:p>
            <a:r>
              <a:rPr lang="en-US" sz="2600" dirty="0">
                <a:effectLst>
                  <a:outerShdw blurRad="38100" dist="38100" dir="2700000" algn="tl">
                    <a:srgbClr val="000000">
                      <a:alpha val="43137"/>
                    </a:srgbClr>
                  </a:outerShdw>
                </a:effectLst>
              </a:rPr>
              <a:t>Practical </a:t>
            </a:r>
            <a:r>
              <a:rPr lang="en-US" sz="2600">
                <a:effectLst>
                  <a:outerShdw blurRad="38100" dist="38100" dir="2700000" algn="tl">
                    <a:srgbClr val="000000">
                      <a:alpha val="43137"/>
                    </a:srgbClr>
                  </a:outerShdw>
                </a:effectLst>
              </a:rPr>
              <a:t>Lesson </a:t>
            </a:r>
            <a:r>
              <a:rPr lang="en-US" sz="2600" smtClean="0">
                <a:effectLst>
                  <a:outerShdw blurRad="38100" dist="38100" dir="2700000" algn="tl">
                    <a:srgbClr val="000000">
                      <a:alpha val="43137"/>
                    </a:srgbClr>
                  </a:outerShdw>
                </a:effectLst>
              </a:rPr>
              <a:t>5 - 6</a:t>
            </a:r>
            <a:endParaRPr lang="en-US" sz="2600" dirty="0">
              <a:effectLst>
                <a:outerShdw blurRad="38100" dist="38100" dir="2700000" algn="tl">
                  <a:srgbClr val="000000">
                    <a:alpha val="43137"/>
                  </a:srgbClr>
                </a:outerShdw>
              </a:effectLst>
            </a:endParaRPr>
          </a:p>
          <a:p>
            <a:endParaRPr lang="en-US" sz="1800" i="1" dirty="0"/>
          </a:p>
          <a:p>
            <a:pPr algn="l"/>
            <a:r>
              <a:rPr lang="en-US" sz="2000" i="1" dirty="0"/>
              <a:t>Riccardo Cantini</a:t>
            </a:r>
          </a:p>
          <a:p>
            <a:pPr algn="l"/>
            <a:endParaRPr lang="en-US" sz="100" i="1" dirty="0"/>
          </a:p>
          <a:p>
            <a:pPr algn="l"/>
            <a:r>
              <a:rPr lang="en-US" sz="1800" dirty="0"/>
              <a:t>Mail: </a:t>
            </a:r>
            <a:r>
              <a:rPr lang="en-US" sz="1800" i="1" dirty="0">
                <a:hlinkClick r:id="rId2"/>
              </a:rPr>
              <a:t>rcantini@dimes.unical.it</a:t>
            </a:r>
            <a:endParaRPr lang="en-US" sz="1800" i="1" dirty="0"/>
          </a:p>
          <a:p>
            <a:pPr algn="l"/>
            <a:endParaRPr lang="en-US" sz="2000" dirty="0"/>
          </a:p>
        </p:txBody>
      </p:sp>
      <p:pic>
        <p:nvPicPr>
          <p:cNvPr id="5" name="Picture 2" descr="https://www.dimes.unical.it/sites/default/files/pictures/computer-engineering-i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1424" y="2416532"/>
            <a:ext cx="4202315" cy="348797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Ho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1424" y="241204"/>
            <a:ext cx="4062497" cy="1778790"/>
          </a:xfrm>
          <a:prstGeom prst="rect">
            <a:avLst/>
          </a:prstGeom>
          <a:noFill/>
          <a:extLst>
            <a:ext uri="{909E8E84-426E-40DD-AFC4-6F175D3DCCD1}">
              <a14:hiddenFill xmlns:a14="http://schemas.microsoft.com/office/drawing/2010/main">
                <a:solidFill>
                  <a:srgbClr val="FFFFFF"/>
                </a:solidFill>
              </a14:hiddenFill>
            </a:ext>
          </a:extLst>
        </p:spPr>
      </p:pic>
      <p:sp>
        <p:nvSpPr>
          <p:cNvPr id="7" name="Sottotitolo 2"/>
          <p:cNvSpPr txBox="1">
            <a:spLocks/>
          </p:cNvSpPr>
          <p:nvPr/>
        </p:nvSpPr>
        <p:spPr>
          <a:xfrm>
            <a:off x="0" y="6301047"/>
            <a:ext cx="12192000" cy="32419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Academic year 2019/2020</a:t>
            </a:r>
          </a:p>
        </p:txBody>
      </p:sp>
    </p:spTree>
    <p:extLst>
      <p:ext uri="{BB962C8B-B14F-4D97-AF65-F5344CB8AC3E}">
        <p14:creationId xmlns:p14="http://schemas.microsoft.com/office/powerpoint/2010/main" val="247242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540327" y="4081549"/>
            <a:ext cx="648393" cy="41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Titolo 1"/>
          <p:cNvSpPr>
            <a:spLocks noGrp="1"/>
          </p:cNvSpPr>
          <p:nvPr>
            <p:ph type="title"/>
          </p:nvPr>
        </p:nvSpPr>
        <p:spPr>
          <a:xfrm>
            <a:off x="838200" y="365125"/>
            <a:ext cx="10949246" cy="1325563"/>
          </a:xfrm>
        </p:spPr>
        <p:txBody>
          <a:bodyPr>
            <a:normAutofit/>
          </a:bodyPr>
          <a:lstStyle/>
          <a:p>
            <a:r>
              <a:rPr lang="it-IT" sz="4200" dirty="0"/>
              <a:t>MAIN STEPS</a:t>
            </a:r>
          </a:p>
        </p:txBody>
      </p:sp>
      <p:sp>
        <p:nvSpPr>
          <p:cNvPr id="8" name="Segnaposto contenuto 2"/>
          <p:cNvSpPr txBox="1">
            <a:spLocks/>
          </p:cNvSpPr>
          <p:nvPr/>
        </p:nvSpPr>
        <p:spPr>
          <a:xfrm>
            <a:off x="838199" y="1851761"/>
            <a:ext cx="10949246" cy="47776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dirty="0"/>
              <a:t>Create main and run simulation:</a:t>
            </a:r>
          </a:p>
          <a:p>
            <a:pPr lvl="1">
              <a:lnSpc>
                <a:spcPct val="100000"/>
              </a:lnSpc>
              <a:buSzPct val="70000"/>
              <a:buFont typeface="Wingdings" panose="05000000000000000000" pitchFamily="2" charset="2"/>
              <a:buChar char="§"/>
            </a:pPr>
            <a:r>
              <a:rPr lang="en-US" sz="2000" dirty="0"/>
              <a:t>Init simulation.</a:t>
            </a:r>
          </a:p>
          <a:p>
            <a:pPr lvl="1">
              <a:lnSpc>
                <a:spcPct val="100000"/>
              </a:lnSpc>
              <a:buSzPct val="70000"/>
              <a:buFont typeface="Wingdings" panose="05000000000000000000" pitchFamily="2" charset="2"/>
              <a:buChar char="§"/>
            </a:pPr>
            <a:r>
              <a:rPr lang="en-US" sz="2000" dirty="0"/>
              <a:t>Select an application ID.</a:t>
            </a:r>
          </a:p>
          <a:p>
            <a:pPr lvl="1">
              <a:lnSpc>
                <a:spcPct val="100000"/>
              </a:lnSpc>
              <a:buSzPct val="70000"/>
              <a:buFont typeface="Wingdings" panose="05000000000000000000" pitchFamily="2" charset="2"/>
              <a:buChar char="§"/>
            </a:pPr>
            <a:r>
              <a:rPr lang="en-US" sz="2000" dirty="0"/>
              <a:t>Instantiate the </a:t>
            </a:r>
            <a:r>
              <a:rPr lang="en-US" sz="2000" dirty="0" err="1"/>
              <a:t>FogBroker</a:t>
            </a:r>
            <a:r>
              <a:rPr lang="en-US" sz="2000" dirty="0"/>
              <a:t> that intermediates interaction between Cloud user and the application.</a:t>
            </a:r>
          </a:p>
          <a:p>
            <a:pPr lvl="1">
              <a:lnSpc>
                <a:spcPct val="100000"/>
              </a:lnSpc>
              <a:buSzPct val="70000"/>
              <a:buFont typeface="Wingdings" panose="05000000000000000000" pitchFamily="2" charset="2"/>
              <a:buChar char="§"/>
            </a:pPr>
            <a:r>
              <a:rPr lang="en-US" sz="2000" dirty="0"/>
              <a:t>Create the </a:t>
            </a:r>
            <a:r>
              <a:rPr lang="en-US" sz="2000" i="1" dirty="0" err="1"/>
              <a:t>ModuleMapping</a:t>
            </a:r>
            <a:r>
              <a:rPr lang="en-US" sz="2000" dirty="0"/>
              <a:t> adding the created modules to the different devices:</a:t>
            </a:r>
          </a:p>
          <a:p>
            <a:pPr lvl="2">
              <a:lnSpc>
                <a:spcPct val="100000"/>
              </a:lnSpc>
              <a:buSzPct val="70000"/>
              <a:buFont typeface="Wingdings" panose="05000000000000000000" pitchFamily="2" charset="2"/>
              <a:buChar char="Ø"/>
            </a:pPr>
            <a:r>
              <a:rPr lang="en-US" sz="1800" dirty="0"/>
              <a:t>Place the </a:t>
            </a:r>
            <a:r>
              <a:rPr lang="en-US" sz="1800" i="1" u="sng" dirty="0"/>
              <a:t>Smart-driving module </a:t>
            </a:r>
            <a:r>
              <a:rPr lang="en-US" sz="1800" dirty="0"/>
              <a:t>on the </a:t>
            </a:r>
            <a:r>
              <a:rPr lang="en-US" sz="1800" i="1" u="sng" dirty="0"/>
              <a:t>Intelligent Driving Controllers</a:t>
            </a:r>
            <a:r>
              <a:rPr lang="en-US" sz="1800" dirty="0"/>
              <a:t> (IDCs).</a:t>
            </a:r>
          </a:p>
          <a:p>
            <a:pPr lvl="2">
              <a:lnSpc>
                <a:spcPct val="100000"/>
              </a:lnSpc>
              <a:buSzPct val="70000"/>
              <a:buFont typeface="Wingdings" panose="05000000000000000000" pitchFamily="2" charset="2"/>
              <a:buChar char="Ø"/>
            </a:pPr>
            <a:r>
              <a:rPr lang="en-US" sz="1800" dirty="0"/>
              <a:t>Fix user </a:t>
            </a:r>
            <a:r>
              <a:rPr lang="en-US" sz="1800" i="1" u="sng" dirty="0"/>
              <a:t>Ai-tuner</a:t>
            </a:r>
            <a:r>
              <a:rPr lang="en-US" sz="1800" dirty="0"/>
              <a:t> module instances to the </a:t>
            </a:r>
            <a:r>
              <a:rPr lang="en-US" sz="1800" i="1" u="sng" dirty="0"/>
              <a:t>Cloud</a:t>
            </a:r>
            <a:r>
              <a:rPr lang="en-US" sz="1800" dirty="0"/>
              <a:t>.</a:t>
            </a:r>
            <a:endParaRPr lang="en-US" sz="1800" i="1" u="sng" dirty="0"/>
          </a:p>
          <a:p>
            <a:pPr lvl="2">
              <a:lnSpc>
                <a:spcPct val="100000"/>
              </a:lnSpc>
              <a:buSzPct val="70000"/>
              <a:buFont typeface="Wingdings" panose="05000000000000000000" pitchFamily="2" charset="2"/>
              <a:buChar char="Ø"/>
            </a:pPr>
            <a:r>
              <a:rPr lang="en-US" sz="1800" dirty="0"/>
              <a:t>Place remaining Fog devices according to the desired module placement policy: we will test both </a:t>
            </a:r>
            <a:r>
              <a:rPr lang="en-US" sz="1800" b="1" dirty="0"/>
              <a:t>Cloud-only</a:t>
            </a:r>
            <a:r>
              <a:rPr lang="en-US" sz="1800" dirty="0"/>
              <a:t> and </a:t>
            </a:r>
            <a:r>
              <a:rPr lang="en-US" sz="1800" b="1" dirty="0"/>
              <a:t>Edge-ward</a:t>
            </a:r>
            <a:r>
              <a:rPr lang="en-US" sz="1800" dirty="0"/>
              <a:t>.</a:t>
            </a:r>
          </a:p>
          <a:p>
            <a:pPr lvl="1">
              <a:lnSpc>
                <a:spcPct val="100000"/>
              </a:lnSpc>
              <a:buSzPct val="70000"/>
              <a:buFont typeface="Wingdings" panose="05000000000000000000" pitchFamily="2" charset="2"/>
              <a:buChar char="§"/>
            </a:pPr>
            <a:r>
              <a:rPr lang="en-US" sz="2000" dirty="0"/>
              <a:t>Create the Controller.</a:t>
            </a:r>
          </a:p>
          <a:p>
            <a:pPr lvl="1">
              <a:lnSpc>
                <a:spcPct val="100000"/>
              </a:lnSpc>
              <a:buSzPct val="70000"/>
              <a:buFont typeface="Wingdings" panose="05000000000000000000" pitchFamily="2" charset="2"/>
              <a:buChar char="§"/>
            </a:pPr>
            <a:r>
              <a:rPr lang="en-US" sz="2000" dirty="0"/>
              <a:t>Start the Simulation.</a:t>
            </a:r>
          </a:p>
          <a:p>
            <a:pPr lvl="1">
              <a:lnSpc>
                <a:spcPct val="100000"/>
              </a:lnSpc>
              <a:buSzPct val="70000"/>
              <a:buFont typeface="Wingdings" panose="05000000000000000000" pitchFamily="2" charset="2"/>
              <a:buChar char="§"/>
            </a:pPr>
            <a:r>
              <a:rPr lang="en-US" sz="2000" dirty="0"/>
              <a:t>Collect and analyze results for performance evaluation.</a:t>
            </a:r>
            <a:endParaRPr lang="en-US" sz="1600" dirty="0"/>
          </a:p>
          <a:p>
            <a:pPr>
              <a:lnSpc>
                <a:spcPct val="100000"/>
              </a:lnSpc>
            </a:pPr>
            <a:endParaRPr lang="en-US" sz="2000" dirty="0"/>
          </a:p>
          <a:p>
            <a:pPr>
              <a:lnSpc>
                <a:spcPct val="100000"/>
              </a:lnSpc>
            </a:pPr>
            <a:endParaRPr lang="en-US" sz="2000" i="1" dirty="0"/>
          </a:p>
        </p:txBody>
      </p:sp>
    </p:spTree>
    <p:extLst>
      <p:ext uri="{BB962C8B-B14F-4D97-AF65-F5344CB8AC3E}">
        <p14:creationId xmlns:p14="http://schemas.microsoft.com/office/powerpoint/2010/main" val="183970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540327" y="4081549"/>
            <a:ext cx="648393" cy="41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2"/>
          <p:cNvSpPr txBox="1">
            <a:spLocks/>
          </p:cNvSpPr>
          <p:nvPr/>
        </p:nvSpPr>
        <p:spPr>
          <a:xfrm>
            <a:off x="838198" y="1851761"/>
            <a:ext cx="11208027" cy="47776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dirty="0"/>
              <a:t>We need to simulate 4 configurations, varying the number of Component Managers (CMs) and fixing to 3 the number of Intelligent Driving Controllers (IDCs) for each CM:</a:t>
            </a:r>
          </a:p>
          <a:p>
            <a:pPr>
              <a:lnSpc>
                <a:spcPct val="100000"/>
              </a:lnSpc>
            </a:pPr>
            <a:r>
              <a:rPr lang="en-US" sz="2200" dirty="0"/>
              <a:t>Config 1 </a:t>
            </a:r>
            <a:r>
              <a:rPr lang="en-US" sz="2200" dirty="0">
                <a:sym typeface="Wingdings" panose="05000000000000000000" pitchFamily="2" charset="2"/>
              </a:rPr>
              <a:t> </a:t>
            </a:r>
            <a:r>
              <a:rPr lang="en-US" sz="2200" dirty="0"/>
              <a:t>1 CM</a:t>
            </a:r>
          </a:p>
          <a:p>
            <a:pPr>
              <a:lnSpc>
                <a:spcPct val="100000"/>
              </a:lnSpc>
            </a:pPr>
            <a:r>
              <a:rPr lang="en-US" sz="2200" dirty="0"/>
              <a:t>Config 2</a:t>
            </a:r>
            <a:r>
              <a:rPr lang="en-US" sz="2200" dirty="0">
                <a:sym typeface="Wingdings" panose="05000000000000000000" pitchFamily="2" charset="2"/>
              </a:rPr>
              <a:t>  </a:t>
            </a:r>
            <a:r>
              <a:rPr lang="en-US" sz="2200" dirty="0"/>
              <a:t>4 CM</a:t>
            </a:r>
          </a:p>
          <a:p>
            <a:pPr>
              <a:lnSpc>
                <a:spcPct val="100000"/>
              </a:lnSpc>
            </a:pPr>
            <a:r>
              <a:rPr lang="en-US" sz="2200" dirty="0"/>
              <a:t>Config 3</a:t>
            </a:r>
            <a:r>
              <a:rPr lang="en-US" sz="2200" dirty="0">
                <a:sym typeface="Wingdings" panose="05000000000000000000" pitchFamily="2" charset="2"/>
              </a:rPr>
              <a:t>  </a:t>
            </a:r>
            <a:r>
              <a:rPr lang="en-US" sz="2200" dirty="0"/>
              <a:t>16 CM</a:t>
            </a:r>
          </a:p>
          <a:p>
            <a:pPr>
              <a:lnSpc>
                <a:spcPct val="100000"/>
              </a:lnSpc>
            </a:pPr>
            <a:r>
              <a:rPr lang="en-US" sz="2200" dirty="0"/>
              <a:t>Config 4</a:t>
            </a:r>
            <a:r>
              <a:rPr lang="en-US" sz="2200" dirty="0">
                <a:sym typeface="Wingdings" panose="05000000000000000000" pitchFamily="2" charset="2"/>
              </a:rPr>
              <a:t>  32</a:t>
            </a:r>
            <a:r>
              <a:rPr lang="en-US" sz="2200" dirty="0"/>
              <a:t> CM</a:t>
            </a:r>
            <a:endParaRPr lang="en-US" sz="2000" i="1" dirty="0"/>
          </a:p>
        </p:txBody>
      </p:sp>
      <p:sp>
        <p:nvSpPr>
          <p:cNvPr id="9" name="Segnaposto contenuto 2">
            <a:extLst>
              <a:ext uri="{FF2B5EF4-FFF2-40B4-BE49-F238E27FC236}">
                <a16:creationId xmlns:a16="http://schemas.microsoft.com/office/drawing/2014/main" id="{FC9D670B-024F-404F-8A64-374CCB6BA0BD}"/>
              </a:ext>
            </a:extLst>
          </p:cNvPr>
          <p:cNvSpPr txBox="1">
            <a:spLocks/>
          </p:cNvSpPr>
          <p:nvPr/>
        </p:nvSpPr>
        <p:spPr>
          <a:xfrm>
            <a:off x="6096000" y="2988997"/>
            <a:ext cx="3763617" cy="2600739"/>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dirty="0">
                <a:solidFill>
                  <a:schemeClr val="bg1"/>
                </a:solidFill>
              </a:rPr>
              <a:t>A comparison of the obtained results is required in terms of:</a:t>
            </a:r>
          </a:p>
          <a:p>
            <a:pPr>
              <a:lnSpc>
                <a:spcPct val="100000"/>
              </a:lnSpc>
            </a:pPr>
            <a:r>
              <a:rPr lang="en-US" sz="2200" b="1" dirty="0">
                <a:solidFill>
                  <a:schemeClr val="bg1"/>
                </a:solidFill>
              </a:rPr>
              <a:t>LATENCY</a:t>
            </a:r>
          </a:p>
          <a:p>
            <a:pPr>
              <a:lnSpc>
                <a:spcPct val="100000"/>
              </a:lnSpc>
            </a:pPr>
            <a:r>
              <a:rPr lang="en-US" sz="2200" b="1" dirty="0">
                <a:solidFill>
                  <a:schemeClr val="bg1"/>
                </a:solidFill>
              </a:rPr>
              <a:t>NETWORK</a:t>
            </a:r>
            <a:r>
              <a:rPr lang="en-US" sz="2200" dirty="0">
                <a:solidFill>
                  <a:schemeClr val="bg1"/>
                </a:solidFill>
              </a:rPr>
              <a:t> </a:t>
            </a:r>
            <a:r>
              <a:rPr lang="en-US" sz="2200" b="1" dirty="0">
                <a:solidFill>
                  <a:schemeClr val="bg1"/>
                </a:solidFill>
              </a:rPr>
              <a:t>USAGE</a:t>
            </a:r>
          </a:p>
          <a:p>
            <a:pPr>
              <a:lnSpc>
                <a:spcPct val="100000"/>
              </a:lnSpc>
            </a:pPr>
            <a:r>
              <a:rPr lang="en-US" sz="2200" b="1" dirty="0">
                <a:solidFill>
                  <a:schemeClr val="bg1"/>
                </a:solidFill>
              </a:rPr>
              <a:t>ENERGY</a:t>
            </a:r>
            <a:r>
              <a:rPr lang="en-US" sz="2200" dirty="0">
                <a:solidFill>
                  <a:schemeClr val="bg1"/>
                </a:solidFill>
              </a:rPr>
              <a:t> </a:t>
            </a:r>
            <a:r>
              <a:rPr lang="en-US" sz="2200" b="1" dirty="0">
                <a:solidFill>
                  <a:schemeClr val="bg1"/>
                </a:solidFill>
              </a:rPr>
              <a:t>CONSUMPTION</a:t>
            </a:r>
            <a:endParaRPr lang="en-US" sz="2200" dirty="0">
              <a:solidFill>
                <a:schemeClr val="bg1"/>
              </a:solidFill>
            </a:endParaRPr>
          </a:p>
        </p:txBody>
      </p:sp>
      <p:sp>
        <p:nvSpPr>
          <p:cNvPr id="10" name="Titolo 1">
            <a:extLst>
              <a:ext uri="{FF2B5EF4-FFF2-40B4-BE49-F238E27FC236}">
                <a16:creationId xmlns:a16="http://schemas.microsoft.com/office/drawing/2014/main" id="{49DCF1B4-DDA2-4343-9FC1-813DB1A51A41}"/>
              </a:ext>
            </a:extLst>
          </p:cNvPr>
          <p:cNvSpPr>
            <a:spLocks noGrp="1"/>
          </p:cNvSpPr>
          <p:nvPr>
            <p:ph type="title"/>
          </p:nvPr>
        </p:nvSpPr>
        <p:spPr>
          <a:xfrm>
            <a:off x="838198" y="365125"/>
            <a:ext cx="10949248" cy="1325563"/>
          </a:xfrm>
        </p:spPr>
        <p:txBody>
          <a:bodyPr>
            <a:normAutofit/>
          </a:bodyPr>
          <a:lstStyle/>
          <a:p>
            <a:r>
              <a:rPr lang="it-IT" sz="4200" dirty="0"/>
              <a:t>PERFORMANCE EVALUATION</a:t>
            </a:r>
          </a:p>
        </p:txBody>
      </p:sp>
    </p:spTree>
    <p:extLst>
      <p:ext uri="{BB962C8B-B14F-4D97-AF65-F5344CB8AC3E}">
        <p14:creationId xmlns:p14="http://schemas.microsoft.com/office/powerpoint/2010/main" val="189002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949246" cy="1325563"/>
          </a:xfrm>
        </p:spPr>
        <p:txBody>
          <a:bodyPr>
            <a:normAutofit/>
          </a:bodyPr>
          <a:lstStyle/>
          <a:p>
            <a:r>
              <a:rPr lang="it-IT" sz="3600" dirty="0"/>
              <a:t>MODELLING AND SIMULATING A SELF-DRIVING SYSTEM</a:t>
            </a:r>
            <a:endParaRPr lang="it-IT" sz="4200" dirty="0"/>
          </a:p>
        </p:txBody>
      </p:sp>
      <p:sp>
        <p:nvSpPr>
          <p:cNvPr id="6" name="Rettangolo 5"/>
          <p:cNvSpPr/>
          <p:nvPr/>
        </p:nvSpPr>
        <p:spPr>
          <a:xfrm>
            <a:off x="540327" y="4081549"/>
            <a:ext cx="648393" cy="41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Segnaposto contenuto 2">
            <a:extLst>
              <a:ext uri="{FF2B5EF4-FFF2-40B4-BE49-F238E27FC236}">
                <a16:creationId xmlns:a16="http://schemas.microsoft.com/office/drawing/2014/main" id="{6EA6D027-A464-46D3-8581-571069043D94}"/>
              </a:ext>
            </a:extLst>
          </p:cNvPr>
          <p:cNvSpPr txBox="1">
            <a:spLocks/>
          </p:cNvSpPr>
          <p:nvPr/>
        </p:nvSpPr>
        <p:spPr>
          <a:xfrm>
            <a:off x="838200" y="1851761"/>
            <a:ext cx="10836965" cy="49134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dirty="0"/>
              <a:t>We want to model and simulate an architecture that is a simplified version of a self-driving car infrastructure and its connected modules.</a:t>
            </a:r>
          </a:p>
        </p:txBody>
      </p:sp>
      <p:sp>
        <p:nvSpPr>
          <p:cNvPr id="12" name="Segnaposto contenuto 2">
            <a:extLst>
              <a:ext uri="{FF2B5EF4-FFF2-40B4-BE49-F238E27FC236}">
                <a16:creationId xmlns:a16="http://schemas.microsoft.com/office/drawing/2014/main" id="{AA592311-FC17-4156-8979-811ABC72A57B}"/>
              </a:ext>
            </a:extLst>
          </p:cNvPr>
          <p:cNvSpPr txBox="1">
            <a:spLocks/>
          </p:cNvSpPr>
          <p:nvPr/>
        </p:nvSpPr>
        <p:spPr>
          <a:xfrm>
            <a:off x="838200" y="3429000"/>
            <a:ext cx="5219699" cy="27002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2200" dirty="0"/>
          </a:p>
        </p:txBody>
      </p:sp>
      <p:sp>
        <p:nvSpPr>
          <p:cNvPr id="13" name="Segnaposto contenuto 2">
            <a:extLst>
              <a:ext uri="{FF2B5EF4-FFF2-40B4-BE49-F238E27FC236}">
                <a16:creationId xmlns:a16="http://schemas.microsoft.com/office/drawing/2014/main" id="{61F22F3D-6857-4093-9C50-9DB6A1E9A1B4}"/>
              </a:ext>
            </a:extLst>
          </p:cNvPr>
          <p:cNvSpPr txBox="1">
            <a:spLocks/>
          </p:cNvSpPr>
          <p:nvPr/>
        </p:nvSpPr>
        <p:spPr>
          <a:xfrm>
            <a:off x="838200" y="2547044"/>
            <a:ext cx="4312752" cy="4218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dirty="0"/>
              <a:t>We need a </a:t>
            </a:r>
            <a:r>
              <a:rPr lang="en-US" sz="2200" b="1" dirty="0"/>
              <a:t>Fog architecture</a:t>
            </a:r>
            <a:r>
              <a:rPr lang="en-US" sz="2200" dirty="0"/>
              <a:t>:</a:t>
            </a:r>
          </a:p>
          <a:p>
            <a:pPr>
              <a:lnSpc>
                <a:spcPct val="100000"/>
              </a:lnSpc>
            </a:pPr>
            <a:r>
              <a:rPr lang="en-US" sz="2200" dirty="0"/>
              <a:t>Such (near) real time systems need very low-latency responses and generate a huge amount of data, so we need:</a:t>
            </a:r>
          </a:p>
          <a:p>
            <a:pPr lvl="1">
              <a:lnSpc>
                <a:spcPct val="100000"/>
              </a:lnSpc>
              <a:buSzPct val="70000"/>
              <a:buFont typeface="Wingdings" panose="05000000000000000000" pitchFamily="2" charset="2"/>
              <a:buChar char="§"/>
            </a:pPr>
            <a:r>
              <a:rPr lang="en-US" sz="2000" dirty="0"/>
              <a:t>Low communication latency.</a:t>
            </a:r>
          </a:p>
          <a:p>
            <a:pPr lvl="1">
              <a:lnSpc>
                <a:spcPct val="100000"/>
              </a:lnSpc>
              <a:buSzPct val="70000"/>
              <a:buFont typeface="Wingdings" panose="05000000000000000000" pitchFamily="2" charset="2"/>
              <a:buChar char="§"/>
            </a:pPr>
            <a:r>
              <a:rPr lang="en-US" sz="2000" dirty="0"/>
              <a:t>Reduction of bandwidth consumption.</a:t>
            </a:r>
          </a:p>
          <a:p>
            <a:pPr lvl="1">
              <a:lnSpc>
                <a:spcPct val="100000"/>
              </a:lnSpc>
              <a:buSzPct val="70000"/>
              <a:buFont typeface="Wingdings" panose="05000000000000000000" pitchFamily="2" charset="2"/>
              <a:buChar char="§"/>
            </a:pPr>
            <a:r>
              <a:rPr lang="en-US" sz="2000" dirty="0"/>
              <a:t>High performance networking and connectivity (</a:t>
            </a:r>
            <a:r>
              <a:rPr lang="en-US" sz="2000" i="1" dirty="0"/>
              <a:t>5G</a:t>
            </a:r>
            <a:r>
              <a:rPr lang="en-US" sz="2000" dirty="0"/>
              <a:t>).</a:t>
            </a:r>
          </a:p>
          <a:p>
            <a:pPr lvl="1">
              <a:lnSpc>
                <a:spcPct val="100000"/>
              </a:lnSpc>
              <a:buSzPct val="70000"/>
              <a:buFont typeface="Wingdings" panose="05000000000000000000" pitchFamily="2" charset="2"/>
              <a:buChar char="§"/>
            </a:pPr>
            <a:endParaRPr lang="en-US" sz="100" dirty="0"/>
          </a:p>
          <a:p>
            <a:pPr marL="0" indent="0" algn="ctr">
              <a:lnSpc>
                <a:spcPct val="100000"/>
              </a:lnSpc>
              <a:buNone/>
            </a:pPr>
            <a:r>
              <a:rPr lang="en-US" sz="2200" dirty="0">
                <a:highlight>
                  <a:srgbClr val="FFFF00"/>
                </a:highlight>
                <a:sym typeface="Wingdings" panose="05000000000000000000" pitchFamily="2" charset="2"/>
              </a:rPr>
              <a:t> A fog solution</a:t>
            </a:r>
            <a:r>
              <a:rPr lang="en-US" sz="2200" dirty="0">
                <a:highlight>
                  <a:srgbClr val="FFFF00"/>
                </a:highlight>
              </a:rPr>
              <a:t> is the way! ;)  </a:t>
            </a:r>
          </a:p>
        </p:txBody>
      </p:sp>
      <p:pic>
        <p:nvPicPr>
          <p:cNvPr id="4" name="Immagine 3">
            <a:extLst>
              <a:ext uri="{FF2B5EF4-FFF2-40B4-BE49-F238E27FC236}">
                <a16:creationId xmlns:a16="http://schemas.microsoft.com/office/drawing/2014/main" id="{DAF00776-C5D7-4037-BE04-A183BAE50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110" y="2902557"/>
            <a:ext cx="6364055" cy="3182028"/>
          </a:xfrm>
          <a:prstGeom prst="rect">
            <a:avLst/>
          </a:prstGeom>
        </p:spPr>
      </p:pic>
    </p:spTree>
    <p:extLst>
      <p:ext uri="{BB962C8B-B14F-4D97-AF65-F5344CB8AC3E}">
        <p14:creationId xmlns:p14="http://schemas.microsoft.com/office/powerpoint/2010/main" val="492744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540327" y="4081549"/>
            <a:ext cx="648393" cy="41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p:cNvSpPr txBox="1">
            <a:spLocks/>
          </p:cNvSpPr>
          <p:nvPr/>
        </p:nvSpPr>
        <p:spPr>
          <a:xfrm>
            <a:off x="906086" y="1900547"/>
            <a:ext cx="10813473" cy="47776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b="1" dirty="0"/>
              <a:t>Low-latency communication</a:t>
            </a:r>
            <a:r>
              <a:rPr lang="en-US" sz="2200" dirty="0"/>
              <a:t>: a self-driving system moves independently within the environment and must be able to take precise decisions quickly.</a:t>
            </a:r>
          </a:p>
          <a:p>
            <a:pPr>
              <a:lnSpc>
                <a:spcPct val="100000"/>
              </a:lnSpc>
            </a:pPr>
            <a:r>
              <a:rPr lang="en-US" sz="2200" b="1" dirty="0"/>
              <a:t>Handling voluminous data</a:t>
            </a:r>
            <a:r>
              <a:rPr lang="en-US" sz="2200" dirty="0"/>
              <a:t>: sensors embedded in the self-driving car generate a huge amount of data that needs to be handled of used make decision and improve system performances.</a:t>
            </a:r>
          </a:p>
          <a:p>
            <a:pPr>
              <a:lnSpc>
                <a:spcPct val="100000"/>
              </a:lnSpc>
            </a:pPr>
            <a:r>
              <a:rPr lang="en-US" sz="2200" b="1" dirty="0"/>
              <a:t>Heavy long-term processing</a:t>
            </a:r>
            <a:r>
              <a:rPr lang="en-US" sz="2200" dirty="0"/>
              <a:t>: data generated by the system can be classified and stored in the cloud, where the driving style of the car can be analyzed and some tips can be generated to improve the driving abilities of the system and inform the user about the current car driving style.</a:t>
            </a:r>
          </a:p>
        </p:txBody>
      </p:sp>
      <p:sp>
        <p:nvSpPr>
          <p:cNvPr id="7" name="Titolo 1"/>
          <p:cNvSpPr>
            <a:spLocks noGrp="1"/>
          </p:cNvSpPr>
          <p:nvPr>
            <p:ph type="title"/>
          </p:nvPr>
        </p:nvSpPr>
        <p:spPr>
          <a:xfrm>
            <a:off x="838200" y="365125"/>
            <a:ext cx="10949246" cy="1325563"/>
          </a:xfrm>
        </p:spPr>
        <p:txBody>
          <a:bodyPr>
            <a:normAutofit/>
          </a:bodyPr>
          <a:lstStyle/>
          <a:p>
            <a:r>
              <a:rPr lang="it-IT" sz="4200" dirty="0"/>
              <a:t>SELF-DRIVING CAR:</a:t>
            </a:r>
            <a:br>
              <a:rPr lang="it-IT" sz="4200" dirty="0"/>
            </a:br>
            <a:r>
              <a:rPr lang="it-IT" sz="4200" dirty="0"/>
              <a:t>SYSTEM REQUIREMENTS</a:t>
            </a:r>
          </a:p>
        </p:txBody>
      </p:sp>
    </p:spTree>
    <p:extLst>
      <p:ext uri="{BB962C8B-B14F-4D97-AF65-F5344CB8AC3E}">
        <p14:creationId xmlns:p14="http://schemas.microsoft.com/office/powerpoint/2010/main" val="325670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540327" y="4081549"/>
            <a:ext cx="648393" cy="41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p:cNvSpPr txBox="1">
            <a:spLocks/>
          </p:cNvSpPr>
          <p:nvPr/>
        </p:nvSpPr>
        <p:spPr>
          <a:xfrm>
            <a:off x="838200" y="1851761"/>
            <a:ext cx="10949246" cy="47776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dirty="0"/>
              <a:t>Cars move autonomously in the environment, sensing various </a:t>
            </a:r>
            <a:r>
              <a:rPr lang="en-US" sz="2200" dirty="0" err="1"/>
              <a:t>informations</a:t>
            </a:r>
            <a:r>
              <a:rPr lang="en-US" sz="2200" dirty="0"/>
              <a:t> and making </a:t>
            </a:r>
            <a:r>
              <a:rPr lang="en-US" sz="2151" dirty="0"/>
              <a:t>decisions through an intelligent driving controller</a:t>
            </a:r>
            <a:r>
              <a:rPr lang="en-US" sz="2200" dirty="0"/>
              <a:t>, actuating in a low-latency manner.</a:t>
            </a:r>
          </a:p>
          <a:p>
            <a:pPr>
              <a:lnSpc>
                <a:spcPct val="100000"/>
              </a:lnSpc>
            </a:pPr>
            <a:r>
              <a:rPr lang="en-US" sz="2200" dirty="0"/>
              <a:t>Machine learning and AI algorithms are used to generate advices and fine-tune driving abilities of the intelligent driving controller.</a:t>
            </a:r>
          </a:p>
          <a:p>
            <a:pPr>
              <a:lnSpc>
                <a:spcPct val="100000"/>
              </a:lnSpc>
            </a:pPr>
            <a:r>
              <a:rPr lang="en-US" sz="2200" dirty="0"/>
              <a:t>Flow of ordered operations:</a:t>
            </a:r>
          </a:p>
          <a:p>
            <a:pPr marL="914400" lvl="1" indent="-457200">
              <a:lnSpc>
                <a:spcPct val="100000"/>
              </a:lnSpc>
              <a:buFont typeface="+mj-lt"/>
              <a:buAutoNum type="arabicPeriod"/>
            </a:pPr>
            <a:r>
              <a:rPr lang="en-US" sz="2000" dirty="0"/>
              <a:t>Sensors embedded in the car send information to the related smart-driving module.</a:t>
            </a:r>
          </a:p>
          <a:p>
            <a:pPr marL="914400" lvl="1" indent="-457200">
              <a:lnSpc>
                <a:spcPct val="100000"/>
              </a:lnSpc>
              <a:buFont typeface="+mj-lt"/>
              <a:buAutoNum type="arabicPeriod"/>
            </a:pPr>
            <a:r>
              <a:rPr lang="en-US" sz="2000" dirty="0"/>
              <a:t>The smart-driving module process the information sensed on the environment and send it to the classifier for further analysis; if a certain low-latency action needs to be performed, the module sends to the actuator the command to be executed.</a:t>
            </a:r>
          </a:p>
          <a:p>
            <a:pPr marL="914400" lvl="1" indent="-457200">
              <a:lnSpc>
                <a:spcPct val="100000"/>
              </a:lnSpc>
              <a:buFont typeface="+mj-lt"/>
              <a:buAutoNum type="arabicPeriod"/>
            </a:pPr>
            <a:r>
              <a:rPr lang="en-US" sz="2000" dirty="0"/>
              <a:t>The classifier classifies the received </a:t>
            </a:r>
            <a:r>
              <a:rPr lang="en-US" sz="2000" dirty="0" err="1"/>
              <a:t>informations</a:t>
            </a:r>
            <a:r>
              <a:rPr lang="en-US" sz="2000" dirty="0"/>
              <a:t> and send its output to the AI-</a:t>
            </a:r>
            <a:r>
              <a:rPr lang="en-US" sz="2000" dirty="0" err="1"/>
              <a:t>advicer</a:t>
            </a:r>
            <a:r>
              <a:rPr lang="en-US" sz="2000" dirty="0"/>
              <a:t>.</a:t>
            </a:r>
          </a:p>
          <a:p>
            <a:pPr marL="914400" lvl="1" indent="-457200">
              <a:lnSpc>
                <a:spcPct val="100000"/>
              </a:lnSpc>
              <a:buFont typeface="+mj-lt"/>
              <a:buAutoNum type="arabicPeriod"/>
            </a:pPr>
            <a:r>
              <a:rPr lang="en-US" sz="2000" dirty="0"/>
              <a:t>The AI-tuner analyze the classified data for identifying the current behavior of the car, in order to fine-tune the car driving style and generate same tips and statistics to be displayed by a monitor in the car.</a:t>
            </a:r>
          </a:p>
        </p:txBody>
      </p:sp>
      <p:sp>
        <p:nvSpPr>
          <p:cNvPr id="7" name="Titolo 1"/>
          <p:cNvSpPr>
            <a:spLocks noGrp="1"/>
          </p:cNvSpPr>
          <p:nvPr>
            <p:ph type="title"/>
          </p:nvPr>
        </p:nvSpPr>
        <p:spPr>
          <a:xfrm>
            <a:off x="838200" y="365125"/>
            <a:ext cx="10949246" cy="1325563"/>
          </a:xfrm>
        </p:spPr>
        <p:txBody>
          <a:bodyPr>
            <a:normAutofit/>
          </a:bodyPr>
          <a:lstStyle/>
          <a:p>
            <a:r>
              <a:rPr lang="it-IT" sz="4200" dirty="0"/>
              <a:t>HOW IT WORKS?</a:t>
            </a:r>
          </a:p>
        </p:txBody>
      </p:sp>
    </p:spTree>
    <p:extLst>
      <p:ext uri="{BB962C8B-B14F-4D97-AF65-F5344CB8AC3E}">
        <p14:creationId xmlns:p14="http://schemas.microsoft.com/office/powerpoint/2010/main" val="179904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540327" y="4081549"/>
            <a:ext cx="648393" cy="41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p:cNvSpPr txBox="1">
            <a:spLocks/>
          </p:cNvSpPr>
          <p:nvPr/>
        </p:nvSpPr>
        <p:spPr>
          <a:xfrm>
            <a:off x="838200" y="1478693"/>
            <a:ext cx="11208026" cy="52057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dirty="0"/>
              <a:t>Smart-driving module</a:t>
            </a:r>
          </a:p>
          <a:p>
            <a:pPr lvl="1">
              <a:lnSpc>
                <a:spcPct val="100000"/>
              </a:lnSpc>
              <a:buSzPct val="70000"/>
              <a:buFont typeface="Wingdings" panose="05000000000000000000" pitchFamily="2" charset="2"/>
              <a:buChar char="§"/>
            </a:pPr>
            <a:r>
              <a:rPr lang="en-US" sz="2000" dirty="0"/>
              <a:t>This module is embedded inside the (generic) Intelligent Driving Controller (IDC), placed in the car.</a:t>
            </a:r>
          </a:p>
          <a:p>
            <a:pPr lvl="1">
              <a:lnSpc>
                <a:spcPct val="100000"/>
              </a:lnSpc>
              <a:buSzPct val="70000"/>
              <a:buFont typeface="Wingdings" panose="05000000000000000000" pitchFamily="2" charset="2"/>
              <a:buChar char="§"/>
            </a:pPr>
            <a:r>
              <a:rPr lang="en-US" sz="2000" dirty="0"/>
              <a:t>Receives data from the environment, processes it and controls the related actuator, according to a given </a:t>
            </a:r>
            <a:r>
              <a:rPr lang="en-US" sz="2000" dirty="0" err="1"/>
              <a:t>behavioural</a:t>
            </a:r>
            <a:r>
              <a:rPr lang="en-US" sz="2000" dirty="0"/>
              <a:t> model.</a:t>
            </a:r>
          </a:p>
          <a:p>
            <a:pPr lvl="1">
              <a:lnSpc>
                <a:spcPct val="100000"/>
              </a:lnSpc>
              <a:buSzPct val="70000"/>
              <a:buFont typeface="Wingdings" panose="05000000000000000000" pitchFamily="2" charset="2"/>
              <a:buChar char="§"/>
            </a:pPr>
            <a:r>
              <a:rPr lang="en-US" sz="2000" dirty="0"/>
              <a:t>Send processed information to the classifier.</a:t>
            </a:r>
          </a:p>
          <a:p>
            <a:pPr>
              <a:lnSpc>
                <a:spcPct val="100000"/>
              </a:lnSpc>
            </a:pPr>
            <a:r>
              <a:rPr lang="en-US" sz="2200" dirty="0"/>
              <a:t>Classifier</a:t>
            </a:r>
          </a:p>
          <a:p>
            <a:pPr lvl="1">
              <a:lnSpc>
                <a:spcPct val="100000"/>
              </a:lnSpc>
              <a:buSzPct val="70000"/>
              <a:buFont typeface="Wingdings" panose="05000000000000000000" pitchFamily="2" charset="2"/>
              <a:buChar char="§"/>
            </a:pPr>
            <a:r>
              <a:rPr lang="en-US" sz="2000" dirty="0"/>
              <a:t>Classifies the received information in order to identify the current action performed by the driving system (e.g. sudden accelerations, hard </a:t>
            </a:r>
            <a:r>
              <a:rPr lang="en-US" sz="2000" dirty="0" err="1"/>
              <a:t>brakings</a:t>
            </a:r>
            <a:r>
              <a:rPr lang="en-US" sz="2000" dirty="0"/>
              <a:t>, …)</a:t>
            </a:r>
          </a:p>
          <a:p>
            <a:pPr lvl="1">
              <a:lnSpc>
                <a:spcPct val="100000"/>
              </a:lnSpc>
              <a:buSzPct val="70000"/>
              <a:buFont typeface="Wingdings" panose="05000000000000000000" pitchFamily="2" charset="2"/>
              <a:buChar char="§"/>
            </a:pPr>
            <a:r>
              <a:rPr lang="en-US" sz="2000" dirty="0"/>
              <a:t>Sends the classified action to the AI-tuner.</a:t>
            </a:r>
          </a:p>
          <a:p>
            <a:pPr>
              <a:lnSpc>
                <a:spcPct val="100000"/>
              </a:lnSpc>
            </a:pPr>
            <a:r>
              <a:rPr lang="en-US" sz="2200" dirty="0"/>
              <a:t>AI-tuner</a:t>
            </a:r>
          </a:p>
          <a:p>
            <a:pPr lvl="1">
              <a:lnSpc>
                <a:spcPct val="100000"/>
              </a:lnSpc>
              <a:buSzPct val="70000"/>
              <a:buFont typeface="Wingdings" panose="05000000000000000000" pitchFamily="2" charset="2"/>
              <a:buChar char="§"/>
            </a:pPr>
            <a:r>
              <a:rPr lang="en-US" sz="2000" dirty="0"/>
              <a:t>Analyzes the </a:t>
            </a:r>
            <a:r>
              <a:rPr lang="en-US" sz="2000" dirty="0" err="1"/>
              <a:t>informations</a:t>
            </a:r>
            <a:r>
              <a:rPr lang="en-US" sz="2000" dirty="0"/>
              <a:t> sent by the classifier, in order to identify the current driving behavior of the system.</a:t>
            </a:r>
          </a:p>
          <a:p>
            <a:pPr lvl="1">
              <a:lnSpc>
                <a:spcPct val="100000"/>
              </a:lnSpc>
              <a:buSzPct val="70000"/>
              <a:buFont typeface="Wingdings" panose="05000000000000000000" pitchFamily="2" charset="2"/>
              <a:buChar char="§"/>
            </a:pPr>
            <a:r>
              <a:rPr lang="en-US" sz="2000" dirty="0"/>
              <a:t>Fine-tunes the </a:t>
            </a:r>
            <a:r>
              <a:rPr lang="en-US" sz="2000" dirty="0" err="1"/>
              <a:t>behavioural</a:t>
            </a:r>
            <a:r>
              <a:rPr lang="en-US" sz="2000" dirty="0"/>
              <a:t> model of the Smart-driving module sending a periodic update.</a:t>
            </a:r>
          </a:p>
          <a:p>
            <a:pPr lvl="1">
              <a:lnSpc>
                <a:spcPct val="100000"/>
              </a:lnSpc>
              <a:buSzPct val="70000"/>
              <a:buFont typeface="Wingdings" panose="05000000000000000000" pitchFamily="2" charset="2"/>
              <a:buChar char="§"/>
            </a:pPr>
            <a:r>
              <a:rPr lang="en-US" sz="2000" dirty="0"/>
              <a:t>Sends some tips and statistics to the monitor placed in the car.</a:t>
            </a:r>
          </a:p>
          <a:p>
            <a:pPr lvl="1">
              <a:lnSpc>
                <a:spcPct val="100000"/>
              </a:lnSpc>
              <a:buSzPct val="70000"/>
              <a:buFont typeface="Wingdings" panose="05000000000000000000" pitchFamily="2" charset="2"/>
              <a:buChar char="§"/>
            </a:pPr>
            <a:endParaRPr lang="en-US" sz="2000" dirty="0"/>
          </a:p>
        </p:txBody>
      </p:sp>
      <p:sp>
        <p:nvSpPr>
          <p:cNvPr id="7" name="Titolo 1"/>
          <p:cNvSpPr>
            <a:spLocks noGrp="1"/>
          </p:cNvSpPr>
          <p:nvPr>
            <p:ph type="title"/>
          </p:nvPr>
        </p:nvSpPr>
        <p:spPr>
          <a:xfrm>
            <a:off x="838200" y="365125"/>
            <a:ext cx="10949246" cy="1325563"/>
          </a:xfrm>
        </p:spPr>
        <p:txBody>
          <a:bodyPr>
            <a:normAutofit/>
          </a:bodyPr>
          <a:lstStyle/>
          <a:p>
            <a:r>
              <a:rPr lang="it-IT" sz="4200" dirty="0"/>
              <a:t>APPLICATION MODULES</a:t>
            </a:r>
          </a:p>
        </p:txBody>
      </p:sp>
    </p:spTree>
    <p:extLst>
      <p:ext uri="{BB962C8B-B14F-4D97-AF65-F5344CB8AC3E}">
        <p14:creationId xmlns:p14="http://schemas.microsoft.com/office/powerpoint/2010/main" val="42410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p:cNvSpPr>
            <a:spLocks noGrp="1"/>
          </p:cNvSpPr>
          <p:nvPr>
            <p:ph type="title"/>
          </p:nvPr>
        </p:nvSpPr>
        <p:spPr>
          <a:xfrm>
            <a:off x="838200" y="365125"/>
            <a:ext cx="10949246" cy="1325563"/>
          </a:xfrm>
        </p:spPr>
        <p:txBody>
          <a:bodyPr>
            <a:normAutofit/>
          </a:bodyPr>
          <a:lstStyle/>
          <a:p>
            <a:r>
              <a:rPr lang="it-IT" sz="4200" dirty="0"/>
              <a:t>DDF APPLICATION MODEL</a:t>
            </a:r>
          </a:p>
        </p:txBody>
      </p:sp>
      <p:grpSp>
        <p:nvGrpSpPr>
          <p:cNvPr id="172" name="Gruppo 171">
            <a:extLst>
              <a:ext uri="{FF2B5EF4-FFF2-40B4-BE49-F238E27FC236}">
                <a16:creationId xmlns:a16="http://schemas.microsoft.com/office/drawing/2014/main" id="{BE71F009-C26D-4860-A5D2-ABCCE33F2F79}"/>
              </a:ext>
            </a:extLst>
          </p:cNvPr>
          <p:cNvGrpSpPr/>
          <p:nvPr/>
        </p:nvGrpSpPr>
        <p:grpSpPr>
          <a:xfrm>
            <a:off x="1425008" y="1690688"/>
            <a:ext cx="9341984" cy="4794183"/>
            <a:chOff x="1147232" y="1545808"/>
            <a:chExt cx="9341984" cy="4794183"/>
          </a:xfrm>
        </p:grpSpPr>
        <p:sp>
          <p:nvSpPr>
            <p:cNvPr id="150" name="Rettangolo 149">
              <a:extLst>
                <a:ext uri="{FF2B5EF4-FFF2-40B4-BE49-F238E27FC236}">
                  <a16:creationId xmlns:a16="http://schemas.microsoft.com/office/drawing/2014/main" id="{9FFDDF48-B1C0-47AF-A917-1BF0E0AE57AF}"/>
                </a:ext>
              </a:extLst>
            </p:cNvPr>
            <p:cNvSpPr/>
            <p:nvPr/>
          </p:nvSpPr>
          <p:spPr>
            <a:xfrm rot="1480764">
              <a:off x="4241240" y="2067166"/>
              <a:ext cx="1295739" cy="369332"/>
            </a:xfrm>
            <a:prstGeom prst="rect">
              <a:avLst/>
            </a:prstGeom>
            <a:ln>
              <a:prstDash val="lgDash"/>
            </a:ln>
          </p:spPr>
          <p:style>
            <a:lnRef idx="2">
              <a:schemeClr val="accent4"/>
            </a:lnRef>
            <a:fillRef idx="1">
              <a:schemeClr val="lt1"/>
            </a:fillRef>
            <a:effectRef idx="0">
              <a:schemeClr val="accent4"/>
            </a:effectRef>
            <a:fontRef idx="minor">
              <a:schemeClr val="dk1"/>
            </a:fontRef>
          </p:style>
          <p:txBody>
            <a:bodyPr wrap="none">
              <a:spAutoFit/>
            </a:bodyPr>
            <a:lstStyle/>
            <a:p>
              <a:r>
                <a:rPr lang="it-IT" dirty="0" err="1"/>
                <a:t>Sensor_info</a:t>
              </a:r>
              <a:endParaRPr lang="it-IT" dirty="0"/>
            </a:p>
          </p:txBody>
        </p:sp>
        <p:sp>
          <p:nvSpPr>
            <p:cNvPr id="151" name="Rettangolo 150">
              <a:extLst>
                <a:ext uri="{FF2B5EF4-FFF2-40B4-BE49-F238E27FC236}">
                  <a16:creationId xmlns:a16="http://schemas.microsoft.com/office/drawing/2014/main" id="{8DE9388D-257A-4738-9C94-607F1F3368F2}"/>
                </a:ext>
              </a:extLst>
            </p:cNvPr>
            <p:cNvSpPr/>
            <p:nvPr/>
          </p:nvSpPr>
          <p:spPr>
            <a:xfrm rot="18847807">
              <a:off x="6008538" y="3206957"/>
              <a:ext cx="1607812" cy="369332"/>
            </a:xfrm>
            <a:prstGeom prst="rect">
              <a:avLst/>
            </a:prstGeom>
            <a:ln>
              <a:prstDash val="lgDash"/>
            </a:ln>
          </p:spPr>
          <p:style>
            <a:lnRef idx="2">
              <a:schemeClr val="accent4"/>
            </a:lnRef>
            <a:fillRef idx="1">
              <a:schemeClr val="lt1"/>
            </a:fillRef>
            <a:effectRef idx="0">
              <a:schemeClr val="accent4"/>
            </a:effectRef>
            <a:fontRef idx="minor">
              <a:schemeClr val="dk1"/>
            </a:fontRef>
          </p:style>
          <p:txBody>
            <a:bodyPr wrap="none">
              <a:spAutoFit/>
            </a:bodyPr>
            <a:lstStyle/>
            <a:p>
              <a:r>
                <a:rPr lang="it-IT" dirty="0" err="1"/>
                <a:t>Processed_info</a:t>
              </a:r>
              <a:endParaRPr lang="it-IT" dirty="0"/>
            </a:p>
          </p:txBody>
        </p:sp>
        <p:sp>
          <p:nvSpPr>
            <p:cNvPr id="152" name="Rettangolo 151">
              <a:extLst>
                <a:ext uri="{FF2B5EF4-FFF2-40B4-BE49-F238E27FC236}">
                  <a16:creationId xmlns:a16="http://schemas.microsoft.com/office/drawing/2014/main" id="{90B01647-2796-407A-BDB9-E65E2A41020C}"/>
                </a:ext>
              </a:extLst>
            </p:cNvPr>
            <p:cNvSpPr/>
            <p:nvPr/>
          </p:nvSpPr>
          <p:spPr>
            <a:xfrm rot="3647829">
              <a:off x="8882497" y="2486745"/>
              <a:ext cx="1762021" cy="369332"/>
            </a:xfrm>
            <a:prstGeom prst="rect">
              <a:avLst/>
            </a:prstGeom>
            <a:ln>
              <a:prstDash val="lgDash"/>
            </a:ln>
          </p:spPr>
          <p:style>
            <a:lnRef idx="2">
              <a:schemeClr val="accent4"/>
            </a:lnRef>
            <a:fillRef idx="1">
              <a:schemeClr val="lt1"/>
            </a:fillRef>
            <a:effectRef idx="0">
              <a:schemeClr val="accent4"/>
            </a:effectRef>
            <a:fontRef idx="minor">
              <a:schemeClr val="dk1"/>
            </a:fontRef>
          </p:style>
          <p:txBody>
            <a:bodyPr wrap="none">
              <a:spAutoFit/>
            </a:bodyPr>
            <a:lstStyle/>
            <a:p>
              <a:r>
                <a:rPr lang="it-IT" dirty="0" err="1"/>
                <a:t>Classified_action</a:t>
              </a:r>
              <a:endParaRPr lang="it-IT" dirty="0"/>
            </a:p>
          </p:txBody>
        </p:sp>
        <p:sp>
          <p:nvSpPr>
            <p:cNvPr id="153" name="Rettangolo 152">
              <a:extLst>
                <a:ext uri="{FF2B5EF4-FFF2-40B4-BE49-F238E27FC236}">
                  <a16:creationId xmlns:a16="http://schemas.microsoft.com/office/drawing/2014/main" id="{3E7659BF-2908-4141-AFDF-F622536860B4}"/>
                </a:ext>
              </a:extLst>
            </p:cNvPr>
            <p:cNvSpPr/>
            <p:nvPr/>
          </p:nvSpPr>
          <p:spPr>
            <a:xfrm>
              <a:off x="6618446" y="4832713"/>
              <a:ext cx="1585883" cy="369332"/>
            </a:xfrm>
            <a:prstGeom prst="rect">
              <a:avLst/>
            </a:prstGeom>
            <a:ln>
              <a:prstDash val="lgDash"/>
            </a:ln>
          </p:spPr>
          <p:style>
            <a:lnRef idx="2">
              <a:schemeClr val="accent4"/>
            </a:lnRef>
            <a:fillRef idx="1">
              <a:schemeClr val="lt1"/>
            </a:fillRef>
            <a:effectRef idx="0">
              <a:schemeClr val="accent4"/>
            </a:effectRef>
            <a:fontRef idx="minor">
              <a:schemeClr val="dk1"/>
            </a:fontRef>
          </p:style>
          <p:txBody>
            <a:bodyPr wrap="none">
              <a:spAutoFit/>
            </a:bodyPr>
            <a:lstStyle/>
            <a:p>
              <a:r>
                <a:rPr lang="it-IT" dirty="0" err="1"/>
                <a:t>Update_model</a:t>
              </a:r>
              <a:endParaRPr lang="it-IT" dirty="0"/>
            </a:p>
          </p:txBody>
        </p:sp>
        <p:sp>
          <p:nvSpPr>
            <p:cNvPr id="161" name="Rettangolo 160">
              <a:extLst>
                <a:ext uri="{FF2B5EF4-FFF2-40B4-BE49-F238E27FC236}">
                  <a16:creationId xmlns:a16="http://schemas.microsoft.com/office/drawing/2014/main" id="{68D8B137-955E-4621-BCDB-752BCCBC248F}"/>
                </a:ext>
              </a:extLst>
            </p:cNvPr>
            <p:cNvSpPr/>
            <p:nvPr/>
          </p:nvSpPr>
          <p:spPr>
            <a:xfrm>
              <a:off x="5287229" y="5970659"/>
              <a:ext cx="1331518" cy="369332"/>
            </a:xfrm>
            <a:prstGeom prst="rect">
              <a:avLst/>
            </a:prstGeom>
            <a:ln>
              <a:prstDash val="lgDash"/>
            </a:ln>
          </p:spPr>
          <p:style>
            <a:lnRef idx="2">
              <a:schemeClr val="accent4"/>
            </a:lnRef>
            <a:fillRef idx="1">
              <a:schemeClr val="lt1"/>
            </a:fillRef>
            <a:effectRef idx="0">
              <a:schemeClr val="accent4"/>
            </a:effectRef>
            <a:fontRef idx="minor">
              <a:schemeClr val="dk1"/>
            </a:fontRef>
          </p:style>
          <p:txBody>
            <a:bodyPr wrap="none">
              <a:spAutoFit/>
            </a:bodyPr>
            <a:lstStyle/>
            <a:p>
              <a:r>
                <a:rPr lang="it-IT" dirty="0" err="1"/>
                <a:t>Display_info</a:t>
              </a:r>
              <a:endParaRPr lang="it-IT" dirty="0"/>
            </a:p>
          </p:txBody>
        </p:sp>
        <p:sp>
          <p:nvSpPr>
            <p:cNvPr id="171" name="Rettangolo 170">
              <a:extLst>
                <a:ext uri="{FF2B5EF4-FFF2-40B4-BE49-F238E27FC236}">
                  <a16:creationId xmlns:a16="http://schemas.microsoft.com/office/drawing/2014/main" id="{86B3B356-6F1E-4E21-BBE9-EBDD4501DF44}"/>
                </a:ext>
              </a:extLst>
            </p:cNvPr>
            <p:cNvSpPr/>
            <p:nvPr/>
          </p:nvSpPr>
          <p:spPr>
            <a:xfrm rot="18175283">
              <a:off x="2605226" y="4793326"/>
              <a:ext cx="2011384" cy="369332"/>
            </a:xfrm>
            <a:prstGeom prst="rect">
              <a:avLst/>
            </a:prstGeom>
            <a:ln>
              <a:prstDash val="lgDash"/>
            </a:ln>
          </p:spPr>
          <p:style>
            <a:lnRef idx="2">
              <a:schemeClr val="accent4"/>
            </a:lnRef>
            <a:fillRef idx="1">
              <a:schemeClr val="lt1"/>
            </a:fillRef>
            <a:effectRef idx="0">
              <a:schemeClr val="accent4"/>
            </a:effectRef>
            <a:fontRef idx="minor">
              <a:schemeClr val="dk1"/>
            </a:fontRef>
          </p:style>
          <p:txBody>
            <a:bodyPr wrap="none">
              <a:spAutoFit/>
            </a:bodyPr>
            <a:lstStyle/>
            <a:p>
              <a:r>
                <a:rPr lang="it-IT" dirty="0"/>
                <a:t>Low-</a:t>
              </a:r>
              <a:r>
                <a:rPr lang="it-IT" dirty="0" err="1"/>
                <a:t>latency_action</a:t>
              </a:r>
              <a:endParaRPr lang="it-IT" dirty="0"/>
            </a:p>
          </p:txBody>
        </p:sp>
        <p:sp>
          <p:nvSpPr>
            <p:cNvPr id="3" name="Ovale 2">
              <a:extLst>
                <a:ext uri="{FF2B5EF4-FFF2-40B4-BE49-F238E27FC236}">
                  <a16:creationId xmlns:a16="http://schemas.microsoft.com/office/drawing/2014/main" id="{C88707D8-9EDD-4BB8-A6F6-EDB0C23950AA}"/>
                </a:ext>
              </a:extLst>
            </p:cNvPr>
            <p:cNvSpPr/>
            <p:nvPr/>
          </p:nvSpPr>
          <p:spPr>
            <a:xfrm>
              <a:off x="2448306" y="1545808"/>
              <a:ext cx="1484243" cy="1497496"/>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Sensor-info</a:t>
              </a:r>
            </a:p>
          </p:txBody>
        </p:sp>
        <p:sp>
          <p:nvSpPr>
            <p:cNvPr id="8" name="Ovale 7">
              <a:extLst>
                <a:ext uri="{FF2B5EF4-FFF2-40B4-BE49-F238E27FC236}">
                  <a16:creationId xmlns:a16="http://schemas.microsoft.com/office/drawing/2014/main" id="{886BB39B-B4B5-4E12-AD73-29939092E6AB}"/>
                </a:ext>
              </a:extLst>
            </p:cNvPr>
            <p:cNvSpPr/>
            <p:nvPr/>
          </p:nvSpPr>
          <p:spPr>
            <a:xfrm>
              <a:off x="4463935" y="3000580"/>
              <a:ext cx="1582640" cy="1497496"/>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Smart-</a:t>
              </a:r>
              <a:r>
                <a:rPr lang="it-IT" dirty="0" err="1"/>
                <a:t>driving</a:t>
              </a:r>
              <a:endParaRPr lang="it-IT" dirty="0"/>
            </a:p>
            <a:p>
              <a:pPr algn="ctr"/>
              <a:r>
                <a:rPr lang="it-IT" dirty="0" err="1"/>
                <a:t>module</a:t>
              </a:r>
              <a:endParaRPr lang="it-IT" dirty="0"/>
            </a:p>
          </p:txBody>
        </p:sp>
        <p:sp>
          <p:nvSpPr>
            <p:cNvPr id="9" name="Ovale 8">
              <a:extLst>
                <a:ext uri="{FF2B5EF4-FFF2-40B4-BE49-F238E27FC236}">
                  <a16:creationId xmlns:a16="http://schemas.microsoft.com/office/drawing/2014/main" id="{833D2302-0761-46AB-B429-B7413E0BB1A1}"/>
                </a:ext>
              </a:extLst>
            </p:cNvPr>
            <p:cNvSpPr/>
            <p:nvPr/>
          </p:nvSpPr>
          <p:spPr>
            <a:xfrm>
              <a:off x="7520730" y="1588532"/>
              <a:ext cx="1484243" cy="1497496"/>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Classifier</a:t>
              </a:r>
              <a:endParaRPr lang="it-IT" dirty="0"/>
            </a:p>
          </p:txBody>
        </p:sp>
        <p:sp>
          <p:nvSpPr>
            <p:cNvPr id="10" name="Ovale 9">
              <a:extLst>
                <a:ext uri="{FF2B5EF4-FFF2-40B4-BE49-F238E27FC236}">
                  <a16:creationId xmlns:a16="http://schemas.microsoft.com/office/drawing/2014/main" id="{CBEA0F33-8C81-49CF-897D-3AB8365BE324}"/>
                </a:ext>
              </a:extLst>
            </p:cNvPr>
            <p:cNvSpPr/>
            <p:nvPr/>
          </p:nvSpPr>
          <p:spPr>
            <a:xfrm>
              <a:off x="9004973" y="3595123"/>
              <a:ext cx="1484243" cy="1497496"/>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AI-</a:t>
              </a:r>
              <a:r>
                <a:rPr lang="it-IT" dirty="0" err="1"/>
                <a:t>tuner</a:t>
              </a:r>
              <a:endParaRPr lang="it-IT" dirty="0"/>
            </a:p>
          </p:txBody>
        </p:sp>
        <p:sp>
          <p:nvSpPr>
            <p:cNvPr id="11" name="Ovale 10">
              <a:extLst>
                <a:ext uri="{FF2B5EF4-FFF2-40B4-BE49-F238E27FC236}">
                  <a16:creationId xmlns:a16="http://schemas.microsoft.com/office/drawing/2014/main" id="{D701530C-E221-4D45-B04F-8381D7D7857B}"/>
                </a:ext>
              </a:extLst>
            </p:cNvPr>
            <p:cNvSpPr/>
            <p:nvPr/>
          </p:nvSpPr>
          <p:spPr>
            <a:xfrm>
              <a:off x="1147232" y="4685696"/>
              <a:ext cx="1582640" cy="1497496"/>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Actuation</a:t>
              </a:r>
              <a:endParaRPr lang="it-IT" dirty="0"/>
            </a:p>
            <a:p>
              <a:pPr algn="ctr"/>
              <a:r>
                <a:rPr lang="it-IT" dirty="0"/>
                <a:t>control</a:t>
              </a:r>
            </a:p>
          </p:txBody>
        </p:sp>
        <p:cxnSp>
          <p:nvCxnSpPr>
            <p:cNvPr id="4" name="Connettore curvo 3">
              <a:extLst>
                <a:ext uri="{FF2B5EF4-FFF2-40B4-BE49-F238E27FC236}">
                  <a16:creationId xmlns:a16="http://schemas.microsoft.com/office/drawing/2014/main" id="{D1EF0E72-FB99-49EF-A5A1-ADB2EDDA0C7F}"/>
                </a:ext>
              </a:extLst>
            </p:cNvPr>
            <p:cNvCxnSpPr>
              <a:cxnSpLocks/>
              <a:stCxn id="3" idx="6"/>
              <a:endCxn id="8" idx="0"/>
            </p:cNvCxnSpPr>
            <p:nvPr/>
          </p:nvCxnSpPr>
          <p:spPr>
            <a:xfrm>
              <a:off x="3932549" y="2294556"/>
              <a:ext cx="1322706" cy="706024"/>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Connettore curvo 11">
              <a:extLst>
                <a:ext uri="{FF2B5EF4-FFF2-40B4-BE49-F238E27FC236}">
                  <a16:creationId xmlns:a16="http://schemas.microsoft.com/office/drawing/2014/main" id="{1BFB4D59-D3DA-4670-8017-343A64F57BCF}"/>
                </a:ext>
              </a:extLst>
            </p:cNvPr>
            <p:cNvCxnSpPr>
              <a:cxnSpLocks/>
              <a:stCxn id="8" idx="6"/>
              <a:endCxn id="9" idx="2"/>
            </p:cNvCxnSpPr>
            <p:nvPr/>
          </p:nvCxnSpPr>
          <p:spPr>
            <a:xfrm flipV="1">
              <a:off x="6046575" y="2337280"/>
              <a:ext cx="1474155" cy="1412048"/>
            </a:xfrm>
            <a:prstGeom prst="curved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Connettore curvo 14">
              <a:extLst>
                <a:ext uri="{FF2B5EF4-FFF2-40B4-BE49-F238E27FC236}">
                  <a16:creationId xmlns:a16="http://schemas.microsoft.com/office/drawing/2014/main" id="{1098BCD2-1010-4459-A802-E434410304C3}"/>
                </a:ext>
              </a:extLst>
            </p:cNvPr>
            <p:cNvCxnSpPr>
              <a:cxnSpLocks/>
              <a:stCxn id="9" idx="6"/>
              <a:endCxn id="10" idx="0"/>
            </p:cNvCxnSpPr>
            <p:nvPr/>
          </p:nvCxnSpPr>
          <p:spPr>
            <a:xfrm>
              <a:off x="9004973" y="2337280"/>
              <a:ext cx="742122" cy="1257843"/>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Connettore curvo 18">
              <a:extLst>
                <a:ext uri="{FF2B5EF4-FFF2-40B4-BE49-F238E27FC236}">
                  <a16:creationId xmlns:a16="http://schemas.microsoft.com/office/drawing/2014/main" id="{06CA22CD-DC32-4E48-9C52-F926A33F9723}"/>
                </a:ext>
              </a:extLst>
            </p:cNvPr>
            <p:cNvCxnSpPr>
              <a:cxnSpLocks/>
              <a:stCxn id="10" idx="3"/>
              <a:endCxn id="8" idx="4"/>
            </p:cNvCxnSpPr>
            <p:nvPr/>
          </p:nvCxnSpPr>
          <p:spPr>
            <a:xfrm rot="5400000" flipH="1">
              <a:off x="7051175" y="2702156"/>
              <a:ext cx="375240" cy="3967080"/>
            </a:xfrm>
            <a:prstGeom prst="curvedConnector3">
              <a:avLst>
                <a:gd name="adj1" fmla="val -119364"/>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ttore curvo 41">
              <a:extLst>
                <a:ext uri="{FF2B5EF4-FFF2-40B4-BE49-F238E27FC236}">
                  <a16:creationId xmlns:a16="http://schemas.microsoft.com/office/drawing/2014/main" id="{562C5B5A-10B5-4EF9-A2EB-0C716955A5A4}"/>
                </a:ext>
              </a:extLst>
            </p:cNvPr>
            <p:cNvCxnSpPr>
              <a:cxnSpLocks/>
              <a:stCxn id="10" idx="4"/>
              <a:endCxn id="11" idx="5"/>
            </p:cNvCxnSpPr>
            <p:nvPr/>
          </p:nvCxnSpPr>
          <p:spPr>
            <a:xfrm rot="5400000">
              <a:off x="5686963" y="1903757"/>
              <a:ext cx="871270" cy="7248995"/>
            </a:xfrm>
            <a:prstGeom prst="curvedConnector3">
              <a:avLst>
                <a:gd name="adj1" fmla="val 151408"/>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4" name="Connettore curvo 153">
              <a:extLst>
                <a:ext uri="{FF2B5EF4-FFF2-40B4-BE49-F238E27FC236}">
                  <a16:creationId xmlns:a16="http://schemas.microsoft.com/office/drawing/2014/main" id="{3F71B929-D056-46D7-836D-EB41D8A83626}"/>
                </a:ext>
              </a:extLst>
            </p:cNvPr>
            <p:cNvCxnSpPr>
              <a:cxnSpLocks/>
              <a:stCxn id="8" idx="2"/>
              <a:endCxn id="11" idx="6"/>
            </p:cNvCxnSpPr>
            <p:nvPr/>
          </p:nvCxnSpPr>
          <p:spPr>
            <a:xfrm rot="10800000" flipV="1">
              <a:off x="2729873" y="3749328"/>
              <a:ext cx="1734063" cy="1685116"/>
            </a:xfrm>
            <a:prstGeom prst="curved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2823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540327" y="4081549"/>
            <a:ext cx="648393" cy="41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Titolo 1"/>
          <p:cNvSpPr>
            <a:spLocks noGrp="1"/>
          </p:cNvSpPr>
          <p:nvPr>
            <p:ph type="title"/>
          </p:nvPr>
        </p:nvSpPr>
        <p:spPr>
          <a:xfrm>
            <a:off x="838200" y="365125"/>
            <a:ext cx="10949246" cy="1325563"/>
          </a:xfrm>
        </p:spPr>
        <p:txBody>
          <a:bodyPr>
            <a:normAutofit/>
          </a:bodyPr>
          <a:lstStyle/>
          <a:p>
            <a:r>
              <a:rPr lang="it-IT" sz="4200" dirty="0"/>
              <a:t>LET’S DO IT!! (THIS TIME BY YOURSELVES)</a:t>
            </a:r>
          </a:p>
        </p:txBody>
      </p:sp>
      <p:pic>
        <p:nvPicPr>
          <p:cNvPr id="3" name="Immagine 2">
            <a:extLst>
              <a:ext uri="{FF2B5EF4-FFF2-40B4-BE49-F238E27FC236}">
                <a16:creationId xmlns:a16="http://schemas.microsoft.com/office/drawing/2014/main" id="{BF7E521B-1A5E-4BEF-983C-4A58A214DFF7}"/>
              </a:ext>
            </a:extLst>
          </p:cNvPr>
          <p:cNvPicPr>
            <a:picLocks noChangeAspect="1"/>
          </p:cNvPicPr>
          <p:nvPr/>
        </p:nvPicPr>
        <p:blipFill>
          <a:blip r:embed="rId2"/>
          <a:stretch>
            <a:fillRect/>
          </a:stretch>
        </p:blipFill>
        <p:spPr>
          <a:xfrm>
            <a:off x="1188720" y="1533611"/>
            <a:ext cx="8667750" cy="5095875"/>
          </a:xfrm>
          <a:prstGeom prst="rect">
            <a:avLst/>
          </a:prstGeom>
        </p:spPr>
      </p:pic>
    </p:spTree>
    <p:extLst>
      <p:ext uri="{BB962C8B-B14F-4D97-AF65-F5344CB8AC3E}">
        <p14:creationId xmlns:p14="http://schemas.microsoft.com/office/powerpoint/2010/main" val="241990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540327" y="4081549"/>
            <a:ext cx="648393" cy="41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Titolo 1"/>
          <p:cNvSpPr>
            <a:spLocks noGrp="1"/>
          </p:cNvSpPr>
          <p:nvPr>
            <p:ph type="title"/>
          </p:nvPr>
        </p:nvSpPr>
        <p:spPr>
          <a:xfrm>
            <a:off x="838200" y="365125"/>
            <a:ext cx="10949246" cy="1325563"/>
          </a:xfrm>
        </p:spPr>
        <p:txBody>
          <a:bodyPr>
            <a:normAutofit/>
          </a:bodyPr>
          <a:lstStyle/>
          <a:p>
            <a:r>
              <a:rPr lang="it-IT" sz="4200" dirty="0"/>
              <a:t>MAIN STEPS</a:t>
            </a:r>
          </a:p>
        </p:txBody>
      </p:sp>
      <p:sp>
        <p:nvSpPr>
          <p:cNvPr id="8" name="Segnaposto contenuto 2"/>
          <p:cNvSpPr txBox="1">
            <a:spLocks/>
          </p:cNvSpPr>
          <p:nvPr/>
        </p:nvSpPr>
        <p:spPr>
          <a:xfrm>
            <a:off x="838200" y="1715236"/>
            <a:ext cx="11115262" cy="47776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dirty="0"/>
              <a:t>Create the </a:t>
            </a:r>
            <a:r>
              <a:rPr lang="en-US" sz="2200" i="1" dirty="0"/>
              <a:t>Application </a:t>
            </a:r>
            <a:r>
              <a:rPr lang="en-US" sz="2200" dirty="0"/>
              <a:t>following the DDF model:</a:t>
            </a:r>
          </a:p>
          <a:p>
            <a:pPr lvl="1">
              <a:lnSpc>
                <a:spcPct val="100000"/>
              </a:lnSpc>
              <a:buSzPct val="70000"/>
              <a:buFont typeface="Wingdings" panose="05000000000000000000" pitchFamily="2" charset="2"/>
              <a:buChar char="§"/>
            </a:pPr>
            <a:r>
              <a:rPr lang="en-US" sz="2000" dirty="0"/>
              <a:t>Application vertices (</a:t>
            </a:r>
            <a:r>
              <a:rPr lang="en-US" sz="2000" i="1" dirty="0" err="1"/>
              <a:t>AppModule</a:t>
            </a:r>
            <a:r>
              <a:rPr lang="en-US" sz="2000" dirty="0"/>
              <a:t>).</a:t>
            </a:r>
          </a:p>
          <a:p>
            <a:pPr lvl="1">
              <a:lnSpc>
                <a:spcPct val="100000"/>
              </a:lnSpc>
              <a:buSzPct val="70000"/>
              <a:buFont typeface="Wingdings" panose="05000000000000000000" pitchFamily="2" charset="2"/>
              <a:buChar char="§"/>
            </a:pPr>
            <a:r>
              <a:rPr lang="en-US" sz="2000" dirty="0"/>
              <a:t>Edges between them (</a:t>
            </a:r>
            <a:r>
              <a:rPr lang="en-US" sz="2000" i="1" dirty="0" err="1"/>
              <a:t>AppEdge</a:t>
            </a:r>
            <a:r>
              <a:rPr lang="en-US" sz="2000" dirty="0"/>
              <a:t>).</a:t>
            </a:r>
          </a:p>
          <a:p>
            <a:pPr lvl="1">
              <a:lnSpc>
                <a:spcPct val="100000"/>
              </a:lnSpc>
              <a:buSzPct val="70000"/>
              <a:buFont typeface="Wingdings" panose="05000000000000000000" pitchFamily="2" charset="2"/>
              <a:buChar char="§"/>
            </a:pPr>
            <a:r>
              <a:rPr lang="en-US" sz="2000" dirty="0"/>
              <a:t>Control loops (</a:t>
            </a:r>
            <a:r>
              <a:rPr lang="en-US" sz="2000" i="1" dirty="0" err="1"/>
              <a:t>AppLoop</a:t>
            </a:r>
            <a:r>
              <a:rPr lang="en-US" sz="2000" dirty="0"/>
              <a:t>).</a:t>
            </a:r>
          </a:p>
          <a:p>
            <a:pPr lvl="1">
              <a:lnSpc>
                <a:spcPct val="100000"/>
              </a:lnSpc>
              <a:buSzPct val="70000"/>
              <a:buFont typeface="Wingdings" panose="05000000000000000000" pitchFamily="2" charset="2"/>
              <a:buChar char="§"/>
            </a:pPr>
            <a:r>
              <a:rPr lang="en-US" sz="2000" dirty="0"/>
              <a:t>Tuple mapping with a certain selectivity.</a:t>
            </a:r>
          </a:p>
          <a:p>
            <a:pPr>
              <a:lnSpc>
                <a:spcPct val="100000"/>
              </a:lnSpc>
              <a:buSzPct val="100000"/>
            </a:pPr>
            <a:r>
              <a:rPr lang="en-US" sz="2200" dirty="0"/>
              <a:t>Create the physical topology of the application:</a:t>
            </a:r>
          </a:p>
          <a:p>
            <a:pPr lvl="1">
              <a:lnSpc>
                <a:spcPct val="100000"/>
              </a:lnSpc>
              <a:buSzPct val="70000"/>
              <a:buFont typeface="Wingdings" panose="05000000000000000000" pitchFamily="2" charset="2"/>
              <a:buChar char="§"/>
            </a:pPr>
            <a:r>
              <a:rPr lang="en-US" sz="2000" dirty="0"/>
              <a:t>The part of the infrastructure located inside the car is composed by a given number of Component Managers (CM).</a:t>
            </a:r>
          </a:p>
          <a:p>
            <a:pPr lvl="1">
              <a:lnSpc>
                <a:spcPct val="100000"/>
              </a:lnSpc>
              <a:buSzPct val="70000"/>
              <a:buFont typeface="Wingdings" panose="05000000000000000000" pitchFamily="2" charset="2"/>
              <a:buChar char="§"/>
            </a:pPr>
            <a:r>
              <a:rPr lang="en-US" sz="2000" dirty="0"/>
              <a:t>Each CM controls a certain number of Intelligent Driving Controllers (IDCs), equipped with a generic pair of sensor and actuator.</a:t>
            </a:r>
          </a:p>
          <a:p>
            <a:pPr lvl="1">
              <a:lnSpc>
                <a:spcPct val="100000"/>
              </a:lnSpc>
              <a:buSzPct val="70000"/>
              <a:buFont typeface="Wingdings" panose="05000000000000000000" pitchFamily="2" charset="2"/>
              <a:buChar char="§"/>
            </a:pPr>
            <a:r>
              <a:rPr lang="en-US" sz="2000" dirty="0"/>
              <a:t>We want to test the performances varying the number of Component Managers and IDCs.</a:t>
            </a:r>
          </a:p>
          <a:p>
            <a:pPr lvl="1">
              <a:lnSpc>
                <a:spcPct val="100000"/>
              </a:lnSpc>
              <a:buSzPct val="70000"/>
              <a:buFont typeface="Wingdings" panose="05000000000000000000" pitchFamily="2" charset="2"/>
              <a:buChar char="§"/>
            </a:pPr>
            <a:r>
              <a:rPr lang="en-US" sz="2000" dirty="0"/>
              <a:t>We need to add the </a:t>
            </a:r>
            <a:r>
              <a:rPr lang="en-US" sz="2000" i="1" dirty="0"/>
              <a:t>Cloud</a:t>
            </a:r>
            <a:r>
              <a:rPr lang="en-US" sz="2000" dirty="0"/>
              <a:t>, </a:t>
            </a:r>
            <a:r>
              <a:rPr lang="en-US" sz="2000" i="1" dirty="0" err="1"/>
              <a:t>FogDevices</a:t>
            </a:r>
            <a:r>
              <a:rPr lang="en-US" sz="2000" dirty="0"/>
              <a:t> (</a:t>
            </a:r>
            <a:r>
              <a:rPr lang="en-US" sz="2000" i="1" dirty="0"/>
              <a:t>ISP Gateway</a:t>
            </a:r>
            <a:r>
              <a:rPr lang="en-US" sz="2000" dirty="0"/>
              <a:t>, </a:t>
            </a:r>
            <a:r>
              <a:rPr lang="en-US" sz="2000" i="1" dirty="0"/>
              <a:t>CM </a:t>
            </a:r>
            <a:r>
              <a:rPr lang="en-US" sz="2000" dirty="0"/>
              <a:t>and </a:t>
            </a:r>
            <a:r>
              <a:rPr lang="en-US" sz="2000" i="1" dirty="0"/>
              <a:t>IDCs</a:t>
            </a:r>
            <a:r>
              <a:rPr lang="en-US" sz="2000" dirty="0"/>
              <a:t>) and the desired type of </a:t>
            </a:r>
            <a:r>
              <a:rPr lang="en-US" sz="2000" i="1" dirty="0"/>
              <a:t>Sensor</a:t>
            </a:r>
            <a:r>
              <a:rPr lang="en-US" sz="2000" dirty="0"/>
              <a:t> and </a:t>
            </a:r>
            <a:r>
              <a:rPr lang="en-US" sz="2000" i="1" dirty="0"/>
              <a:t>Actuator</a:t>
            </a:r>
            <a:r>
              <a:rPr lang="en-US" sz="2000" dirty="0"/>
              <a:t> for each </a:t>
            </a:r>
            <a:r>
              <a:rPr lang="en-US" sz="2000" i="1" dirty="0"/>
              <a:t>IDC</a:t>
            </a:r>
            <a:r>
              <a:rPr lang="en-US" sz="2000" dirty="0"/>
              <a:t>, according to our simulation </a:t>
            </a:r>
            <a:r>
              <a:rPr lang="en-US" sz="2000" dirty="0" err="1"/>
              <a:t>pourposes</a:t>
            </a:r>
            <a:r>
              <a:rPr lang="en-US" sz="2000" dirty="0"/>
              <a:t>.</a:t>
            </a:r>
          </a:p>
          <a:p>
            <a:pPr lvl="1">
              <a:lnSpc>
                <a:spcPct val="100000"/>
              </a:lnSpc>
              <a:buSzPct val="100000"/>
              <a:buFont typeface="Wingdings" panose="05000000000000000000" pitchFamily="2" charset="2"/>
              <a:buChar char="§"/>
            </a:pPr>
            <a:endParaRPr lang="en-US" sz="1600" dirty="0"/>
          </a:p>
          <a:p>
            <a:pPr>
              <a:lnSpc>
                <a:spcPct val="100000"/>
              </a:lnSpc>
            </a:pPr>
            <a:endParaRPr lang="en-US" sz="2000" dirty="0"/>
          </a:p>
          <a:p>
            <a:pPr>
              <a:lnSpc>
                <a:spcPct val="100000"/>
              </a:lnSpc>
            </a:pPr>
            <a:endParaRPr lang="en-US" sz="2000" i="1" dirty="0"/>
          </a:p>
        </p:txBody>
      </p:sp>
    </p:spTree>
    <p:extLst>
      <p:ext uri="{BB962C8B-B14F-4D97-AF65-F5344CB8AC3E}">
        <p14:creationId xmlns:p14="http://schemas.microsoft.com/office/powerpoint/2010/main" val="2106545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540327" y="4081549"/>
            <a:ext cx="648393" cy="415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Titolo 1"/>
          <p:cNvSpPr>
            <a:spLocks noGrp="1"/>
          </p:cNvSpPr>
          <p:nvPr>
            <p:ph type="title"/>
          </p:nvPr>
        </p:nvSpPr>
        <p:spPr>
          <a:xfrm>
            <a:off x="838200" y="365125"/>
            <a:ext cx="10949246" cy="1325563"/>
          </a:xfrm>
        </p:spPr>
        <p:txBody>
          <a:bodyPr>
            <a:normAutofit/>
          </a:bodyPr>
          <a:lstStyle/>
          <a:p>
            <a:r>
              <a:rPr lang="en-US" dirty="0"/>
              <a:t>PHYSICAL TOPOLOGY</a:t>
            </a:r>
            <a:endParaRPr lang="it-IT" sz="4200" dirty="0"/>
          </a:p>
        </p:txBody>
      </p:sp>
      <p:sp>
        <p:nvSpPr>
          <p:cNvPr id="8" name="Segnaposto contenuto 2"/>
          <p:cNvSpPr txBox="1">
            <a:spLocks/>
          </p:cNvSpPr>
          <p:nvPr/>
        </p:nvSpPr>
        <p:spPr>
          <a:xfrm>
            <a:off x="838200" y="1427691"/>
            <a:ext cx="10949246" cy="54303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An example of physical topology, created via </a:t>
            </a:r>
            <a:r>
              <a:rPr lang="en-US" sz="2000" dirty="0" err="1"/>
              <a:t>iFogSim</a:t>
            </a:r>
            <a:r>
              <a:rPr lang="en-US" sz="2000" dirty="0"/>
              <a:t> GUI, with 2 </a:t>
            </a:r>
            <a:r>
              <a:rPr lang="en-US" sz="2000" i="1" dirty="0"/>
              <a:t>CMs</a:t>
            </a:r>
            <a:r>
              <a:rPr lang="en-US" sz="2000" dirty="0"/>
              <a:t> handling 2 </a:t>
            </a:r>
            <a:r>
              <a:rPr lang="en-US" sz="2000" i="1" dirty="0"/>
              <a:t>IDCs</a:t>
            </a:r>
            <a:r>
              <a:rPr lang="en-US" sz="2000" dirty="0"/>
              <a:t>:</a:t>
            </a:r>
          </a:p>
          <a:p>
            <a:pPr>
              <a:lnSpc>
                <a:spcPct val="100000"/>
              </a:lnSpc>
            </a:pPr>
            <a:r>
              <a:rPr lang="en-US" sz="2000" dirty="0"/>
              <a:t>The topology is saved in a JSON file: it can be modified if needed and loaded for further usage.</a:t>
            </a:r>
          </a:p>
          <a:p>
            <a:pPr>
              <a:lnSpc>
                <a:spcPct val="100000"/>
              </a:lnSpc>
            </a:pPr>
            <a:endParaRPr lang="en-US" sz="2000" dirty="0"/>
          </a:p>
          <a:p>
            <a:pPr>
              <a:lnSpc>
                <a:spcPct val="100000"/>
              </a:lnSpc>
            </a:pPr>
            <a:endParaRPr lang="en-US" sz="2000" i="1" dirty="0"/>
          </a:p>
        </p:txBody>
      </p:sp>
      <p:pic>
        <p:nvPicPr>
          <p:cNvPr id="3" name="Immagine 2">
            <a:extLst>
              <a:ext uri="{FF2B5EF4-FFF2-40B4-BE49-F238E27FC236}">
                <a16:creationId xmlns:a16="http://schemas.microsoft.com/office/drawing/2014/main" id="{85C7D6A0-F906-462C-9730-B02BF3846264}"/>
              </a:ext>
            </a:extLst>
          </p:cNvPr>
          <p:cNvPicPr>
            <a:picLocks noChangeAspect="1"/>
          </p:cNvPicPr>
          <p:nvPr/>
        </p:nvPicPr>
        <p:blipFill>
          <a:blip r:embed="rId2"/>
          <a:stretch>
            <a:fillRect/>
          </a:stretch>
        </p:blipFill>
        <p:spPr>
          <a:xfrm>
            <a:off x="1188720" y="2333016"/>
            <a:ext cx="9216059" cy="4354841"/>
          </a:xfrm>
          <a:prstGeom prst="rect">
            <a:avLst/>
          </a:prstGeom>
        </p:spPr>
      </p:pic>
    </p:spTree>
    <p:extLst>
      <p:ext uri="{BB962C8B-B14F-4D97-AF65-F5344CB8AC3E}">
        <p14:creationId xmlns:p14="http://schemas.microsoft.com/office/powerpoint/2010/main" val="199745522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3312</TotalTime>
  <Words>880</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11</vt:i4>
      </vt:variant>
    </vt:vector>
  </HeadingPairs>
  <TitlesOfParts>
    <vt:vector size="16" baseType="lpstr">
      <vt:lpstr>Arial</vt:lpstr>
      <vt:lpstr>Calibri</vt:lpstr>
      <vt:lpstr>Calibri Light</vt:lpstr>
      <vt:lpstr>Wingdings</vt:lpstr>
      <vt:lpstr>Tema di Office</vt:lpstr>
      <vt:lpstr>Computer Engineering for the Internet of Things</vt:lpstr>
      <vt:lpstr>MODELLING AND SIMULATING A SELF-DRIVING SYSTEM</vt:lpstr>
      <vt:lpstr>SELF-DRIVING CAR: SYSTEM REQUIREMENTS</vt:lpstr>
      <vt:lpstr>HOW IT WORKS?</vt:lpstr>
      <vt:lpstr>APPLICATION MODULES</vt:lpstr>
      <vt:lpstr>DDF APPLICATION MODEL</vt:lpstr>
      <vt:lpstr>LET’S DO IT!! (THIS TIME BY YOURSELVES)</vt:lpstr>
      <vt:lpstr>MAIN STEPS</vt:lpstr>
      <vt:lpstr>PHYSICAL TOPOLOGY</vt:lpstr>
      <vt:lpstr>MAIN STEPS</vt:lpstr>
      <vt:lpstr>PERFORMANCE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 and Cloud/Edge Computing for IoT</dc:title>
  <dc:creator>riccardo cantini</dc:creator>
  <cp:lastModifiedBy>riccardo cantini</cp:lastModifiedBy>
  <cp:revision>193</cp:revision>
  <dcterms:created xsi:type="dcterms:W3CDTF">2019-10-17T09:11:09Z</dcterms:created>
  <dcterms:modified xsi:type="dcterms:W3CDTF">2019-12-11T15:52:33Z</dcterms:modified>
</cp:coreProperties>
</file>