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18" r:id="rId4"/>
    <p:sldId id="326" r:id="rId5"/>
    <p:sldId id="353" r:id="rId6"/>
    <p:sldId id="354" r:id="rId7"/>
    <p:sldId id="347" r:id="rId8"/>
    <p:sldId id="355" r:id="rId9"/>
    <p:sldId id="356" r:id="rId10"/>
    <p:sldId id="357" r:id="rId11"/>
    <p:sldId id="358" r:id="rId12"/>
    <p:sldId id="359" r:id="rId13"/>
    <p:sldId id="361" r:id="rId14"/>
    <p:sldId id="360" r:id="rId15"/>
    <p:sldId id="362" r:id="rId16"/>
    <p:sldId id="363" r:id="rId17"/>
    <p:sldId id="36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474"/>
    <a:srgbClr val="BA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3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6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8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0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4199-FABB-46D1-B4E6-91719C81AC08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cantini@dimes.unical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enjamin-cabe.com/2018/04/17/key-trends-iot-developer-survey-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0852" y="382453"/>
            <a:ext cx="5562600" cy="1496291"/>
          </a:xfrm>
        </p:spPr>
        <p:txBody>
          <a:bodyPr>
            <a:normAutofit/>
          </a:bodyPr>
          <a:lstStyle/>
          <a:p>
            <a:r>
              <a:rPr lang="en-US" sz="4000" i="1" dirty="0"/>
              <a:t>Computer Engineering</a:t>
            </a:r>
            <a:br>
              <a:rPr lang="en-US" sz="4000" i="1" dirty="0"/>
            </a:br>
            <a:r>
              <a:rPr lang="en-US" sz="4000" i="1" dirty="0"/>
              <a:t>for the Internet of Things</a:t>
            </a:r>
            <a:endParaRPr lang="it-IT" sz="4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13855" y="2593832"/>
            <a:ext cx="5296594" cy="3133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Distributed Systems and Cloud/Edge Computing for </a:t>
            </a:r>
            <a:r>
              <a:rPr lang="en-US" sz="3200" b="1" dirty="0" err="1"/>
              <a:t>IoT</a:t>
            </a:r>
            <a:endParaRPr lang="en-US" sz="3200" b="1" dirty="0"/>
          </a:p>
          <a:p>
            <a:endParaRPr lang="en-US" sz="1800" b="1" i="1" dirty="0"/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</a:t>
            </a:r>
            <a:r>
              <a:rPr 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i="1" dirty="0"/>
          </a:p>
          <a:p>
            <a:pPr algn="l"/>
            <a:r>
              <a:rPr lang="en-US" sz="2000" i="1" dirty="0"/>
              <a:t>Riccardo Cantini</a:t>
            </a:r>
          </a:p>
          <a:p>
            <a:pPr algn="l"/>
            <a:endParaRPr lang="en-US" sz="100" i="1" dirty="0"/>
          </a:p>
          <a:p>
            <a:pPr algn="l"/>
            <a:r>
              <a:rPr lang="en-US" sz="1800" dirty="0"/>
              <a:t>Mail: </a:t>
            </a:r>
            <a:r>
              <a:rPr lang="en-US" sz="1800" i="1" dirty="0">
                <a:hlinkClick r:id="rId2"/>
              </a:rPr>
              <a:t>rcantini@dimes.unical.it</a:t>
            </a:r>
            <a:endParaRPr lang="en-US" sz="1800" i="1" dirty="0"/>
          </a:p>
          <a:p>
            <a:pPr algn="l"/>
            <a:endParaRPr lang="en-US" sz="2000" dirty="0"/>
          </a:p>
        </p:txBody>
      </p:sp>
      <p:pic>
        <p:nvPicPr>
          <p:cNvPr id="5" name="Picture 2" descr="https://www.dimes.unical.it/sites/default/files/pictures/computer-engineering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6532"/>
            <a:ext cx="4202315" cy="3487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204"/>
            <a:ext cx="4062497" cy="17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/>
          <p:cNvSpPr txBox="1">
            <a:spLocks/>
          </p:cNvSpPr>
          <p:nvPr/>
        </p:nvSpPr>
        <p:spPr>
          <a:xfrm>
            <a:off x="0" y="6301047"/>
            <a:ext cx="12192000" cy="3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Academic year 2019/2020</a:t>
            </a:r>
          </a:p>
        </p:txBody>
      </p:sp>
    </p:spTree>
    <p:extLst>
      <p:ext uri="{BB962C8B-B14F-4D97-AF65-F5344CB8AC3E}">
        <p14:creationId xmlns:p14="http://schemas.microsoft.com/office/powerpoint/2010/main" val="247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9968345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Eclipse MRAA provides the </a:t>
            </a:r>
            <a:r>
              <a:rPr lang="en-US" sz="2200" dirty="0"/>
              <a:t>following architectural </a:t>
            </a:r>
            <a:r>
              <a:rPr lang="en-US" sz="2200" dirty="0" smtClean="0"/>
              <a:t>features:</a:t>
            </a:r>
          </a:p>
          <a:p>
            <a:pPr>
              <a:lnSpc>
                <a:spcPct val="100000"/>
              </a:lnSpc>
            </a:pPr>
            <a:endParaRPr lang="en-US" sz="1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 smtClean="0"/>
              <a:t>Physical </a:t>
            </a:r>
            <a:r>
              <a:rPr lang="en-US" sz="2000" b="1" dirty="0"/>
              <a:t>Pin </a:t>
            </a:r>
            <a:r>
              <a:rPr lang="en-US" sz="2000" b="1" dirty="0" smtClean="0"/>
              <a:t>Mapping</a:t>
            </a:r>
            <a:endParaRPr lang="en-US" sz="2000" dirty="0"/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MRAA </a:t>
            </a:r>
            <a:r>
              <a:rPr lang="en-US" dirty="0"/>
              <a:t>provides clear and consistent API function calls that match the corresponding physical pin labels on supported </a:t>
            </a:r>
            <a:r>
              <a:rPr lang="en-US" dirty="0" err="1"/>
              <a:t>IoT</a:t>
            </a:r>
            <a:r>
              <a:rPr lang="en-US" dirty="0"/>
              <a:t> boards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Kernel to User Space I/O </a:t>
            </a:r>
            <a:r>
              <a:rPr lang="en-US" sz="2000" b="1" dirty="0" smtClean="0"/>
              <a:t>Abstraction</a:t>
            </a:r>
            <a:endParaRPr lang="en-US" sz="2000" dirty="0"/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/>
              <a:t>Although Linux provides a rich infrastructure for manipulating GPIOs and standard bus protocols, it does so at the kernel level.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MRAA </a:t>
            </a:r>
            <a:r>
              <a:rPr lang="en-US" dirty="0"/>
              <a:t>serves as a translation layer on top of the </a:t>
            </a:r>
            <a:r>
              <a:rPr lang="en-US" dirty="0" smtClean="0"/>
              <a:t>Linux </a:t>
            </a:r>
            <a:r>
              <a:rPr lang="en-US" dirty="0"/>
              <a:t>I/O </a:t>
            </a:r>
            <a:r>
              <a:rPr lang="en-US" dirty="0" smtClean="0"/>
              <a:t>facilities.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HARDWARE ABSTRACTION: ECLIPSE MRAA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9348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31522"/>
            <a:ext cx="10142912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 smtClean="0"/>
              <a:t>I/O Expansion</a:t>
            </a:r>
            <a:endParaRPr lang="en-US" sz="2000" dirty="0" smtClean="0"/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MRAA </a:t>
            </a:r>
            <a:r>
              <a:rPr lang="en-US" dirty="0"/>
              <a:t>provides access to I/O expanders and </a:t>
            </a:r>
            <a:r>
              <a:rPr lang="en-US" dirty="0" smtClean="0"/>
              <a:t>Arduino </a:t>
            </a:r>
            <a:r>
              <a:rPr lang="en-US" dirty="0"/>
              <a:t>MCUs, via </a:t>
            </a:r>
            <a:r>
              <a:rPr lang="en-US" i="1" dirty="0" err="1" smtClean="0"/>
              <a:t>Firmata</a:t>
            </a:r>
            <a:r>
              <a:rPr lang="en-US" i="1" dirty="0" smtClean="0"/>
              <a:t> protocol</a:t>
            </a:r>
            <a:r>
              <a:rPr lang="en-US" dirty="0" smtClean="0"/>
              <a:t>, </a:t>
            </a:r>
            <a:r>
              <a:rPr lang="en-US" dirty="0"/>
              <a:t>connected to a </a:t>
            </a:r>
            <a:r>
              <a:rPr lang="en-US" dirty="0" smtClean="0"/>
              <a:t>Linux </a:t>
            </a:r>
            <a:r>
              <a:rPr lang="en-US" dirty="0"/>
              <a:t>host running MRAA, using the same API classes found on regular </a:t>
            </a:r>
            <a:r>
              <a:rPr lang="en-US" dirty="0" smtClean="0"/>
              <a:t>boards.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MRAA refers </a:t>
            </a:r>
            <a:r>
              <a:rPr lang="en-US" dirty="0"/>
              <a:t>to these expanders as </a:t>
            </a:r>
            <a:r>
              <a:rPr lang="en-US" i="1" dirty="0" smtClean="0"/>
              <a:t>sub-platforms</a:t>
            </a:r>
            <a:r>
              <a:rPr lang="en-US" dirty="0"/>
              <a:t>, and the application runs on the Linux host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 smtClean="0"/>
              <a:t>Portability</a:t>
            </a:r>
            <a:endParaRPr lang="en-US" sz="2000" dirty="0"/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Applications </a:t>
            </a:r>
            <a:r>
              <a:rPr lang="en-US" dirty="0"/>
              <a:t>developed with the MRAA library can be ported to other supported boards if the same type of I/O exists on the new </a:t>
            </a:r>
            <a:r>
              <a:rPr lang="en-US" dirty="0" smtClean="0"/>
              <a:t>target.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dirty="0" smtClean="0"/>
              <a:t>The C </a:t>
            </a:r>
            <a:r>
              <a:rPr lang="en-US" dirty="0"/>
              <a:t>APIs simplify portability between </a:t>
            </a:r>
            <a:r>
              <a:rPr lang="en-US" u="sng" dirty="0" smtClean="0"/>
              <a:t>Linux </a:t>
            </a:r>
            <a:r>
              <a:rPr lang="en-US" u="sng" dirty="0"/>
              <a:t>boards</a:t>
            </a:r>
            <a:r>
              <a:rPr lang="en-US" dirty="0"/>
              <a:t> and </a:t>
            </a:r>
            <a:r>
              <a:rPr lang="en-US" u="sng" dirty="0"/>
              <a:t>MCUs running </a:t>
            </a:r>
            <a:r>
              <a:rPr lang="en-US" u="sng" dirty="0" smtClean="0"/>
              <a:t>Zephyr </a:t>
            </a:r>
            <a:r>
              <a:rPr lang="en-US" u="sng" dirty="0"/>
              <a:t>RTOS</a:t>
            </a:r>
            <a:r>
              <a:rPr lang="en-US" dirty="0"/>
              <a:t> through the use of the </a:t>
            </a:r>
            <a:r>
              <a:rPr lang="en-US" b="1" dirty="0"/>
              <a:t>ZMRAA</a:t>
            </a:r>
            <a:r>
              <a:rPr lang="en-US" dirty="0"/>
              <a:t> project which provides a near one-to-one mapping for the API calls</a:t>
            </a:r>
            <a:r>
              <a:rPr lang="en-US" dirty="0" smtClean="0"/>
              <a:t>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HARDWARE ABSTRACTION: ECLIPSE MRAA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3434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3"/>
            <a:ext cx="10450485" cy="116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An </a:t>
            </a:r>
            <a:r>
              <a:rPr lang="en-US" sz="2200" dirty="0" err="1"/>
              <a:t>IoT</a:t>
            </a:r>
            <a:r>
              <a:rPr lang="en-US" sz="2200" dirty="0"/>
              <a:t> device requires drivers and protocols that allow to connect it to a wired or wireless protocol, </a:t>
            </a:r>
            <a:r>
              <a:rPr lang="en-US" sz="2200" dirty="0" smtClean="0"/>
              <a:t>thus enabling communication.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1" dirty="0"/>
              <a:t>Eclipse </a:t>
            </a:r>
            <a:r>
              <a:rPr lang="en-US" sz="2200" b="1" dirty="0" err="1"/>
              <a:t>Paho</a:t>
            </a:r>
            <a:r>
              <a:rPr lang="en-US" sz="2200" dirty="0"/>
              <a:t> provides an implementation of the </a:t>
            </a:r>
            <a:r>
              <a:rPr lang="en-US" sz="2200" b="1" dirty="0"/>
              <a:t>MQTT protocol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200" b="1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COMMUNICATION: ECLIPSE PAHO</a:t>
            </a:r>
            <a:endParaRPr lang="it-IT" sz="4200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198" y="2976266"/>
            <a:ext cx="5338157" cy="3382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dirty="0" smtClean="0"/>
              <a:t>MQTT</a:t>
            </a:r>
            <a:r>
              <a:rPr lang="en-US" sz="2200" dirty="0" smtClean="0"/>
              <a:t> is a </a:t>
            </a:r>
            <a:r>
              <a:rPr lang="en-US" sz="2200" i="1" dirty="0" smtClean="0"/>
              <a:t>lightweight</a:t>
            </a:r>
            <a:r>
              <a:rPr lang="en-US" sz="2200" dirty="0"/>
              <a:t>, </a:t>
            </a:r>
            <a:r>
              <a:rPr lang="en-US" sz="2200" i="1" dirty="0"/>
              <a:t>publish-subscribe</a:t>
            </a:r>
            <a:r>
              <a:rPr lang="en-US" sz="2200" dirty="0"/>
              <a:t> network protocol that transports messages between </a:t>
            </a:r>
            <a:r>
              <a:rPr lang="en-US" sz="2200" dirty="0" smtClean="0"/>
              <a:t>devices.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protocol usually runs over </a:t>
            </a:r>
            <a:r>
              <a:rPr lang="en-US" sz="2200" dirty="0" smtClean="0"/>
              <a:t>TCP/IP, but can be supported by any </a:t>
            </a:r>
            <a:r>
              <a:rPr lang="en-US" sz="2200" dirty="0"/>
              <a:t>network protocol that </a:t>
            </a:r>
            <a:r>
              <a:rPr lang="en-US" sz="2200" dirty="0" smtClean="0"/>
              <a:t>provides a connection that is: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Ordered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Lossless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Bi-directional</a:t>
            </a:r>
            <a:endParaRPr lang="en-US" sz="2000" b="1" dirty="0" smtClean="0"/>
          </a:p>
        </p:txBody>
      </p:sp>
      <p:pic>
        <p:nvPicPr>
          <p:cNvPr id="14" name="Picture 2" descr="Risultati immagini per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55" y="2976266"/>
            <a:ext cx="5752411" cy="33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5537662" cy="4832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MQTT protocol defines two types of network </a:t>
            </a:r>
            <a:r>
              <a:rPr lang="en-US" sz="2200" dirty="0" smtClean="0"/>
              <a:t>entities: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MQTT broker is a server that receives </a:t>
            </a:r>
            <a:r>
              <a:rPr lang="en-US" sz="2000" dirty="0" smtClean="0"/>
              <a:t>messages </a:t>
            </a:r>
            <a:r>
              <a:rPr lang="en-US" sz="2000" dirty="0"/>
              <a:t>from the clients and then routes </a:t>
            </a:r>
            <a:r>
              <a:rPr lang="en-US" sz="2000" dirty="0" smtClean="0"/>
              <a:t>each message </a:t>
            </a:r>
            <a:r>
              <a:rPr lang="en-US" sz="2000" dirty="0"/>
              <a:t>to the appropriate destination </a:t>
            </a:r>
            <a:r>
              <a:rPr lang="en-US" sz="2000" dirty="0" smtClean="0"/>
              <a:t>client.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An </a:t>
            </a:r>
            <a:r>
              <a:rPr lang="en-US" sz="2000" dirty="0"/>
              <a:t>MQTT </a:t>
            </a:r>
            <a:r>
              <a:rPr lang="en-US" sz="2000" dirty="0" smtClean="0"/>
              <a:t>client </a:t>
            </a:r>
            <a:r>
              <a:rPr lang="en-US" sz="2000" dirty="0"/>
              <a:t>is any device </a:t>
            </a:r>
            <a:r>
              <a:rPr lang="en-US" sz="2000" dirty="0" smtClean="0"/>
              <a:t>connected </a:t>
            </a:r>
            <a:r>
              <a:rPr lang="en-US" sz="2000" dirty="0"/>
              <a:t>to an MQTT </a:t>
            </a:r>
            <a:r>
              <a:rPr lang="en-US" sz="2000" dirty="0" smtClean="0"/>
              <a:t>broker.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Information is organized in a hierarchy of </a:t>
            </a:r>
            <a:r>
              <a:rPr lang="en-US" sz="2200" dirty="0" smtClean="0"/>
              <a:t>topics: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Publishers send control messages </a:t>
            </a:r>
            <a:r>
              <a:rPr lang="en-US" sz="2000" dirty="0"/>
              <a:t>with the data to the connected </a:t>
            </a:r>
            <a:r>
              <a:rPr lang="en-US" sz="2000" dirty="0" smtClean="0"/>
              <a:t>broker.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broker </a:t>
            </a:r>
            <a:r>
              <a:rPr lang="en-US" sz="2000" dirty="0" smtClean="0"/>
              <a:t>distributes </a:t>
            </a:r>
            <a:r>
              <a:rPr lang="en-US" sz="2000" dirty="0"/>
              <a:t>the information to any clients that have subscribed to that </a:t>
            </a:r>
            <a:r>
              <a:rPr lang="en-US" sz="2000" dirty="0" smtClean="0"/>
              <a:t>topic.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MORE ON MQTT</a:t>
            </a:r>
            <a:endParaRPr lang="it-IT" sz="4200" dirty="0"/>
          </a:p>
        </p:txBody>
      </p:sp>
      <p:pic>
        <p:nvPicPr>
          <p:cNvPr id="8" name="Picture 2" descr="Risultati immagini per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62" y="2326847"/>
            <a:ext cx="5752411" cy="33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26252"/>
            <a:ext cx="5363096" cy="2995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Messages linked to topic no client subscribed to are discarded, </a:t>
            </a:r>
            <a:r>
              <a:rPr lang="en-US" sz="2200" dirty="0"/>
              <a:t>unless the publisher indicates </a:t>
            </a:r>
            <a:r>
              <a:rPr lang="en-US" sz="2200" dirty="0" smtClean="0"/>
              <a:t>explicitly that </a:t>
            </a:r>
            <a:r>
              <a:rPr lang="en-US" sz="2200" dirty="0"/>
              <a:t>the topic is to be </a:t>
            </a:r>
            <a:r>
              <a:rPr lang="en-US" sz="2200" dirty="0" smtClean="0"/>
              <a:t>retained.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Clients only interact with </a:t>
            </a:r>
            <a:r>
              <a:rPr lang="en-US" sz="2200" dirty="0" smtClean="0"/>
              <a:t>the broker.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system may contain several broker servers that exchange data based on </a:t>
            </a:r>
            <a:r>
              <a:rPr lang="en-US" sz="2200" dirty="0" smtClean="0"/>
              <a:t>the topic of </a:t>
            </a:r>
            <a:r>
              <a:rPr lang="en-US" sz="2200" dirty="0"/>
              <a:t>current </a:t>
            </a:r>
            <a:r>
              <a:rPr lang="en-US" sz="2200" dirty="0" smtClean="0"/>
              <a:t>connected subscribers.</a:t>
            </a:r>
            <a:endParaRPr lang="en-US" sz="2200" b="1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MORE ON MQTT</a:t>
            </a:r>
            <a:endParaRPr lang="it-IT" sz="4200" dirty="0"/>
          </a:p>
        </p:txBody>
      </p:sp>
      <p:pic>
        <p:nvPicPr>
          <p:cNvPr id="10" name="Picture 2" descr="Risultati immagini per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96" y="3249787"/>
            <a:ext cx="5752411" cy="33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1" y="1626252"/>
            <a:ext cx="10400606" cy="4965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There </a:t>
            </a:r>
            <a:r>
              <a:rPr lang="en-US" sz="2200" dirty="0"/>
              <a:t>are many cases where an </a:t>
            </a:r>
            <a:r>
              <a:rPr lang="en-US" sz="2200" dirty="0" err="1"/>
              <a:t>IoT</a:t>
            </a:r>
            <a:r>
              <a:rPr lang="en-US" sz="2200" dirty="0"/>
              <a:t> device needs to be remotely </a:t>
            </a:r>
            <a:r>
              <a:rPr lang="en-US" sz="2200" dirty="0" smtClean="0"/>
              <a:t>controlled: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Firmware upgrade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Battery-level monitoring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…</a:t>
            </a:r>
          </a:p>
          <a:p>
            <a:pPr>
              <a:lnSpc>
                <a:spcPct val="100000"/>
              </a:lnSpc>
            </a:pPr>
            <a:endParaRPr lang="en-US" sz="2200" b="1" dirty="0" smtClean="0"/>
          </a:p>
          <a:p>
            <a:pPr>
              <a:lnSpc>
                <a:spcPct val="100000"/>
              </a:lnSpc>
            </a:pPr>
            <a:r>
              <a:rPr lang="en-US" sz="2200" b="1" dirty="0" smtClean="0"/>
              <a:t>Eclipse </a:t>
            </a:r>
            <a:r>
              <a:rPr lang="en-US" sz="2200" b="1" dirty="0" err="1"/>
              <a:t>Wakaama</a:t>
            </a:r>
            <a:r>
              <a:rPr lang="en-US" sz="2200" b="1" dirty="0"/>
              <a:t> </a:t>
            </a:r>
            <a:r>
              <a:rPr lang="en-US" sz="2200" dirty="0"/>
              <a:t>provides an implementation of the </a:t>
            </a:r>
            <a:r>
              <a:rPr lang="en-US" sz="2200" b="1" dirty="0"/>
              <a:t>OMA LWM2M </a:t>
            </a:r>
            <a:r>
              <a:rPr lang="en-US" sz="2200" dirty="0" smtClean="0"/>
              <a:t>standard.</a:t>
            </a:r>
            <a:endParaRPr lang="en-US" sz="2200" b="1" dirty="0" smtClean="0"/>
          </a:p>
          <a:p>
            <a:pPr>
              <a:lnSpc>
                <a:spcPct val="100000"/>
              </a:lnSpc>
            </a:pPr>
            <a:r>
              <a:rPr lang="en-US" sz="2200" b="1" dirty="0" smtClean="0"/>
              <a:t>OMA Lightweight M2M </a:t>
            </a:r>
            <a:r>
              <a:rPr lang="en-US" sz="2200" dirty="0" smtClean="0"/>
              <a:t>is a protocol from the </a:t>
            </a:r>
            <a:r>
              <a:rPr lang="en-US" sz="2200" i="1" dirty="0" smtClean="0"/>
              <a:t>Open Mobile Alliance</a:t>
            </a:r>
            <a:r>
              <a:rPr lang="en-US" sz="2200" dirty="0"/>
              <a:t> for </a:t>
            </a:r>
            <a:r>
              <a:rPr lang="en-US" sz="2200" dirty="0" smtClean="0"/>
              <a:t>M2M </a:t>
            </a:r>
            <a:r>
              <a:rPr lang="en-US" sz="2200" dirty="0"/>
              <a:t>designed </a:t>
            </a:r>
            <a:r>
              <a:rPr lang="en-US" sz="2200" dirty="0" smtClean="0"/>
              <a:t>to provide </a:t>
            </a:r>
            <a:r>
              <a:rPr lang="en-US" sz="2200" dirty="0" err="1" smtClean="0"/>
              <a:t>IoT</a:t>
            </a:r>
            <a:r>
              <a:rPr lang="en-US" sz="2200" dirty="0" smtClean="0"/>
              <a:t> device management functionality.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Machine to machine</a:t>
            </a:r>
            <a:r>
              <a:rPr lang="en-US" sz="2200" dirty="0"/>
              <a:t> (</a:t>
            </a:r>
            <a:r>
              <a:rPr lang="en-US" sz="2200" i="1" dirty="0"/>
              <a:t>M2M</a:t>
            </a:r>
            <a:r>
              <a:rPr lang="en-US" sz="2200" dirty="0"/>
              <a:t>) is </a:t>
            </a:r>
            <a:r>
              <a:rPr lang="en-US" sz="2200" dirty="0" smtClean="0"/>
              <a:t>the direct </a:t>
            </a:r>
            <a:r>
              <a:rPr lang="en-US" sz="2200" dirty="0"/>
              <a:t>communication between devices using any communications channel, including wired and </a:t>
            </a:r>
            <a:r>
              <a:rPr lang="en-US" sz="2200" dirty="0" smtClean="0"/>
              <a:t>wireless.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REMOTE MANAGEMENT: ECLIPSE WAKAAMA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40778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06496"/>
            <a:ext cx="10949244" cy="4965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The main </a:t>
            </a:r>
            <a:r>
              <a:rPr lang="en-US" sz="2200" dirty="0"/>
              <a:t>characteristics </a:t>
            </a:r>
            <a:r>
              <a:rPr lang="en-US" sz="2200" dirty="0" smtClean="0"/>
              <a:t>of the </a:t>
            </a:r>
            <a:r>
              <a:rPr lang="en-US" sz="2200" b="1" dirty="0"/>
              <a:t>OMA Lightweight M2M</a:t>
            </a:r>
            <a:r>
              <a:rPr lang="en-US" sz="2200" dirty="0"/>
              <a:t> </a:t>
            </a:r>
            <a:r>
              <a:rPr lang="en-US" sz="2200" dirty="0" smtClean="0"/>
              <a:t>protocol are:</a:t>
            </a:r>
          </a:p>
          <a:p>
            <a:pPr>
              <a:lnSpc>
                <a:spcPct val="100000"/>
              </a:lnSpc>
            </a:pPr>
            <a:endParaRPr lang="en-US" sz="1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UDP </a:t>
            </a:r>
            <a:r>
              <a:rPr lang="en-US" sz="2000" dirty="0"/>
              <a:t>and SMS transport layer support.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Simple object-based resource model.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It offers basic M2M </a:t>
            </a:r>
            <a:r>
              <a:rPr lang="en-US" sz="2000" dirty="0" smtClean="0"/>
              <a:t>functionalities: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 smtClean="0"/>
              <a:t>Access Control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 smtClean="0"/>
              <a:t>Connectivity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 smtClean="0"/>
              <a:t>Firmware Update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 smtClean="0"/>
              <a:t>Location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dirty="0" smtClean="0"/>
              <a:t>Connectivity Statistics</a:t>
            </a:r>
            <a:endParaRPr lang="en-US" sz="18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MORE ON </a:t>
            </a:r>
            <a:r>
              <a:rPr lang="it-IT" sz="4200" dirty="0" smtClean="0"/>
              <a:t>OMA-LWM2M </a:t>
            </a:r>
            <a:endParaRPr lang="it-IT" sz="4200" dirty="0"/>
          </a:p>
        </p:txBody>
      </p:sp>
      <p:pic>
        <p:nvPicPr>
          <p:cNvPr id="8198" name="Picture 6" descr="Risultati immagini per OMA LWM2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81549"/>
            <a:ext cx="5996244" cy="24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06496"/>
            <a:ext cx="10949244" cy="4965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200" dirty="0" smtClean="0"/>
              <a:t>It is generally used </a:t>
            </a:r>
            <a:r>
              <a:rPr lang="en-US" sz="2200" dirty="0"/>
              <a:t>with </a:t>
            </a:r>
            <a:r>
              <a:rPr lang="en-US" sz="2200" b="1" dirty="0" err="1"/>
              <a:t>CoAP</a:t>
            </a:r>
            <a:r>
              <a:rPr lang="en-US" sz="2200" dirty="0"/>
              <a:t>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Constrained Application Protocol</a:t>
            </a:r>
            <a:r>
              <a:rPr lang="en-US" sz="2000" dirty="0"/>
              <a:t> (</a:t>
            </a:r>
            <a:r>
              <a:rPr lang="en-US" sz="2000" i="1" dirty="0" err="1"/>
              <a:t>CoAP</a:t>
            </a:r>
            <a:r>
              <a:rPr lang="en-US" sz="2000" dirty="0"/>
              <a:t>) is a service-layer protocol for constrained devices.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It enables constrained devices, called nodes to communicate with the Internet.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err="1"/>
              <a:t>CoAP</a:t>
            </a:r>
            <a:r>
              <a:rPr lang="en-US" sz="2000" dirty="0"/>
              <a:t> is designed for use between devices on different (also constrained) networks connected through the internet.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err="1"/>
              <a:t>CoAP</a:t>
            </a:r>
            <a:r>
              <a:rPr lang="en-US" sz="2000" dirty="0"/>
              <a:t> is also used via other mechanisms, such as SMS on mobile communication networks.</a:t>
            </a:r>
          </a:p>
          <a:p>
            <a:pPr>
              <a:lnSpc>
                <a:spcPct val="100000"/>
              </a:lnSpc>
              <a:buSzPct val="100000"/>
            </a:pPr>
            <a:endParaRPr lang="en-US" sz="1000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2200" dirty="0" smtClean="0"/>
              <a:t>It offers </a:t>
            </a:r>
            <a:r>
              <a:rPr lang="en-US" sz="2200" b="1" dirty="0" smtClean="0"/>
              <a:t>DTLS</a:t>
            </a:r>
            <a:r>
              <a:rPr lang="en-US" sz="2200" dirty="0" smtClean="0"/>
              <a:t> </a:t>
            </a:r>
            <a:r>
              <a:rPr lang="en-US" sz="2200" dirty="0"/>
              <a:t>based security: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dirty="0"/>
              <a:t>Datagram Transport Layer Security </a:t>
            </a:r>
            <a:r>
              <a:rPr lang="en-US" sz="2000" dirty="0"/>
              <a:t>(</a:t>
            </a:r>
            <a:r>
              <a:rPr lang="en-US" sz="2000" i="1" dirty="0"/>
              <a:t>DTLS</a:t>
            </a:r>
            <a:r>
              <a:rPr lang="en-US" sz="2000" dirty="0"/>
              <a:t>) is a communications protocol that provides security for </a:t>
            </a:r>
            <a:r>
              <a:rPr lang="en-US" sz="2000" dirty="0" smtClean="0"/>
              <a:t>datagram-based application, </a:t>
            </a:r>
            <a:r>
              <a:rPr lang="en-US" sz="2000" dirty="0"/>
              <a:t>protecting the communication </a:t>
            </a:r>
            <a:r>
              <a:rPr lang="en-US" sz="2000" dirty="0" smtClean="0"/>
              <a:t>against: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 smtClean="0"/>
              <a:t>Eavesdropping</a:t>
            </a:r>
            <a:endParaRPr lang="en-US" sz="1800" dirty="0"/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 smtClean="0"/>
              <a:t>Tampering</a:t>
            </a:r>
          </a:p>
          <a:p>
            <a:pPr lvl="2">
              <a:lnSpc>
                <a:spcPct val="10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sz="1800" i="1" dirty="0" smtClean="0"/>
              <a:t>Message forgery</a:t>
            </a:r>
            <a:endParaRPr lang="en-US" sz="18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/>
              <a:t>MORE ON </a:t>
            </a:r>
            <a:r>
              <a:rPr lang="it-IT" sz="4200" dirty="0" smtClean="0"/>
              <a:t>OMA-LWM2M </a:t>
            </a:r>
            <a:endParaRPr lang="it-IT" sz="4200" dirty="0"/>
          </a:p>
        </p:txBody>
      </p:sp>
      <p:pic>
        <p:nvPicPr>
          <p:cNvPr id="5" name="Picture 4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99" y="5201525"/>
            <a:ext cx="2734884" cy="15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IOT DEVELOPERS SURVEY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EA6D027-A464-46D3-8581-571069043D94}"/>
              </a:ext>
            </a:extLst>
          </p:cNvPr>
          <p:cNvSpPr txBox="1">
            <a:spLocks/>
          </p:cNvSpPr>
          <p:nvPr/>
        </p:nvSpPr>
        <p:spPr>
          <a:xfrm>
            <a:off x="838200" y="2278924"/>
            <a:ext cx="10836965" cy="402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Since 2015, the Eclipse </a:t>
            </a:r>
            <a:r>
              <a:rPr lang="en-US" sz="2200" dirty="0" smtClean="0"/>
              <a:t>Foundation</a:t>
            </a:r>
            <a:r>
              <a:rPr lang="en-US" sz="2200" dirty="0"/>
              <a:t> has been surveying the developers working in </a:t>
            </a:r>
            <a:r>
              <a:rPr lang="en-US" sz="2200" dirty="0" err="1"/>
              <a:t>IoT</a:t>
            </a:r>
            <a:r>
              <a:rPr lang="en-US" sz="2200" dirty="0"/>
              <a:t> development companies worldwide to understand the overall landscape, challenges, and trends in this field.</a:t>
            </a:r>
          </a:p>
          <a:p>
            <a:r>
              <a:rPr lang="en-US" sz="2200" dirty="0"/>
              <a:t>The latest </a:t>
            </a:r>
            <a:r>
              <a:rPr lang="en-US" sz="2200" dirty="0" err="1"/>
              <a:t>IoT</a:t>
            </a:r>
            <a:r>
              <a:rPr lang="en-US" sz="2200" dirty="0"/>
              <a:t> developer survey </a:t>
            </a:r>
            <a:r>
              <a:rPr lang="en-US" sz="2200" dirty="0" smtClean="0"/>
              <a:t>was </a:t>
            </a:r>
            <a:r>
              <a:rPr lang="en-US" sz="2200" dirty="0"/>
              <a:t>conducted between January and March 2018 in which 502 individuals participated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i="1" dirty="0" smtClean="0"/>
              <a:t>Link to the survey: </a:t>
            </a:r>
            <a:r>
              <a:rPr lang="it-IT" sz="2200" i="1" dirty="0" smtClean="0">
                <a:hlinkClick r:id="rId2"/>
              </a:rPr>
              <a:t>https</a:t>
            </a:r>
            <a:r>
              <a:rPr lang="it-IT" sz="2200" i="1" dirty="0">
                <a:hlinkClick r:id="rId2"/>
              </a:rPr>
              <a:t>://blog.benjamin-cabe.com/2018/04/17/key-trends-iot-developer-survey-2018</a:t>
            </a:r>
            <a:endParaRPr lang="en-US" sz="2200" i="1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592311-FC17-4156-8979-811ABC72A57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5219699" cy="2700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7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TOP IOT PROGRAMMING LANGUAGES</a:t>
            </a:r>
            <a:endParaRPr lang="it-IT" sz="4200" dirty="0"/>
          </a:p>
        </p:txBody>
      </p:sp>
      <p:sp>
        <p:nvSpPr>
          <p:cNvPr id="4" name="Rettangolo 3"/>
          <p:cNvSpPr/>
          <p:nvPr/>
        </p:nvSpPr>
        <p:spPr>
          <a:xfrm>
            <a:off x="838200" y="2106832"/>
            <a:ext cx="444038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image </a:t>
            </a:r>
            <a:r>
              <a:rPr lang="en-US" sz="2200" dirty="0" smtClean="0"/>
              <a:t>shows </a:t>
            </a:r>
            <a:r>
              <a:rPr lang="en-US" sz="2200" dirty="0"/>
              <a:t>the preferred languages based on the given subdomain of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For </a:t>
            </a:r>
            <a:r>
              <a:rPr lang="en-US" sz="2200" dirty="0" err="1"/>
              <a:t>IoT</a:t>
            </a:r>
            <a:r>
              <a:rPr lang="en-US" sz="2200" dirty="0"/>
              <a:t> hardware with low computing power and constrained RAM, C is the programming language of </a:t>
            </a:r>
            <a:r>
              <a:rPr lang="en-US" sz="2200" dirty="0" smtClean="0"/>
              <a:t>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For </a:t>
            </a:r>
            <a:r>
              <a:rPr lang="en-US" sz="2200" dirty="0"/>
              <a:t>gateways and cloud platforms, Java is the top choice.</a:t>
            </a:r>
            <a:endParaRPr lang="it-IT" sz="2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5" y="2372010"/>
            <a:ext cx="6210991" cy="31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C</a:t>
            </a:r>
            <a:endParaRPr lang="it-IT" sz="4200" dirty="0"/>
          </a:p>
        </p:txBody>
      </p:sp>
      <p:sp>
        <p:nvSpPr>
          <p:cNvPr id="11" name="Rettangolo 10"/>
          <p:cNvSpPr/>
          <p:nvPr/>
        </p:nvSpPr>
        <p:spPr>
          <a:xfrm>
            <a:off x="838200" y="1690688"/>
            <a:ext cx="102676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IoT</a:t>
            </a:r>
            <a:r>
              <a:rPr lang="en-US" sz="2200" dirty="0"/>
              <a:t> devices </a:t>
            </a:r>
            <a:r>
              <a:rPr lang="en-US" sz="2200" dirty="0" smtClean="0"/>
              <a:t>are usually </a:t>
            </a:r>
            <a:r>
              <a:rPr lang="en-US" sz="2200" dirty="0"/>
              <a:t>hard constrained: at this level, resources and computing power is usually quite limited.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</a:t>
            </a:r>
            <a:r>
              <a:rPr lang="en-US" sz="2200" dirty="0"/>
              <a:t> works best here because: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Is ideal for writing low-level code (i.e. code close to the hardware layer).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It doesn’t require a lot of processing power, and it’s able to work directly with the RAM.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38201" y="3930438"/>
            <a:ext cx="68593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 </a:t>
            </a:r>
            <a:r>
              <a:rPr lang="en-US" sz="2200" dirty="0"/>
              <a:t>is also a common language for </a:t>
            </a:r>
            <a:r>
              <a:rPr lang="en-US" sz="2200" b="1" dirty="0"/>
              <a:t>microcontroller programming</a:t>
            </a:r>
            <a:r>
              <a:rPr lang="en-US" sz="2200" dirty="0"/>
              <a:t>, </a:t>
            </a:r>
            <a:r>
              <a:rPr lang="en-US" sz="2200" dirty="0" smtClean="0"/>
              <a:t>quite suitable for </a:t>
            </a:r>
            <a:r>
              <a:rPr lang="en-US" sz="2200" dirty="0"/>
              <a:t>sensor and gateway hardware layer </a:t>
            </a:r>
            <a:r>
              <a:rPr lang="en-US" sz="2200" dirty="0" smtClean="0"/>
              <a:t>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However</a:t>
            </a:r>
            <a:r>
              <a:rPr lang="en-US" sz="2200" dirty="0"/>
              <a:t>, since C is such a low-level language, its syntax </a:t>
            </a:r>
            <a:r>
              <a:rPr lang="en-US" sz="2200" dirty="0" smtClean="0"/>
              <a:t>is more complicated with respect to other high level languages, such a </a:t>
            </a:r>
            <a:r>
              <a:rPr lang="en-US" sz="2200" dirty="0" err="1" smtClean="0"/>
              <a:t>Pyhton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81" y="3924537"/>
            <a:ext cx="2327701" cy="24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JAVA</a:t>
            </a:r>
            <a:endParaRPr lang="it-IT" sz="4200" dirty="0"/>
          </a:p>
        </p:txBody>
      </p:sp>
      <p:sp>
        <p:nvSpPr>
          <p:cNvPr id="11" name="Rettangolo 10"/>
          <p:cNvSpPr/>
          <p:nvPr/>
        </p:nvSpPr>
        <p:spPr>
          <a:xfrm>
            <a:off x="838199" y="1690688"/>
            <a:ext cx="1000754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Java is an object-oriented programming language </a:t>
            </a:r>
            <a:r>
              <a:rPr lang="en-US" sz="2200" dirty="0" smtClean="0"/>
              <a:t>widely </a:t>
            </a:r>
            <a:r>
              <a:rPr lang="en-US" sz="2200" dirty="0"/>
              <a:t>used </a:t>
            </a:r>
            <a:r>
              <a:rPr lang="en-US" sz="2200" dirty="0" smtClean="0"/>
              <a:t>among programmers.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“</a:t>
            </a:r>
            <a:r>
              <a:rPr lang="en-US" sz="2200" b="1" i="1" dirty="0" smtClean="0"/>
              <a:t>Write once, run everywhere</a:t>
            </a:r>
            <a:r>
              <a:rPr lang="en-US" sz="2200" dirty="0" smtClean="0"/>
              <a:t>”: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code can be used </a:t>
            </a:r>
            <a:r>
              <a:rPr lang="en-US" sz="2000" dirty="0" smtClean="0"/>
              <a:t>wherever </a:t>
            </a:r>
            <a:r>
              <a:rPr lang="en-US" sz="2000" dirty="0"/>
              <a:t>JVMs are </a:t>
            </a:r>
            <a:r>
              <a:rPr lang="en-US" sz="2000" dirty="0" smtClean="0"/>
              <a:t>supported, </a:t>
            </a:r>
            <a:r>
              <a:rPr lang="en-US" sz="2000" dirty="0"/>
              <a:t>not just on places where JVMs are common (servers and smartphones), but also on the smallest machines.</a:t>
            </a:r>
            <a:endParaRPr lang="en-US" sz="28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Java </a:t>
            </a:r>
            <a:r>
              <a:rPr lang="en-US" sz="2000" dirty="0"/>
              <a:t>is highly portable and doesn’t have hardware limitations</a:t>
            </a:r>
            <a:r>
              <a:rPr lang="en-US" sz="2000" dirty="0" smtClean="0"/>
              <a:t>.</a:t>
            </a:r>
            <a:endParaRPr lang="en-US" sz="2200" dirty="0" smtClean="0"/>
          </a:p>
        </p:txBody>
      </p:sp>
      <p:pic>
        <p:nvPicPr>
          <p:cNvPr id="2057" name="Picture 9" descr="Java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63" y="3532908"/>
            <a:ext cx="122601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16"/>
          <p:cNvSpPr/>
          <p:nvPr/>
        </p:nvSpPr>
        <p:spPr>
          <a:xfrm>
            <a:off x="838199" y="3532908"/>
            <a:ext cx="81727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Java </a:t>
            </a:r>
            <a:r>
              <a:rPr lang="en-US" sz="2200" b="1" dirty="0" smtClean="0"/>
              <a:t>Micro Edition </a:t>
            </a:r>
            <a:r>
              <a:rPr lang="en-US" sz="2200" dirty="0" smtClean="0"/>
              <a:t>specification </a:t>
            </a:r>
            <a:r>
              <a:rPr lang="en-US" sz="2200" dirty="0"/>
              <a:t>was approved in </a:t>
            </a:r>
            <a:r>
              <a:rPr lang="en-US" sz="2200" dirty="0" smtClean="0"/>
              <a:t>2000.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saved space with a very limited collection of class libraries and other </a:t>
            </a:r>
            <a:r>
              <a:rPr lang="en-US" sz="2000" dirty="0" smtClean="0"/>
              <a:t>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Today</a:t>
            </a:r>
            <a:r>
              <a:rPr lang="en-US" sz="2200" dirty="0"/>
              <a:t>, most of the focus is on </a:t>
            </a:r>
            <a:r>
              <a:rPr lang="en-US" sz="2200" b="1" dirty="0"/>
              <a:t>Java SE Embedded</a:t>
            </a:r>
            <a:r>
              <a:rPr lang="en-US" sz="2200" dirty="0"/>
              <a:t>, which is much closer in capability to the Standard </a:t>
            </a:r>
            <a:r>
              <a:rPr lang="en-US" sz="2200" dirty="0" smtClean="0"/>
              <a:t>Edition.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Developers </a:t>
            </a:r>
            <a:r>
              <a:rPr lang="en-US" sz="2000" dirty="0"/>
              <a:t>can use the latest features of the Java 8 platform and then move their code to a smaller, embedded device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5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PYTHON</a:t>
            </a:r>
            <a:endParaRPr lang="it-IT" sz="4200" dirty="0"/>
          </a:p>
        </p:txBody>
      </p:sp>
      <p:sp>
        <p:nvSpPr>
          <p:cNvPr id="11" name="Rettangolo 10"/>
          <p:cNvSpPr/>
          <p:nvPr/>
        </p:nvSpPr>
        <p:spPr>
          <a:xfrm>
            <a:off x="838200" y="1690688"/>
            <a:ext cx="1000754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Pyhton</a:t>
            </a:r>
            <a:r>
              <a:rPr lang="en-US" sz="2200" dirty="0" smtClean="0"/>
              <a:t> is one of the most </a:t>
            </a:r>
            <a:r>
              <a:rPr lang="en-US" sz="2200" dirty="0"/>
              <a:t>used high-level </a:t>
            </a:r>
            <a:r>
              <a:rPr lang="en-US" sz="2200" dirty="0" smtClean="0"/>
              <a:t>scripting language.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It is </a:t>
            </a:r>
            <a:r>
              <a:rPr lang="en-US" sz="2200" dirty="0"/>
              <a:t>ideal for the data analysis </a:t>
            </a:r>
            <a:r>
              <a:rPr lang="en-US" sz="2200" dirty="0" smtClean="0"/>
              <a:t>layer </a:t>
            </a:r>
            <a:r>
              <a:rPr lang="en-US" sz="2200" dirty="0"/>
              <a:t>of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systems: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It has a large number of useful libraries, and it can get more stuff done with fewer lines of </a:t>
            </a:r>
            <a:r>
              <a:rPr lang="en-US" sz="2000" dirty="0" smtClean="0"/>
              <a:t>code.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source code is compact and readable as the syntax is </a:t>
            </a:r>
            <a:r>
              <a:rPr lang="en-US" sz="2000" dirty="0" smtClean="0"/>
              <a:t>clean.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is easy to learn, widely used, and robustly </a:t>
            </a:r>
            <a:r>
              <a:rPr lang="en-US" sz="2000" dirty="0" smtClean="0"/>
              <a:t>supported.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Excellent </a:t>
            </a:r>
            <a:r>
              <a:rPr lang="en-US" sz="2000" dirty="0"/>
              <a:t>choice for managing and organizing complex data streams without having to maintain equally complex codebases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7" name="Rettangolo 16"/>
          <p:cNvSpPr/>
          <p:nvPr/>
        </p:nvSpPr>
        <p:spPr>
          <a:xfrm>
            <a:off x="838200" y="4387031"/>
            <a:ext cx="72833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There </a:t>
            </a:r>
            <a:r>
              <a:rPr lang="en-US" sz="2200" dirty="0"/>
              <a:t>are </a:t>
            </a:r>
            <a:r>
              <a:rPr lang="en-US" sz="2200" dirty="0" smtClean="0"/>
              <a:t>versions of </a:t>
            </a:r>
            <a:r>
              <a:rPr lang="en-US" sz="2200" dirty="0" err="1" smtClean="0"/>
              <a:t>Pyhton</a:t>
            </a:r>
            <a:r>
              <a:rPr lang="en-US" sz="2200" dirty="0" smtClean="0"/>
              <a:t> designed for programming small embedded devices.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/>
              <a:t>MicroPython</a:t>
            </a:r>
            <a:r>
              <a:rPr lang="en-US" sz="2200" dirty="0"/>
              <a:t> board and software package is a small microcontroller optimized to run Python on a small board that’s only a few square inches.</a:t>
            </a:r>
            <a:endParaRPr lang="en-US" sz="2000" dirty="0"/>
          </a:p>
        </p:txBody>
      </p:sp>
      <p:pic>
        <p:nvPicPr>
          <p:cNvPr id="4102" name="Picture 6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21" y="4403283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ECLIPSE FOR IOT</a:t>
            </a:r>
            <a:endParaRPr lang="it-IT" sz="4200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690688"/>
            <a:ext cx="10625051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IOT Eclipse is an </a:t>
            </a:r>
            <a:r>
              <a:rPr lang="en-US" sz="2200" dirty="0"/>
              <a:t>open source community that </a:t>
            </a:r>
            <a:r>
              <a:rPr lang="en-US" sz="2200" dirty="0" smtClean="0"/>
              <a:t>provides </a:t>
            </a:r>
            <a:r>
              <a:rPr lang="en-US" sz="2200" dirty="0"/>
              <a:t>the open source building blocks for creating </a:t>
            </a:r>
            <a:r>
              <a:rPr lang="en-US" sz="2200" dirty="0" smtClean="0"/>
              <a:t>an open </a:t>
            </a:r>
            <a:r>
              <a:rPr lang="en-US" sz="2200" dirty="0"/>
              <a:t>and interoperable Internet of </a:t>
            </a:r>
            <a:r>
              <a:rPr lang="en-US" sz="2200" dirty="0" smtClean="0"/>
              <a:t>Things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It provides </a:t>
            </a:r>
            <a:r>
              <a:rPr lang="en-US" sz="2200" dirty="0"/>
              <a:t>open source projects that developers can use to build their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solutions.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focus is on </a:t>
            </a:r>
            <a:r>
              <a:rPr lang="en-US" sz="2200" dirty="0" smtClean="0"/>
              <a:t>providing: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O</a:t>
            </a:r>
            <a:r>
              <a:rPr lang="en-US" sz="2000" dirty="0" smtClean="0"/>
              <a:t>pen </a:t>
            </a:r>
            <a:r>
              <a:rPr lang="en-US" sz="2000" dirty="0"/>
              <a:t>source implementations of popular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standards (</a:t>
            </a:r>
            <a:r>
              <a:rPr lang="en-US" sz="2000" i="1" dirty="0" smtClean="0"/>
              <a:t>e.g. MQTT protocol</a:t>
            </a:r>
            <a:r>
              <a:rPr lang="en-US" sz="2000" dirty="0" smtClean="0"/>
              <a:t>).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Frameworks </a:t>
            </a:r>
            <a:r>
              <a:rPr lang="en-US" sz="2000" dirty="0"/>
              <a:t>and services required for building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solutions.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 variety of tools required </a:t>
            </a:r>
            <a:r>
              <a:rPr lang="en-US" sz="2000" dirty="0"/>
              <a:t>by </a:t>
            </a:r>
            <a:r>
              <a:rPr lang="en-US" sz="2000" dirty="0" err="1"/>
              <a:t>IoT</a:t>
            </a:r>
            <a:r>
              <a:rPr lang="en-US" sz="2000" dirty="0"/>
              <a:t> developers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buSzPct val="100000"/>
            </a:pPr>
            <a:endParaRPr lang="en-US" sz="100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2200" dirty="0" err="1" smtClean="0"/>
              <a:t>IoT</a:t>
            </a:r>
            <a:r>
              <a:rPr lang="en-US" sz="2200" dirty="0" smtClean="0"/>
              <a:t> solutions offered by these projects can be divided according to the layer of reference: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>
                <a:highlight>
                  <a:srgbClr val="FFFF00"/>
                </a:highlight>
              </a:rPr>
              <a:t>Constrained devices</a:t>
            </a:r>
          </a:p>
          <a:p>
            <a:pPr marL="457200" lvl="1" indent="0">
              <a:lnSpc>
                <a:spcPct val="100000"/>
              </a:lnSpc>
              <a:buSzPct val="70000"/>
              <a:buNone/>
            </a:pPr>
            <a:endParaRPr lang="en-US" sz="5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Gateways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endParaRPr lang="en-US" sz="5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Cloud platform</a:t>
            </a:r>
            <a:endParaRPr lang="en-US" sz="2000" b="1" i="1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065009" y="5176846"/>
            <a:ext cx="495820" cy="1461559"/>
            <a:chOff x="4017989" y="5008122"/>
            <a:chExt cx="495820" cy="146155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7990" y="5008122"/>
              <a:ext cx="495819" cy="471633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989" y="5571874"/>
              <a:ext cx="495819" cy="437462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7990" y="6101455"/>
              <a:ext cx="495819" cy="368226"/>
            </a:xfrm>
            <a:prstGeom prst="rect">
              <a:avLst/>
            </a:prstGeom>
          </p:spPr>
        </p:pic>
      </p:grp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40" y="5182692"/>
            <a:ext cx="4010890" cy="1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10533611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The “</a:t>
            </a:r>
            <a:r>
              <a:rPr lang="en-US" sz="2200" i="1" dirty="0"/>
              <a:t>Thing</a:t>
            </a:r>
            <a:r>
              <a:rPr lang="en-US" sz="2200" dirty="0"/>
              <a:t>” in the </a:t>
            </a:r>
            <a:r>
              <a:rPr lang="en-US" sz="2200" dirty="0" err="1"/>
              <a:t>IoT</a:t>
            </a:r>
            <a:r>
              <a:rPr lang="en-US" sz="2200" dirty="0"/>
              <a:t> is the starting point for an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solution: it is typically </a:t>
            </a:r>
            <a:r>
              <a:rPr lang="en-US" sz="2200" dirty="0"/>
              <a:t>the </a:t>
            </a:r>
            <a:r>
              <a:rPr lang="en-US" sz="2200" dirty="0" smtClean="0"/>
              <a:t>source </a:t>
            </a:r>
            <a:r>
              <a:rPr lang="en-US" sz="2200" dirty="0"/>
              <a:t>of the data, and it interacts with the physical </a:t>
            </a:r>
            <a:r>
              <a:rPr lang="en-US" sz="2200" dirty="0" smtClean="0"/>
              <a:t>world.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These devices </a:t>
            </a:r>
            <a:r>
              <a:rPr lang="en-US" sz="2200" dirty="0"/>
              <a:t>are often very constrained in terms of size </a:t>
            </a:r>
            <a:r>
              <a:rPr lang="en-US" sz="2200" dirty="0" smtClean="0"/>
              <a:t>and resources and programmed </a:t>
            </a:r>
            <a:r>
              <a:rPr lang="en-US" sz="2200" dirty="0"/>
              <a:t>using microcontrollers (</a:t>
            </a:r>
            <a:r>
              <a:rPr lang="en-US" sz="2200" i="1" dirty="0"/>
              <a:t>MCU</a:t>
            </a:r>
            <a:r>
              <a:rPr lang="en-US" sz="2200" dirty="0"/>
              <a:t>) that have very limited </a:t>
            </a:r>
            <a:r>
              <a:rPr lang="en-US" sz="2200" dirty="0" smtClean="0"/>
              <a:t>capabilities.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They are specialized on a specific task and optimized to minimize the consumption of resources.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Open source components for </a:t>
            </a:r>
            <a:r>
              <a:rPr lang="en-US" sz="2200" dirty="0" err="1"/>
              <a:t>IoT</a:t>
            </a:r>
            <a:r>
              <a:rPr lang="en-US" sz="2200" dirty="0"/>
              <a:t> </a:t>
            </a:r>
            <a:r>
              <a:rPr lang="en-US" sz="2200" dirty="0" smtClean="0"/>
              <a:t>Devices: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/>
              <a:t>Hardware </a:t>
            </a:r>
            <a:r>
              <a:rPr lang="en-US" sz="2000" b="1" i="1" dirty="0" smtClean="0"/>
              <a:t>abstraction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Communication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Remote Management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CONSTRAINED DEVICES</a:t>
            </a:r>
            <a:endParaRPr lang="it-IT" sz="42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23" y="792090"/>
            <a:ext cx="495819" cy="4716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75" y="3705407"/>
            <a:ext cx="3846123" cy="30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626252"/>
            <a:ext cx="10450485" cy="4993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In order to ensure portability, an </a:t>
            </a:r>
            <a:r>
              <a:rPr lang="en-US" sz="2200" dirty="0" err="1"/>
              <a:t>IoT</a:t>
            </a:r>
            <a:r>
              <a:rPr lang="en-US" sz="2200" dirty="0"/>
              <a:t> device needs to include a software layer that enables access to the hardware features of the MCU, such </a:t>
            </a:r>
            <a:r>
              <a:rPr lang="en-US" sz="2200" dirty="0" smtClean="0"/>
              <a:t>as: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F</a:t>
            </a:r>
            <a:r>
              <a:rPr lang="en-US" sz="2000" dirty="0" smtClean="0"/>
              <a:t>lash memory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General Purpose-IOs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Serial interfaces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…</a:t>
            </a:r>
          </a:p>
          <a:p>
            <a:pPr>
              <a:lnSpc>
                <a:spcPct val="100000"/>
              </a:lnSpc>
            </a:pPr>
            <a:endParaRPr lang="en-US" sz="2200" b="1" dirty="0" smtClean="0"/>
          </a:p>
          <a:p>
            <a:pPr>
              <a:lnSpc>
                <a:spcPct val="100000"/>
              </a:lnSpc>
            </a:pPr>
            <a:r>
              <a:rPr lang="en-US" sz="2200" b="1" dirty="0" smtClean="0"/>
              <a:t>Eclipse </a:t>
            </a:r>
            <a:r>
              <a:rPr lang="en-US" sz="2200" b="1" dirty="0"/>
              <a:t>MRAA </a:t>
            </a:r>
            <a:r>
              <a:rPr lang="en-US" sz="2200" dirty="0"/>
              <a:t>is a low-level library written in the </a:t>
            </a:r>
            <a:r>
              <a:rPr lang="en-US" sz="2200" b="1" dirty="0"/>
              <a:t>C/C++ </a:t>
            </a:r>
            <a:r>
              <a:rPr lang="en-US" sz="2200" b="1" dirty="0" smtClean="0"/>
              <a:t>language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MRAA </a:t>
            </a:r>
            <a:r>
              <a:rPr lang="en-US" sz="2200" dirty="0"/>
              <a:t>abstracts the details associated with accessing and manipulating the basic I/O capabilities of popular </a:t>
            </a:r>
            <a:r>
              <a:rPr lang="en-US" sz="2200" dirty="0" err="1"/>
              <a:t>IoT</a:t>
            </a:r>
            <a:r>
              <a:rPr lang="en-US" sz="2200" dirty="0"/>
              <a:t> platforms and boards and presents a </a:t>
            </a:r>
            <a:r>
              <a:rPr lang="en-US" sz="2200" dirty="0" smtClean="0"/>
              <a:t>single and </a:t>
            </a:r>
            <a:r>
              <a:rPr lang="en-US" sz="2200" dirty="0"/>
              <a:t>concise API</a:t>
            </a:r>
            <a:r>
              <a:rPr lang="en-US" sz="2200" dirty="0" smtClean="0"/>
              <a:t>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261127"/>
          </a:xfrm>
        </p:spPr>
        <p:txBody>
          <a:bodyPr>
            <a:normAutofit/>
          </a:bodyPr>
          <a:lstStyle/>
          <a:p>
            <a:r>
              <a:rPr lang="it-IT" sz="4200" dirty="0" smtClean="0"/>
              <a:t>HARDWARE ABSTRACTION: ECLIPSE MRAA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33661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1209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di Office</vt:lpstr>
      <vt:lpstr>Computer Engineering for the Internet of Things</vt:lpstr>
      <vt:lpstr>IOT DEVELOPERS SURVEY</vt:lpstr>
      <vt:lpstr>TOP IOT PROGRAMMING LANGUAGES</vt:lpstr>
      <vt:lpstr>C</vt:lpstr>
      <vt:lpstr>JAVA</vt:lpstr>
      <vt:lpstr>PYTHON</vt:lpstr>
      <vt:lpstr>ECLIPSE FOR IOT</vt:lpstr>
      <vt:lpstr>CONSTRAINED DEVICES</vt:lpstr>
      <vt:lpstr>HARDWARE ABSTRACTION: ECLIPSE MRAA</vt:lpstr>
      <vt:lpstr>HARDWARE ABSTRACTION: ECLIPSE MRAA</vt:lpstr>
      <vt:lpstr>HARDWARE ABSTRACTION: ECLIPSE MRAA</vt:lpstr>
      <vt:lpstr>COMMUNICATION: ECLIPSE PAHO</vt:lpstr>
      <vt:lpstr>MORE ON MQTT</vt:lpstr>
      <vt:lpstr>MORE ON MQTT</vt:lpstr>
      <vt:lpstr>REMOTE MANAGEMENT: ECLIPSE WAKAAMA</vt:lpstr>
      <vt:lpstr>MORE ON OMA-LWM2M </vt:lpstr>
      <vt:lpstr>MORE ON OMA-LWM2M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Cloud/Edge Computing for IoT</dc:title>
  <dc:creator>riccardo cantini</dc:creator>
  <cp:lastModifiedBy>riccardo cantini</cp:lastModifiedBy>
  <cp:revision>241</cp:revision>
  <dcterms:created xsi:type="dcterms:W3CDTF">2019-10-17T09:11:09Z</dcterms:created>
  <dcterms:modified xsi:type="dcterms:W3CDTF">2019-12-12T09:15:05Z</dcterms:modified>
</cp:coreProperties>
</file>