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7" r:id="rId3"/>
    <p:sldId id="355" r:id="rId4"/>
    <p:sldId id="356" r:id="rId5"/>
    <p:sldId id="366" r:id="rId6"/>
    <p:sldId id="365" r:id="rId7"/>
    <p:sldId id="357" r:id="rId8"/>
    <p:sldId id="367" r:id="rId9"/>
    <p:sldId id="373" r:id="rId10"/>
    <p:sldId id="374" r:id="rId11"/>
    <p:sldId id="368" r:id="rId12"/>
    <p:sldId id="369" r:id="rId13"/>
    <p:sldId id="371" r:id="rId14"/>
    <p:sldId id="376" r:id="rId15"/>
    <p:sldId id="375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87474"/>
    <a:srgbClr val="BA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839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521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39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60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360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49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588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806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157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836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84199-FABB-46D1-B4E6-91719C81AC08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84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cantini@dimes.unical.i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80852" y="382453"/>
            <a:ext cx="5562600" cy="1496291"/>
          </a:xfrm>
        </p:spPr>
        <p:txBody>
          <a:bodyPr>
            <a:normAutofit/>
          </a:bodyPr>
          <a:lstStyle/>
          <a:p>
            <a:r>
              <a:rPr lang="en-US" sz="4000" i="1" dirty="0"/>
              <a:t>Computer Engineering</a:t>
            </a:r>
            <a:br>
              <a:rPr lang="en-US" sz="4000" i="1" dirty="0"/>
            </a:br>
            <a:r>
              <a:rPr lang="en-US" sz="4000" i="1" dirty="0"/>
              <a:t>for the Internet of Things</a:t>
            </a:r>
            <a:endParaRPr lang="it-IT" sz="40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13855" y="2593832"/>
            <a:ext cx="5296594" cy="313337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Distributed Systems and Cloud/Edge Computing for </a:t>
            </a:r>
            <a:r>
              <a:rPr lang="en-US" sz="3200" b="1" dirty="0" err="1"/>
              <a:t>IoT</a:t>
            </a:r>
            <a:endParaRPr lang="en-US" sz="3200" b="1" dirty="0"/>
          </a:p>
          <a:p>
            <a:endParaRPr lang="en-US" sz="1800" b="1" i="1" dirty="0"/>
          </a:p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</a:t>
            </a:r>
            <a:r>
              <a:rPr 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8</a:t>
            </a: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800" i="1" dirty="0"/>
          </a:p>
          <a:p>
            <a:pPr algn="l"/>
            <a:r>
              <a:rPr lang="en-US" sz="2000" i="1" dirty="0"/>
              <a:t>Riccardo Cantini</a:t>
            </a:r>
          </a:p>
          <a:p>
            <a:pPr algn="l"/>
            <a:endParaRPr lang="en-US" sz="100" i="1" dirty="0"/>
          </a:p>
          <a:p>
            <a:pPr algn="l"/>
            <a:r>
              <a:rPr lang="en-US" sz="1800" dirty="0"/>
              <a:t>Mail: </a:t>
            </a:r>
            <a:r>
              <a:rPr lang="en-US" sz="1800" i="1" dirty="0">
                <a:hlinkClick r:id="rId2"/>
              </a:rPr>
              <a:t>rcantini@dimes.unical.it</a:t>
            </a:r>
            <a:endParaRPr lang="en-US" sz="1800" i="1" dirty="0"/>
          </a:p>
          <a:p>
            <a:pPr algn="l"/>
            <a:endParaRPr lang="en-US" sz="2000" dirty="0"/>
          </a:p>
        </p:txBody>
      </p:sp>
      <p:pic>
        <p:nvPicPr>
          <p:cNvPr id="5" name="Picture 2" descr="https://www.dimes.unical.it/sites/default/files/pictures/computer-engineering-i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424" y="2416532"/>
            <a:ext cx="4202315" cy="34879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424" y="241204"/>
            <a:ext cx="4062497" cy="177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ottotitolo 2"/>
          <p:cNvSpPr txBox="1">
            <a:spLocks/>
          </p:cNvSpPr>
          <p:nvPr/>
        </p:nvSpPr>
        <p:spPr>
          <a:xfrm>
            <a:off x="0" y="6301047"/>
            <a:ext cx="12192000" cy="3241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Academic year 2019/2020</a:t>
            </a:r>
          </a:p>
        </p:txBody>
      </p:sp>
    </p:spTree>
    <p:extLst>
      <p:ext uri="{BB962C8B-B14F-4D97-AF65-F5344CB8AC3E}">
        <p14:creationId xmlns:p14="http://schemas.microsoft.com/office/powerpoint/2010/main" val="247242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626252"/>
            <a:ext cx="4925327" cy="4993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b="1" dirty="0"/>
              <a:t>Comfort</a:t>
            </a:r>
          </a:p>
          <a:p>
            <a:endParaRPr lang="it-IT" sz="200" b="1" dirty="0"/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Smart objects can be easily controlled from a smartphone, doing almost everything on their own, acting autonomously in a smart way: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The vacuum takes care of cleaning while you are shopping.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The washing machine can easily be switched on and off from work.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You can wake up and find freshly brewed coffee</a:t>
            </a:r>
          </a:p>
          <a:p>
            <a:pPr lvl="2">
              <a:buSzPct val="70000"/>
              <a:buFont typeface="Wingdings" panose="05000000000000000000" pitchFamily="2" charset="2"/>
              <a:buChar char="Ø"/>
            </a:pPr>
            <a:r>
              <a:rPr lang="en-US" sz="1800" dirty="0"/>
              <a:t>Smart wall and radiator thermostats begin heating as soon as a resident approaches the house (for example by inferring the usual behaviour of the owner), and turns off if nobody is in the house, avoiding wastes.</a:t>
            </a:r>
            <a:endParaRPr lang="it-IT" sz="1800" b="1" dirty="0"/>
          </a:p>
          <a:p>
            <a:pPr lvl="2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/>
              <a:t>SMARTHOME AUTOMATION</a:t>
            </a:r>
          </a:p>
        </p:txBody>
      </p:sp>
      <p:pic>
        <p:nvPicPr>
          <p:cNvPr id="8194" name="Picture 2" descr="Immagine correl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527" y="2001844"/>
            <a:ext cx="6023919" cy="446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34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1" y="1626252"/>
            <a:ext cx="9195261" cy="4990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Eclipse </a:t>
            </a:r>
            <a:r>
              <a:rPr lang="en-US" sz="2200" b="1" dirty="0" err="1"/>
              <a:t>SmartHome</a:t>
            </a:r>
            <a:r>
              <a:rPr lang="en-US" sz="2200" dirty="0"/>
              <a:t> provides an </a:t>
            </a:r>
            <a:r>
              <a:rPr lang="en-US" sz="2200" dirty="0" err="1"/>
              <a:t>IoT</a:t>
            </a:r>
            <a:r>
              <a:rPr lang="en-US" sz="2200" dirty="0"/>
              <a:t> gateway platform that is specifically focused on the home automation domain.</a:t>
            </a:r>
          </a:p>
          <a:p>
            <a:r>
              <a:rPr lang="en-US" sz="2200" dirty="0"/>
              <a:t>It is </a:t>
            </a:r>
            <a:r>
              <a:rPr lang="en-US" sz="2200" i="1" dirty="0"/>
              <a:t>flexible</a:t>
            </a:r>
            <a:r>
              <a:rPr lang="en-US" sz="2200" dirty="0"/>
              <a:t> and </a:t>
            </a:r>
            <a:r>
              <a:rPr lang="en-US" sz="2200" i="1" dirty="0"/>
              <a:t>customizable</a:t>
            </a:r>
            <a:r>
              <a:rPr lang="en-US" sz="2200" dirty="0"/>
              <a:t>.</a:t>
            </a:r>
            <a:endParaRPr lang="en-US" sz="1000" i="1" dirty="0"/>
          </a:p>
          <a:p>
            <a:r>
              <a:rPr lang="en-US" sz="2200" dirty="0"/>
              <a:t>An Eclipse </a:t>
            </a:r>
            <a:r>
              <a:rPr lang="en-US" sz="2200" dirty="0" err="1"/>
              <a:t>SmartHome</a:t>
            </a:r>
            <a:r>
              <a:rPr lang="en-US" sz="2200" dirty="0"/>
              <a:t> stack would include: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b="1" dirty="0"/>
              <a:t>Operating System</a:t>
            </a:r>
            <a:endParaRPr lang="en-US" sz="2000" dirty="0"/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b="1" dirty="0"/>
              <a:t>Application Container or Runtime Environment </a:t>
            </a:r>
            <a:r>
              <a:rPr lang="en-US" sz="2000" dirty="0"/>
              <a:t>(</a:t>
            </a:r>
            <a:r>
              <a:rPr lang="en-US" sz="2000" i="1" dirty="0" err="1"/>
              <a:t>OSGi</a:t>
            </a:r>
            <a:r>
              <a:rPr lang="en-US" sz="2000" i="1" dirty="0"/>
              <a:t> Runtimes</a:t>
            </a:r>
            <a:r>
              <a:rPr lang="en-US" sz="2000" dirty="0"/>
              <a:t>):</a:t>
            </a:r>
          </a:p>
          <a:p>
            <a:pPr lvl="2">
              <a:buSzPct val="70000"/>
              <a:buFont typeface="Wingdings" panose="05000000000000000000" pitchFamily="2" charset="2"/>
              <a:buChar char="Ø"/>
            </a:pPr>
            <a:r>
              <a:rPr lang="en-US" sz="1800" dirty="0"/>
              <a:t>Eclipse Equinox</a:t>
            </a:r>
          </a:p>
          <a:p>
            <a:pPr lvl="2">
              <a:buSzPct val="70000"/>
              <a:buFont typeface="Wingdings" panose="05000000000000000000" pitchFamily="2" charset="2"/>
              <a:buChar char="Ø"/>
            </a:pPr>
            <a:r>
              <a:rPr lang="en-US" sz="1800" dirty="0"/>
              <a:t>Eclipse Concierge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b="1" dirty="0"/>
              <a:t>Communication &amp; Connectivity</a:t>
            </a:r>
            <a:r>
              <a:rPr lang="en-US" sz="2000" dirty="0"/>
              <a:t>:</a:t>
            </a:r>
          </a:p>
          <a:p>
            <a:pPr lvl="2">
              <a:buSzPct val="70000"/>
              <a:buFont typeface="Wingdings" panose="05000000000000000000" pitchFamily="2" charset="2"/>
              <a:buChar char="Ø"/>
            </a:pPr>
            <a:r>
              <a:rPr lang="en-US" sz="1800" dirty="0"/>
              <a:t>Support for many home automation devices</a:t>
            </a:r>
          </a:p>
          <a:p>
            <a:pPr lvl="2">
              <a:buSzPct val="70000"/>
              <a:buFont typeface="Wingdings" panose="05000000000000000000" pitchFamily="2" charset="2"/>
              <a:buChar char="Ø"/>
            </a:pPr>
            <a:r>
              <a:rPr lang="en-US" sz="1800" dirty="0"/>
              <a:t>Enabling home automation solutions communication within an “</a:t>
            </a:r>
            <a:r>
              <a:rPr lang="en-US" sz="1800" i="1" dirty="0"/>
              <a:t>Intranet of Things</a:t>
            </a:r>
            <a:r>
              <a:rPr lang="en-US" sz="1800" dirty="0"/>
              <a:t>”</a:t>
            </a: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/>
              <a:t>ECLIPSE SMARTHOME</a:t>
            </a:r>
          </a:p>
        </p:txBody>
      </p:sp>
      <p:pic>
        <p:nvPicPr>
          <p:cNvPr id="4102" name="Picture 6" descr="https://www.eclipse.org/smarthome/img/eclipse_logo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215" y="5769231"/>
            <a:ext cx="3940231" cy="8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21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1" y="1626252"/>
            <a:ext cx="5155276" cy="4257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b="1" dirty="0"/>
              <a:t>Data Management &amp; Messaging</a:t>
            </a:r>
            <a:r>
              <a:rPr lang="en-US" sz="2000" dirty="0"/>
              <a:t>:</a:t>
            </a:r>
          </a:p>
          <a:p>
            <a:pPr lvl="2">
              <a:buSzPct val="70000"/>
              <a:buFont typeface="Wingdings" panose="05000000000000000000" pitchFamily="2" charset="2"/>
              <a:buChar char="Ø"/>
            </a:pPr>
            <a:r>
              <a:rPr lang="en-US" sz="1800" dirty="0"/>
              <a:t>Eclipse </a:t>
            </a:r>
            <a:r>
              <a:rPr lang="en-US" sz="1800" dirty="0" err="1"/>
              <a:t>SmartHome</a:t>
            </a:r>
            <a:r>
              <a:rPr lang="en-US" sz="1800" dirty="0"/>
              <a:t> has an internal event bus, which can be exposed to external systems through MQTT.</a:t>
            </a:r>
          </a:p>
          <a:p>
            <a:pPr lvl="2">
              <a:buSzPct val="70000"/>
              <a:buFont typeface="Wingdings" panose="05000000000000000000" pitchFamily="2" charset="2"/>
              <a:buChar char="Ø"/>
            </a:pPr>
            <a:r>
              <a:rPr lang="en-US" sz="1800" dirty="0"/>
              <a:t>It provides mechanisms for:</a:t>
            </a:r>
          </a:p>
          <a:p>
            <a:pPr lvl="3">
              <a:buSzPct val="60000"/>
              <a:buFont typeface="Wingdings" panose="05000000000000000000" pitchFamily="2" charset="2"/>
              <a:buChar char="q"/>
            </a:pPr>
            <a:r>
              <a:rPr lang="en-US" dirty="0"/>
              <a:t>Persistent storage in DBs</a:t>
            </a:r>
          </a:p>
          <a:p>
            <a:pPr lvl="3">
              <a:buSzPct val="60000"/>
              <a:buFont typeface="Wingdings" panose="05000000000000000000" pitchFamily="2" charset="2"/>
              <a:buChar char="q"/>
            </a:pPr>
            <a:r>
              <a:rPr lang="en-US" dirty="0"/>
              <a:t>Rule engine for running custom business logic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b="1" dirty="0"/>
              <a:t>Remote Management</a:t>
            </a:r>
            <a:r>
              <a:rPr lang="en-US" sz="2000" dirty="0"/>
              <a:t>:</a:t>
            </a:r>
          </a:p>
          <a:p>
            <a:pPr lvl="2">
              <a:buSzPct val="70000"/>
              <a:buFont typeface="Wingdings" panose="05000000000000000000" pitchFamily="2" charset="2"/>
              <a:buChar char="Ø"/>
            </a:pPr>
            <a:r>
              <a:rPr lang="en-US" sz="1800" dirty="0"/>
              <a:t>Support for device onboarding and configuration.</a:t>
            </a:r>
          </a:p>
          <a:p>
            <a:pPr lvl="2">
              <a:buSzPct val="70000"/>
              <a:buFont typeface="Wingdings" panose="05000000000000000000" pitchFamily="2" charset="2"/>
              <a:buChar char="Ø"/>
            </a:pPr>
            <a:r>
              <a:rPr lang="en-US" sz="1800" dirty="0"/>
              <a:t>Support for firmware update of connected devices.</a:t>
            </a: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/>
              <a:t>ECLIPSE SMARTHOME</a:t>
            </a:r>
          </a:p>
        </p:txBody>
      </p:sp>
      <p:grpSp>
        <p:nvGrpSpPr>
          <p:cNvPr id="3" name="Gruppo 2"/>
          <p:cNvGrpSpPr/>
          <p:nvPr/>
        </p:nvGrpSpPr>
        <p:grpSpPr>
          <a:xfrm>
            <a:off x="6462388" y="1226142"/>
            <a:ext cx="5325058" cy="5498854"/>
            <a:chOff x="6462388" y="1226142"/>
            <a:chExt cx="5325058" cy="5498854"/>
          </a:xfrm>
        </p:grpSpPr>
        <p:pic>
          <p:nvPicPr>
            <p:cNvPr id="5" name="Picture 4" descr="Eclipse SmartHome Architectur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2388" y="1626252"/>
              <a:ext cx="5325058" cy="5098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asellaDiTesto 1"/>
            <p:cNvSpPr txBox="1"/>
            <p:nvPr/>
          </p:nvSpPr>
          <p:spPr>
            <a:xfrm>
              <a:off x="8434961" y="1226142"/>
              <a:ext cx="13799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b="1" dirty="0"/>
                <a:t>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305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3" y="1626252"/>
            <a:ext cx="10515597" cy="4990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Industry 4.0 refers to the use of automation and data exchange in manufacturing.</a:t>
            </a:r>
          </a:p>
          <a:p>
            <a:r>
              <a:rPr lang="en-US" sz="2200" dirty="0"/>
              <a:t>According to the </a:t>
            </a:r>
            <a:r>
              <a:rPr lang="en-US" sz="2200" b="1" dirty="0"/>
              <a:t>Boston Consulting Group </a:t>
            </a:r>
            <a:r>
              <a:rPr lang="en-US" sz="2200" dirty="0"/>
              <a:t>there are nine principal technologies that make up Industry 4.0: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Autonomous Robots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Simulation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Horizontal and Vertical System Integration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Industrial Internet of Things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Cybersecurity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/>
              <a:t>Cloud</a:t>
            </a:r>
            <a:endParaRPr lang="en-US" sz="2000" dirty="0"/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Additive Manufacturing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Big Data analytics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Augmented Reality</a:t>
            </a: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/>
              <a:t>INDUSTRY 4.0</a:t>
            </a:r>
          </a:p>
        </p:txBody>
      </p:sp>
    </p:spTree>
    <p:extLst>
      <p:ext uri="{BB962C8B-B14F-4D97-AF65-F5344CB8AC3E}">
        <p14:creationId xmlns:p14="http://schemas.microsoft.com/office/powerpoint/2010/main" val="1483005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/>
              <a:t>INDUSTRY 4.0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75" y="1626252"/>
            <a:ext cx="6920171" cy="4990409"/>
          </a:xfrm>
          <a:prstGeom prst="rect">
            <a:avLst/>
          </a:prstGeom>
        </p:spPr>
      </p:pic>
      <p:sp>
        <p:nvSpPr>
          <p:cNvPr id="10" name="Segnaposto contenuto 2"/>
          <p:cNvSpPr txBox="1">
            <a:spLocks/>
          </p:cNvSpPr>
          <p:nvPr/>
        </p:nvSpPr>
        <p:spPr>
          <a:xfrm>
            <a:off x="540327" y="3068168"/>
            <a:ext cx="4079298" cy="2442397"/>
          </a:xfrm>
          <a:prstGeom prst="rect">
            <a:avLst/>
          </a:prstGeom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/>
              <a:t>These technologies are used for creating a </a:t>
            </a:r>
            <a:r>
              <a:rPr lang="en-US" sz="2200" b="1" dirty="0"/>
              <a:t>smart factory </a:t>
            </a:r>
            <a:r>
              <a:rPr lang="en-US" sz="2200" dirty="0"/>
              <a:t>where machines, systems, and humans communicate with each other in order to coordinate and monitor progress along the assembly line.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3715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3" y="1626252"/>
            <a:ext cx="7658097" cy="4990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Provides an industrial-grade open source infrastructure for distributed industrial process measurement and control systems based on the IEC 61499 standard.</a:t>
            </a:r>
          </a:p>
          <a:p>
            <a:r>
              <a:rPr lang="en-US" sz="2200" dirty="0"/>
              <a:t>4DIAC is ideally suited for </a:t>
            </a:r>
            <a:r>
              <a:rPr lang="en-US" sz="2200" b="1" dirty="0" err="1"/>
              <a:t>Industrie</a:t>
            </a:r>
            <a:r>
              <a:rPr lang="en-US" sz="2200" b="1" dirty="0"/>
              <a:t> 4.0 </a:t>
            </a:r>
            <a:r>
              <a:rPr lang="en-US" sz="2200" dirty="0"/>
              <a:t>and Industrial </a:t>
            </a:r>
            <a:r>
              <a:rPr lang="en-US" sz="2200" dirty="0" err="1"/>
              <a:t>IoT</a:t>
            </a:r>
            <a:r>
              <a:rPr lang="en-US" sz="2200" dirty="0"/>
              <a:t> applications in a manufacturing setting.</a:t>
            </a:r>
          </a:p>
          <a:p>
            <a:endParaRPr lang="en-US" sz="2200" dirty="0"/>
          </a:p>
          <a:p>
            <a:r>
              <a:rPr lang="en-US" sz="2200" dirty="0"/>
              <a:t>The </a:t>
            </a:r>
            <a:r>
              <a:rPr lang="en-US" sz="2200" b="1" dirty="0"/>
              <a:t>IEC 61499 </a:t>
            </a:r>
            <a:r>
              <a:rPr lang="en-US" sz="2200" dirty="0"/>
              <a:t>standard defines a domain specific modeling language aimed at: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Developing distributed industrial control solutions by providing a vendor independent format.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Simplifying support for controller to controller (C2C) communication.</a:t>
            </a: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/>
              <a:t>ECLIPSE 4DIAC</a:t>
            </a:r>
          </a:p>
        </p:txBody>
      </p:sp>
      <p:grpSp>
        <p:nvGrpSpPr>
          <p:cNvPr id="5" name="Gruppo 4"/>
          <p:cNvGrpSpPr/>
          <p:nvPr/>
        </p:nvGrpSpPr>
        <p:grpSpPr>
          <a:xfrm>
            <a:off x="9015671" y="776613"/>
            <a:ext cx="2771775" cy="5635901"/>
            <a:chOff x="8974241" y="776613"/>
            <a:chExt cx="2771775" cy="5635901"/>
          </a:xfrm>
        </p:grpSpPr>
        <p:pic>
          <p:nvPicPr>
            <p:cNvPr id="3" name="Immagin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95033" y="5872488"/>
              <a:ext cx="1930193" cy="540026"/>
            </a:xfrm>
            <a:prstGeom prst="rect">
              <a:avLst/>
            </a:prstGeom>
          </p:spPr>
        </p:pic>
        <p:pic>
          <p:nvPicPr>
            <p:cNvPr id="4" name="Immagin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4241" y="776613"/>
              <a:ext cx="2771775" cy="4895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510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/>
              <a:t>ECLIPSE FOR IOT</a:t>
            </a: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690688"/>
            <a:ext cx="10625051" cy="4993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/>
              <a:t>IOT Eclipse is an open source community that provides the open source building blocks for creating an open and interoperable Internet of Things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It provides open source projects that developers can use to build their </a:t>
            </a:r>
            <a:r>
              <a:rPr lang="en-US" sz="2200" dirty="0" err="1"/>
              <a:t>IoT</a:t>
            </a:r>
            <a:r>
              <a:rPr lang="en-US" sz="2200" dirty="0"/>
              <a:t> solutions.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The focus is on providing: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Open source implementations of popular </a:t>
            </a:r>
            <a:r>
              <a:rPr lang="en-US" sz="2000" dirty="0" err="1"/>
              <a:t>IoT</a:t>
            </a:r>
            <a:r>
              <a:rPr lang="en-US" sz="2000" dirty="0"/>
              <a:t> standards (</a:t>
            </a:r>
            <a:r>
              <a:rPr lang="en-US" sz="2000" i="1" dirty="0"/>
              <a:t>e.g. MQTT protocol</a:t>
            </a:r>
            <a:r>
              <a:rPr lang="en-US" sz="2000" dirty="0"/>
              <a:t>).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Frameworks and services required for building </a:t>
            </a:r>
            <a:r>
              <a:rPr lang="en-US" sz="2000" dirty="0" err="1"/>
              <a:t>IoT</a:t>
            </a:r>
            <a:r>
              <a:rPr lang="en-US" sz="2000" dirty="0"/>
              <a:t> solutions.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A variety of tools required by </a:t>
            </a:r>
            <a:r>
              <a:rPr lang="en-US" sz="2000" dirty="0" err="1"/>
              <a:t>IoT</a:t>
            </a:r>
            <a:r>
              <a:rPr lang="en-US" sz="2000" dirty="0"/>
              <a:t> developers.</a:t>
            </a:r>
          </a:p>
          <a:p>
            <a:pPr>
              <a:lnSpc>
                <a:spcPct val="100000"/>
              </a:lnSpc>
              <a:buSzPct val="100000"/>
            </a:pPr>
            <a:endParaRPr lang="en-US" sz="100" dirty="0"/>
          </a:p>
          <a:p>
            <a:pPr>
              <a:lnSpc>
                <a:spcPct val="100000"/>
              </a:lnSpc>
              <a:buSzPct val="100000"/>
            </a:pPr>
            <a:r>
              <a:rPr lang="en-US" sz="2200" dirty="0" err="1"/>
              <a:t>IoT</a:t>
            </a:r>
            <a:r>
              <a:rPr lang="en-US" sz="2200" dirty="0"/>
              <a:t> solutions offered by these projects can be divided according to the layer of reference: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endParaRPr lang="en-US" sz="500" dirty="0"/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b="1" i="1" dirty="0"/>
              <a:t>Constrained devices</a:t>
            </a:r>
          </a:p>
          <a:p>
            <a:pPr marL="457200" lvl="1" indent="0">
              <a:lnSpc>
                <a:spcPct val="100000"/>
              </a:lnSpc>
              <a:buSzPct val="70000"/>
              <a:buNone/>
            </a:pPr>
            <a:endParaRPr lang="en-US" sz="500" dirty="0"/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b="1" i="1" dirty="0">
                <a:highlight>
                  <a:srgbClr val="FFFF00"/>
                </a:highlight>
              </a:rPr>
              <a:t>Gateways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endParaRPr lang="en-US" sz="500" dirty="0"/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b="1" i="1" dirty="0"/>
              <a:t>Cloud platform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4065009" y="5176846"/>
            <a:ext cx="495820" cy="1461559"/>
            <a:chOff x="4017989" y="5008122"/>
            <a:chExt cx="495820" cy="1461559"/>
          </a:xfrm>
        </p:grpSpPr>
        <p:pic>
          <p:nvPicPr>
            <p:cNvPr id="4" name="Immagin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7990" y="5008122"/>
              <a:ext cx="495819" cy="471633"/>
            </a:xfrm>
            <a:prstGeom prst="rect">
              <a:avLst/>
            </a:prstGeom>
          </p:spPr>
        </p:pic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7989" y="5571874"/>
              <a:ext cx="495819" cy="437462"/>
            </a:xfrm>
            <a:prstGeom prst="rect">
              <a:avLst/>
            </a:prstGeom>
          </p:spPr>
        </p:pic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7990" y="6101455"/>
              <a:ext cx="495819" cy="368226"/>
            </a:xfrm>
            <a:prstGeom prst="rect">
              <a:avLst/>
            </a:prstGeom>
          </p:spPr>
        </p:pic>
      </p:grpSp>
      <p:pic>
        <p:nvPicPr>
          <p:cNvPr id="12" name="Immagin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440" y="5182692"/>
            <a:ext cx="4010890" cy="145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contenuto 2"/>
          <p:cNvSpPr txBox="1">
            <a:spLocks/>
          </p:cNvSpPr>
          <p:nvPr/>
        </p:nvSpPr>
        <p:spPr>
          <a:xfrm>
            <a:off x="838199" y="1626252"/>
            <a:ext cx="10533611" cy="4993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/>
              <a:t>The </a:t>
            </a:r>
            <a:r>
              <a:rPr lang="en-US" sz="2200" dirty="0" err="1"/>
              <a:t>IoT</a:t>
            </a:r>
            <a:r>
              <a:rPr lang="en-US" sz="2200" dirty="0"/>
              <a:t> gateway acts as the aggregation point for a group of sensors and actuators.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It coordinates the connectivity of these devices to each other and to the internet.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An </a:t>
            </a:r>
            <a:r>
              <a:rPr lang="en-US" sz="2200" dirty="0" err="1"/>
              <a:t>IoT</a:t>
            </a:r>
            <a:r>
              <a:rPr lang="en-US" sz="2200" dirty="0"/>
              <a:t> gateway can be a physical piece of hardware or functionality that is incorporated into a larger </a:t>
            </a:r>
            <a:r>
              <a:rPr lang="en-US" sz="2200" i="1" dirty="0"/>
              <a:t>Thing</a:t>
            </a:r>
            <a:r>
              <a:rPr lang="en-US" sz="2200" dirty="0"/>
              <a:t> connected to the network.</a:t>
            </a:r>
          </a:p>
          <a:p>
            <a:pPr>
              <a:lnSpc>
                <a:spcPct val="100000"/>
              </a:lnSpc>
            </a:pPr>
            <a:endParaRPr lang="en-US" sz="1000" dirty="0"/>
          </a:p>
          <a:p>
            <a:pPr>
              <a:lnSpc>
                <a:spcPct val="100000"/>
              </a:lnSpc>
            </a:pPr>
            <a:r>
              <a:rPr lang="en-US" sz="2200" dirty="0"/>
              <a:t>Examples: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b="1" i="1" dirty="0"/>
              <a:t>An industrial machine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b="1" i="1" dirty="0"/>
              <a:t>A connected car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b="1" i="1" dirty="0"/>
              <a:t>A home automation appliance</a:t>
            </a: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en-US" sz="4200" dirty="0"/>
              <a:t>IOT GATEWAYS &amp; SMART DEVICES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504" y="776957"/>
            <a:ext cx="495819" cy="43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9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626252"/>
            <a:ext cx="10447624" cy="1133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Eclipse Kura provides a general purpose middleware and application container for </a:t>
            </a:r>
            <a:r>
              <a:rPr lang="en-US" sz="2200" dirty="0" err="1"/>
              <a:t>IoT</a:t>
            </a:r>
            <a:r>
              <a:rPr lang="en-US" sz="2200" dirty="0"/>
              <a:t> gateway services.</a:t>
            </a:r>
          </a:p>
          <a:p>
            <a:endParaRPr lang="en-US" sz="1000" dirty="0"/>
          </a:p>
          <a:p>
            <a:r>
              <a:rPr lang="en-US" sz="2200" dirty="0"/>
              <a:t>An </a:t>
            </a:r>
            <a:r>
              <a:rPr lang="en-US" sz="2200" dirty="0" err="1"/>
              <a:t>IoT</a:t>
            </a:r>
            <a:r>
              <a:rPr lang="en-US" sz="2200" dirty="0"/>
              <a:t> gateway stack based on Eclipse Kura would include:</a:t>
            </a: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/>
              <a:t>ECLIPSE KURA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586" y="3220665"/>
            <a:ext cx="3588238" cy="3338077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838200" y="3032326"/>
            <a:ext cx="6368934" cy="3526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b="1" dirty="0"/>
              <a:t>Operating System</a:t>
            </a:r>
            <a:endParaRPr lang="en-US" sz="2000" dirty="0"/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b="1" dirty="0"/>
              <a:t>Application Container or Runtime Environment</a:t>
            </a:r>
            <a:r>
              <a:rPr lang="en-US" sz="2000" dirty="0"/>
              <a:t>: </a:t>
            </a:r>
          </a:p>
          <a:p>
            <a:pPr lvl="2">
              <a:buSzPct val="70000"/>
              <a:buFont typeface="Wingdings" panose="05000000000000000000" pitchFamily="2" charset="2"/>
              <a:buChar char="Ø"/>
            </a:pPr>
            <a:r>
              <a:rPr lang="en-US" sz="1800" i="1" dirty="0"/>
              <a:t>Eclipse Equinox</a:t>
            </a:r>
            <a:endParaRPr lang="en-US" sz="1800" dirty="0"/>
          </a:p>
          <a:p>
            <a:pPr lvl="2">
              <a:buSzPct val="70000"/>
              <a:buFont typeface="Wingdings" panose="05000000000000000000" pitchFamily="2" charset="2"/>
              <a:buChar char="Ø"/>
            </a:pPr>
            <a:r>
              <a:rPr lang="en-US" sz="1800" i="1" dirty="0"/>
              <a:t>Eclipse Concierge</a:t>
            </a:r>
          </a:p>
          <a:p>
            <a:pPr lvl="2">
              <a:buSzPct val="70000"/>
              <a:buFont typeface="Wingdings" panose="05000000000000000000" pitchFamily="2" charset="2"/>
              <a:buChar char="Ø"/>
            </a:pPr>
            <a:r>
              <a:rPr lang="en-US" sz="1800" dirty="0"/>
              <a:t>Implementations of the </a:t>
            </a:r>
            <a:r>
              <a:rPr lang="en-US" sz="1800" dirty="0" err="1"/>
              <a:t>OSGi</a:t>
            </a:r>
            <a:r>
              <a:rPr lang="en-US" sz="1800" dirty="0"/>
              <a:t> core framework specification (</a:t>
            </a:r>
            <a:r>
              <a:rPr lang="en-US" sz="1800" i="1" dirty="0"/>
              <a:t>more on this later…</a:t>
            </a:r>
            <a:r>
              <a:rPr lang="en-US" sz="1800" dirty="0"/>
              <a:t>).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b="1" dirty="0"/>
              <a:t>Communication &amp; Connectivity</a:t>
            </a:r>
            <a:r>
              <a:rPr lang="en-US" sz="2000" dirty="0"/>
              <a:t>:</a:t>
            </a:r>
          </a:p>
          <a:p>
            <a:pPr lvl="2">
              <a:buSzPct val="70000"/>
              <a:buFont typeface="Wingdings" panose="05000000000000000000" pitchFamily="2" charset="2"/>
              <a:buChar char="Ø"/>
            </a:pPr>
            <a:r>
              <a:rPr lang="en-US" sz="1800" dirty="0"/>
              <a:t>APIs to interface with gateway I/</a:t>
            </a:r>
            <a:r>
              <a:rPr lang="en-US" sz="1800" dirty="0" err="1"/>
              <a:t>Os</a:t>
            </a:r>
            <a:endParaRPr lang="en-US" sz="1800" dirty="0"/>
          </a:p>
          <a:p>
            <a:pPr lvl="2">
              <a:buSzPct val="70000"/>
              <a:buFont typeface="Wingdings" panose="05000000000000000000" pitchFamily="2" charset="2"/>
              <a:buChar char="Ø"/>
            </a:pPr>
            <a:r>
              <a:rPr lang="en-US" sz="1800" dirty="0"/>
              <a:t>Support for many field and </a:t>
            </a:r>
            <a:r>
              <a:rPr lang="en-US" sz="1800" dirty="0" err="1"/>
              <a:t>IoT</a:t>
            </a:r>
            <a:r>
              <a:rPr lang="en-US" sz="1800" dirty="0"/>
              <a:t> protocols used for connecting to devices.</a:t>
            </a:r>
          </a:p>
        </p:txBody>
      </p:sp>
    </p:spTree>
    <p:extLst>
      <p:ext uri="{BB962C8B-B14F-4D97-AF65-F5344CB8AC3E}">
        <p14:creationId xmlns:p14="http://schemas.microsoft.com/office/powerpoint/2010/main" val="336615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/>
              <a:t>ECLIPSE KURA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396" y="2566296"/>
            <a:ext cx="3588238" cy="3338077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838199" y="1770612"/>
            <a:ext cx="6194368" cy="4929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200" b="1" dirty="0"/>
              <a:t>Data management &amp; Messaging</a:t>
            </a:r>
            <a:r>
              <a:rPr lang="en-US" sz="2200" dirty="0"/>
              <a:t>:</a:t>
            </a:r>
          </a:p>
          <a:p>
            <a:pPr lvl="2">
              <a:buSzPct val="70000"/>
              <a:buFont typeface="Wingdings" panose="05000000000000000000" pitchFamily="2" charset="2"/>
              <a:buChar char="Ø"/>
            </a:pPr>
            <a:r>
              <a:rPr lang="en-US" dirty="0"/>
              <a:t>Provides a native implementation of a MQTT-based messaging solution</a:t>
            </a:r>
          </a:p>
          <a:p>
            <a:pPr lvl="2">
              <a:buSzPct val="70000"/>
              <a:buFont typeface="Wingdings" panose="05000000000000000000" pitchFamily="2" charset="2"/>
              <a:buChar char="Ø"/>
            </a:pPr>
            <a:r>
              <a:rPr lang="en-US" dirty="0"/>
              <a:t>Applications running on the gateway can communicate with a Cloud Platform in a transparent way, without having to deal with:</a:t>
            </a:r>
          </a:p>
          <a:p>
            <a:pPr lvl="3">
              <a:buSzPct val="60000"/>
              <a:buFont typeface="Wingdings" panose="05000000000000000000" pitchFamily="2" charset="2"/>
              <a:buChar char="q"/>
            </a:pPr>
            <a:r>
              <a:rPr lang="en-US" dirty="0"/>
              <a:t>Network interfaces availability</a:t>
            </a:r>
          </a:p>
          <a:p>
            <a:pPr lvl="3">
              <a:buSzPct val="60000"/>
              <a:buFont typeface="Wingdings" panose="05000000000000000000" pitchFamily="2" charset="2"/>
              <a:buChar char="q"/>
            </a:pPr>
            <a:r>
              <a:rPr lang="en-US" dirty="0" err="1"/>
              <a:t>IoT</a:t>
            </a:r>
            <a:r>
              <a:rPr lang="en-US" dirty="0"/>
              <a:t> data representation</a:t>
            </a:r>
          </a:p>
          <a:p>
            <a:pPr lvl="2">
              <a:buSzPct val="70000"/>
              <a:buFont typeface="Wingdings" panose="05000000000000000000" pitchFamily="2" charset="2"/>
              <a:buChar char="Ø"/>
            </a:pPr>
            <a:r>
              <a:rPr lang="en-US" dirty="0"/>
              <a:t>Support</a:t>
            </a:r>
            <a:r>
              <a:rPr lang="en-US" sz="2200" dirty="0"/>
              <a:t> for additional messaging protocols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200" b="1" dirty="0"/>
              <a:t>Remote management</a:t>
            </a:r>
            <a:r>
              <a:rPr lang="en-US" sz="2200" dirty="0"/>
              <a:t>:</a:t>
            </a:r>
          </a:p>
          <a:p>
            <a:pPr lvl="2">
              <a:buSzPct val="70000"/>
              <a:buFont typeface="Wingdings" panose="05000000000000000000" pitchFamily="2" charset="2"/>
              <a:buChar char="Ø"/>
            </a:pPr>
            <a:r>
              <a:rPr lang="en-US" sz="1800" dirty="0"/>
              <a:t>Is </a:t>
            </a:r>
            <a:r>
              <a:rPr lang="en-US" dirty="0"/>
              <a:t>based</a:t>
            </a:r>
            <a:r>
              <a:rPr lang="en-US" sz="1800" dirty="0"/>
              <a:t> on the MQTT protocol and allows:</a:t>
            </a:r>
          </a:p>
          <a:p>
            <a:pPr lvl="3">
              <a:buSzPct val="70000"/>
              <a:buFont typeface="Wingdings" panose="05000000000000000000" pitchFamily="2" charset="2"/>
              <a:buChar char="Ø"/>
            </a:pPr>
            <a:r>
              <a:rPr lang="en-US" dirty="0"/>
              <a:t>Monitoring of the </a:t>
            </a:r>
            <a:r>
              <a:rPr lang="en-US" dirty="0" err="1"/>
              <a:t>IoT</a:t>
            </a:r>
            <a:r>
              <a:rPr lang="en-US" dirty="0"/>
              <a:t> gateway state</a:t>
            </a:r>
          </a:p>
          <a:p>
            <a:pPr lvl="3">
              <a:buSzPct val="70000"/>
              <a:buFont typeface="Wingdings" panose="05000000000000000000" pitchFamily="2" charset="2"/>
              <a:buChar char="Ø"/>
            </a:pPr>
            <a:r>
              <a:rPr lang="en-US" dirty="0"/>
              <a:t>Settings modifying</a:t>
            </a:r>
          </a:p>
          <a:p>
            <a:pPr lvl="3">
              <a:buSzPct val="70000"/>
              <a:buFont typeface="Wingdings" panose="05000000000000000000" pitchFamily="2" charset="2"/>
              <a:buChar char="Ø"/>
            </a:pPr>
            <a:r>
              <a:rPr lang="en-US" dirty="0"/>
              <a:t>Software install and update</a:t>
            </a:r>
          </a:p>
          <a:p>
            <a:pPr lvl="3">
              <a:buSzPct val="70000"/>
              <a:buFont typeface="Wingdings" panose="05000000000000000000" pitchFamily="2" charset="2"/>
              <a:buChar char="Ø"/>
            </a:pPr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8847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199" y="1626252"/>
            <a:ext cx="10575175" cy="4993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SzPct val="70000"/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/>
              <a:t>ECLIPSE KURA OVERVIEW</a:t>
            </a:r>
          </a:p>
        </p:txBody>
      </p:sp>
      <p:pic>
        <p:nvPicPr>
          <p:cNvPr id="1026" name="Picture 2" descr="Eclipse Kura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518" y="1656038"/>
            <a:ext cx="8994535" cy="493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75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626252"/>
            <a:ext cx="9211887" cy="4533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/>
              <a:t>As the complexity of a software product increases, the attention moves on: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Modularity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Dynamic extensibility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The </a:t>
            </a:r>
            <a:r>
              <a:rPr lang="en-US" sz="2200" dirty="0" err="1"/>
              <a:t>OSGi</a:t>
            </a:r>
            <a:r>
              <a:rPr lang="en-US" sz="2200" dirty="0"/>
              <a:t> framework aims to implement a complete and dynamic component model, that is not present in Java environment, that provides only low-level mechanisms for component model creation.</a:t>
            </a:r>
          </a:p>
          <a:p>
            <a:pPr>
              <a:lnSpc>
                <a:spcPct val="100000"/>
              </a:lnSpc>
            </a:pPr>
            <a:r>
              <a:rPr lang="en-US" sz="2200" dirty="0" err="1"/>
              <a:t>OSGi</a:t>
            </a:r>
            <a:r>
              <a:rPr lang="en-US" sz="2200" dirty="0"/>
              <a:t> solves many of the issues related to lack of support in modularity and dynamism, by: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Definition of the concept of module, named </a:t>
            </a:r>
            <a:r>
              <a:rPr lang="en-US" sz="2000" i="1" dirty="0"/>
              <a:t>bundle</a:t>
            </a:r>
            <a:endParaRPr lang="en-US" sz="2000" dirty="0"/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Automatic management of dependencies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Management of the code life cycle</a:t>
            </a: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/>
              <a:t>OSGI FRAMEWORK</a:t>
            </a:r>
          </a:p>
        </p:txBody>
      </p:sp>
    </p:spTree>
    <p:extLst>
      <p:ext uri="{BB962C8B-B14F-4D97-AF65-F5344CB8AC3E}">
        <p14:creationId xmlns:p14="http://schemas.microsoft.com/office/powerpoint/2010/main" val="293488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626252"/>
            <a:ext cx="5702807" cy="4919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 err="1"/>
              <a:t>OSGi</a:t>
            </a:r>
            <a:r>
              <a:rPr lang="en-US" sz="2200" dirty="0"/>
              <a:t> technology can thus be seen as: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A modular system for the Java platform.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A dynamic system, which allows installation, start-up, stop and removal of bundles at runtime, without requiring restarts.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Service-oriented, where services can be dynamically registered and used in the JVM.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en-US" sz="2200" b="1" dirty="0"/>
              <a:t>Eclipse Equinox</a:t>
            </a:r>
            <a:r>
              <a:rPr lang="en-US" sz="2200" dirty="0"/>
              <a:t> and </a:t>
            </a:r>
            <a:r>
              <a:rPr lang="en-US" sz="2200" b="1" dirty="0"/>
              <a:t>Eclipse Concierge</a:t>
            </a:r>
            <a:r>
              <a:rPr lang="en-US" sz="2200" dirty="0"/>
              <a:t> are Implementations of the </a:t>
            </a:r>
            <a:r>
              <a:rPr lang="en-US" sz="2200" i="1" dirty="0" err="1"/>
              <a:t>OSGi</a:t>
            </a:r>
            <a:r>
              <a:rPr lang="en-US" sz="2200" i="1" dirty="0"/>
              <a:t> core framework specification</a:t>
            </a:r>
            <a:r>
              <a:rPr lang="en-US" sz="2200" dirty="0"/>
              <a:t>.</a:t>
            </a: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/>
              <a:t>OSGI FRAMEWORK</a:t>
            </a:r>
          </a:p>
        </p:txBody>
      </p:sp>
      <p:pic>
        <p:nvPicPr>
          <p:cNvPr id="3074" name="Picture 2" descr="Schermata di esemp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828" y="1862472"/>
            <a:ext cx="5077618" cy="408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www.eclipse.org/concierge/images/osg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147" y="4289367"/>
            <a:ext cx="3022912" cy="109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26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626252"/>
            <a:ext cx="4925327" cy="5079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b="1" dirty="0" err="1"/>
              <a:t>Monitoring</a:t>
            </a:r>
            <a:endParaRPr lang="it-IT" sz="2200" b="1" dirty="0"/>
          </a:p>
          <a:p>
            <a:endParaRPr lang="it-IT" sz="200" b="1" dirty="0"/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There are a wide range of possible monitoring applications: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Smart surveillance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b="1" dirty="0"/>
              <a:t>Energy consumption monitoring</a:t>
            </a:r>
          </a:p>
          <a:p>
            <a:pPr lvl="3">
              <a:buSzPct val="60000"/>
              <a:buFont typeface="Wingdings" panose="05000000000000000000" pitchFamily="2" charset="2"/>
              <a:buChar char="q"/>
            </a:pPr>
            <a:r>
              <a:rPr lang="en-US" sz="1600" dirty="0"/>
              <a:t>Consumption behaviour analysis</a:t>
            </a:r>
          </a:p>
          <a:p>
            <a:pPr lvl="3">
              <a:buSzPct val="60000"/>
              <a:buFont typeface="Wingdings" panose="05000000000000000000" pitchFamily="2" charset="2"/>
              <a:buChar char="q"/>
            </a:pPr>
            <a:r>
              <a:rPr lang="en-US" sz="1600" dirty="0"/>
              <a:t>Smart energy grids for efficient energy distribution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Many different safety sensors can be used in combination, such as: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Motion detectors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Water, fire and smoke detectors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Smart cameras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Smart plugs and meters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Door and window monitoring sensors</a:t>
            </a: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/>
              <a:t>SMARTHOME AUTOMATION</a:t>
            </a:r>
          </a:p>
        </p:txBody>
      </p:sp>
      <p:pic>
        <p:nvPicPr>
          <p:cNvPr id="8194" name="Picture 2" descr="Immagine correl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527" y="2001845"/>
            <a:ext cx="6023919" cy="446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116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4149</TotalTime>
  <Words>874</Words>
  <Application>Microsoft Office PowerPoint</Application>
  <PresentationFormat>Widescreen</PresentationFormat>
  <Paragraphs>142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di Office</vt:lpstr>
      <vt:lpstr>Computer Engineering for the Internet of Things</vt:lpstr>
      <vt:lpstr>ECLIPSE FOR IOT</vt:lpstr>
      <vt:lpstr>IOT GATEWAYS &amp; SMART DEVICES</vt:lpstr>
      <vt:lpstr>ECLIPSE KURA</vt:lpstr>
      <vt:lpstr>ECLIPSE KURA</vt:lpstr>
      <vt:lpstr>ECLIPSE KURA OVERVIEW</vt:lpstr>
      <vt:lpstr>OSGI FRAMEWORK</vt:lpstr>
      <vt:lpstr>OSGI FRAMEWORK</vt:lpstr>
      <vt:lpstr>SMARTHOME AUTOMATION</vt:lpstr>
      <vt:lpstr>SMARTHOME AUTOMATION</vt:lpstr>
      <vt:lpstr>ECLIPSE SMARTHOME</vt:lpstr>
      <vt:lpstr>ECLIPSE SMARTHOME</vt:lpstr>
      <vt:lpstr>INDUSTRY 4.0</vt:lpstr>
      <vt:lpstr>INDUSTRY 4.0</vt:lpstr>
      <vt:lpstr>ECLIPSE 4DIAC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and Cloud/Edge Computing for IoT</dc:title>
  <dc:creator>riccardo cantini</dc:creator>
  <cp:lastModifiedBy>Admin</cp:lastModifiedBy>
  <cp:revision>279</cp:revision>
  <dcterms:created xsi:type="dcterms:W3CDTF">2019-10-17T09:11:09Z</dcterms:created>
  <dcterms:modified xsi:type="dcterms:W3CDTF">2019-12-12T19:49:41Z</dcterms:modified>
</cp:coreProperties>
</file>