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55" r:id="rId4"/>
    <p:sldId id="382" r:id="rId5"/>
    <p:sldId id="383" r:id="rId6"/>
    <p:sldId id="384" r:id="rId7"/>
    <p:sldId id="377" r:id="rId8"/>
    <p:sldId id="385" r:id="rId9"/>
    <p:sldId id="387" r:id="rId10"/>
    <p:sldId id="388" r:id="rId11"/>
    <p:sldId id="389" r:id="rId12"/>
    <p:sldId id="390" r:id="rId13"/>
    <p:sldId id="391" r:id="rId14"/>
    <p:sldId id="378" r:id="rId15"/>
    <p:sldId id="379" r:id="rId16"/>
    <p:sldId id="381" r:id="rId17"/>
    <p:sldId id="380" r:id="rId18"/>
    <p:sldId id="393" r:id="rId19"/>
    <p:sldId id="394" r:id="rId20"/>
    <p:sldId id="395" r:id="rId21"/>
    <p:sldId id="392" r:id="rId22"/>
    <p:sldId id="396" r:id="rId23"/>
    <p:sldId id="397" r:id="rId24"/>
    <p:sldId id="398" r:id="rId25"/>
    <p:sldId id="399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7474"/>
    <a:srgbClr val="BA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39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3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60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36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49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88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06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5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3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4199-FABB-46D1-B4E6-91719C81AC08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84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cantini@dimes.unical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80852" y="382453"/>
            <a:ext cx="5562600" cy="1496291"/>
          </a:xfrm>
        </p:spPr>
        <p:txBody>
          <a:bodyPr>
            <a:normAutofit/>
          </a:bodyPr>
          <a:lstStyle/>
          <a:p>
            <a:r>
              <a:rPr lang="en-US" sz="4000" i="1" dirty="0"/>
              <a:t>Computer Engineering</a:t>
            </a:r>
            <a:br>
              <a:rPr lang="en-US" sz="4000" i="1" dirty="0"/>
            </a:br>
            <a:r>
              <a:rPr lang="en-US" sz="4000" i="1" dirty="0"/>
              <a:t>for the Internet of Things</a:t>
            </a:r>
            <a:endParaRPr lang="it-IT" sz="4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13855" y="2593832"/>
            <a:ext cx="5296594" cy="313337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Distributed Systems and Cloud/Edge Computing for </a:t>
            </a:r>
            <a:r>
              <a:rPr lang="en-US" sz="3200" b="1" dirty="0" err="1"/>
              <a:t>IoT</a:t>
            </a:r>
            <a:endParaRPr lang="en-US" sz="3200" b="1" dirty="0"/>
          </a:p>
          <a:p>
            <a:endParaRPr lang="en-US" sz="1800" b="1" i="1" dirty="0"/>
          </a:p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</a:t>
            </a:r>
            <a:r>
              <a: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</a:t>
            </a:r>
            <a:r>
              <a:rPr 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i="1" dirty="0"/>
          </a:p>
          <a:p>
            <a:pPr algn="l"/>
            <a:r>
              <a:rPr lang="en-US" sz="2000" i="1" dirty="0"/>
              <a:t>Riccardo Cantini</a:t>
            </a:r>
          </a:p>
          <a:p>
            <a:pPr algn="l"/>
            <a:endParaRPr lang="en-US" sz="100" i="1" dirty="0"/>
          </a:p>
          <a:p>
            <a:pPr algn="l"/>
            <a:r>
              <a:rPr lang="en-US" sz="1800" dirty="0"/>
              <a:t>Mail: </a:t>
            </a:r>
            <a:r>
              <a:rPr lang="en-US" sz="1800" i="1" dirty="0">
                <a:hlinkClick r:id="rId2"/>
              </a:rPr>
              <a:t>rcantini@dimes.unical.it</a:t>
            </a:r>
            <a:endParaRPr lang="en-US" sz="1800" i="1" dirty="0"/>
          </a:p>
          <a:p>
            <a:pPr algn="l"/>
            <a:endParaRPr lang="en-US" sz="2000" dirty="0"/>
          </a:p>
        </p:txBody>
      </p:sp>
      <p:pic>
        <p:nvPicPr>
          <p:cNvPr id="5" name="Picture 2" descr="https://www.dimes.unical.it/sites/default/files/pictures/computer-engineering-i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24" y="2416532"/>
            <a:ext cx="4202315" cy="34879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24" y="241204"/>
            <a:ext cx="4062497" cy="177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2"/>
          <p:cNvSpPr txBox="1">
            <a:spLocks/>
          </p:cNvSpPr>
          <p:nvPr/>
        </p:nvSpPr>
        <p:spPr>
          <a:xfrm>
            <a:off x="0" y="6301047"/>
            <a:ext cx="12192000" cy="324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Academic year 2019/2020</a:t>
            </a:r>
          </a:p>
        </p:txBody>
      </p:sp>
    </p:spTree>
    <p:extLst>
      <p:ext uri="{BB962C8B-B14F-4D97-AF65-F5344CB8AC3E}">
        <p14:creationId xmlns:p14="http://schemas.microsoft.com/office/powerpoint/2010/main" val="2472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14C7CD8-1EFE-4516-BEF3-A6835050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575665"/>
            <a:ext cx="6057900" cy="298132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1C452F7-7BA3-4D1D-86C2-6B0966B19AF1}"/>
              </a:ext>
            </a:extLst>
          </p:cNvPr>
          <p:cNvSpPr txBox="1">
            <a:spLocks/>
          </p:cNvSpPr>
          <p:nvPr/>
        </p:nvSpPr>
        <p:spPr>
          <a:xfrm>
            <a:off x="838201" y="1626251"/>
            <a:ext cx="4927599" cy="486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Device Management</a:t>
            </a:r>
            <a:endParaRPr lang="en-US" sz="20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No assumption on the device software stack.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Allows performing remote operations on the connected devices, using an open application protocol over </a:t>
            </a:r>
            <a:r>
              <a:rPr lang="en-US" sz="2000" b="1" dirty="0"/>
              <a:t>MQTT</a:t>
            </a:r>
            <a:r>
              <a:rPr lang="en-US" sz="2000" dirty="0"/>
              <a:t>: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Manage the device configuration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Manage the device services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Manage the device applications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Execute remote OS commands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Provision initial device configuration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In the future, Eclipse </a:t>
            </a:r>
            <a:r>
              <a:rPr lang="en-US" sz="2000" dirty="0" err="1"/>
              <a:t>Kapua</a:t>
            </a:r>
            <a:r>
              <a:rPr lang="en-US" sz="2000" dirty="0"/>
              <a:t> may adopt additional device management protocols like the emerging </a:t>
            </a:r>
            <a:r>
              <a:rPr lang="en-US" sz="2000" b="1" dirty="0"/>
              <a:t>LWM2M </a:t>
            </a:r>
            <a:r>
              <a:rPr lang="en-US" sz="2000" dirty="0" smtClean="0"/>
              <a:t>standard.</a:t>
            </a:r>
            <a:endParaRPr lang="en-US" sz="2000" dirty="0"/>
          </a:p>
          <a:p>
            <a:endParaRPr lang="en-US" sz="180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AFEA08E6-3DAC-4A73-9886-9E92D38F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KAPUA: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1039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14C7CD8-1EFE-4516-BEF3-A6835050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575665"/>
            <a:ext cx="6057900" cy="298132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1C452F7-7BA3-4D1D-86C2-6B0966B19AF1}"/>
              </a:ext>
            </a:extLst>
          </p:cNvPr>
          <p:cNvSpPr txBox="1">
            <a:spLocks/>
          </p:cNvSpPr>
          <p:nvPr/>
        </p:nvSpPr>
        <p:spPr>
          <a:xfrm>
            <a:off x="838201" y="1626251"/>
            <a:ext cx="4927599" cy="486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Data Management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Persistent storage of telemetry data sent by the devices for application retrieval.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 reference message payload is defined which: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Contains timestamp, geo position, …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The chosen encoding is based on an open Google Protocol Buffers grammar.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 NoSQL data storage is used to allow for a flexible indexing of the telemetry messages.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Incoming messages are stored and indexed by timestamp, topic, and originating asset.</a:t>
            </a:r>
            <a:endParaRPr lang="en-US" sz="180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AFEA08E6-3DAC-4A73-9886-9E92D38F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KAPUA: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5213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14C7CD8-1EFE-4516-BEF3-A6835050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575665"/>
            <a:ext cx="6057900" cy="298132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1C452F7-7BA3-4D1D-86C2-6B0966B19AF1}"/>
              </a:ext>
            </a:extLst>
          </p:cNvPr>
          <p:cNvSpPr txBox="1">
            <a:spLocks/>
          </p:cNvSpPr>
          <p:nvPr/>
        </p:nvSpPr>
        <p:spPr>
          <a:xfrm>
            <a:off x="838201" y="1626251"/>
            <a:ext cx="4711699" cy="486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Security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Various aspects of the IoT platform are taken into account, such as the management accounts and users.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The account model supports a hierarchical access control structure.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Following </a:t>
            </a:r>
            <a:r>
              <a:rPr lang="en-US" sz="2000" b="1" dirty="0"/>
              <a:t>Role Based Access Control </a:t>
            </a:r>
            <a:r>
              <a:rPr lang="en-US" sz="2000" dirty="0"/>
              <a:t>(</a:t>
            </a:r>
            <a:r>
              <a:rPr lang="en-US" sz="2000" i="1" dirty="0"/>
              <a:t>RBAC</a:t>
            </a:r>
            <a:r>
              <a:rPr lang="en-US" sz="2000" dirty="0"/>
              <a:t>), user identities can be defined and associated with one or more permissions guaranteeing the principle of </a:t>
            </a:r>
            <a:r>
              <a:rPr lang="en-US" sz="2000" b="1" i="1" dirty="0" smtClean="0"/>
              <a:t>least privilege</a:t>
            </a:r>
            <a:r>
              <a:rPr lang="en-US" sz="2000" dirty="0" smtClean="0"/>
              <a:t>.</a:t>
            </a:r>
            <a:endParaRPr lang="en-US" sz="20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Devices connect to the platform using the credentials of one of these user identities or through SSL authentication. </a:t>
            </a:r>
            <a:endParaRPr lang="en-US" sz="2000" b="1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AFEA08E6-3DAC-4A73-9886-9E92D38F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KAPUA: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2713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14C7CD8-1EFE-4516-BEF3-A6835050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575665"/>
            <a:ext cx="6057900" cy="298132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1C452F7-7BA3-4D1D-86C2-6B0966B19AF1}"/>
              </a:ext>
            </a:extLst>
          </p:cNvPr>
          <p:cNvSpPr txBox="1">
            <a:spLocks/>
          </p:cNvSpPr>
          <p:nvPr/>
        </p:nvSpPr>
        <p:spPr>
          <a:xfrm>
            <a:off x="838201" y="1626251"/>
            <a:ext cx="4762499" cy="486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Application Integration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Eclipse </a:t>
            </a:r>
            <a:r>
              <a:rPr lang="en-US" sz="2000" dirty="0" err="1"/>
              <a:t>Kapua</a:t>
            </a:r>
            <a:r>
              <a:rPr lang="en-US" sz="2000" dirty="0"/>
              <a:t> offers Web Services API based on </a:t>
            </a:r>
            <a:r>
              <a:rPr lang="en-US" sz="2000" b="1" dirty="0"/>
              <a:t>Representational State Transfer</a:t>
            </a:r>
            <a:r>
              <a:rPr lang="en-US" sz="2000" dirty="0"/>
              <a:t> (</a:t>
            </a:r>
            <a:r>
              <a:rPr lang="en-US" sz="2000" i="1" dirty="0"/>
              <a:t>REST</a:t>
            </a:r>
            <a:r>
              <a:rPr lang="en-US" sz="2000" dirty="0"/>
              <a:t>).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REST APIs: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Expose all the platform functionality.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Offer a bridge to the MQTT broker enabling the routing of commands from applications to devices (without the need of a specific connection to the message broker).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Support real-time display of data published by the devices in web pages and mobile dashboards, helping analysts and users for an easy monitoring.</a:t>
            </a:r>
            <a:endParaRPr lang="en-US" sz="200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AFEA08E6-3DAC-4A73-9886-9E92D38F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KAPUA: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025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1" y="1626252"/>
            <a:ext cx="10240616" cy="486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dirty="0"/>
              <a:t>Install and run Eclipse </a:t>
            </a:r>
            <a:r>
              <a:rPr lang="en-US" sz="2200" dirty="0" err="1"/>
              <a:t>Kapua</a:t>
            </a:r>
            <a:r>
              <a:rPr lang="en-US" sz="2200" dirty="0"/>
              <a:t>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Requirements: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64 bit architecture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Java VM Version 8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Docker Version 1.2+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Internet Access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Run the docker containers through </a:t>
            </a:r>
            <a:r>
              <a:rPr lang="en-US" sz="2000" b="1" dirty="0"/>
              <a:t>Docker Compose</a:t>
            </a:r>
            <a:r>
              <a:rPr lang="en-US" sz="2000" dirty="0"/>
              <a:t>, a tool that makes possible an easy handling of multiple containers at once, by applying a set of rules declared within a single </a:t>
            </a:r>
            <a:r>
              <a:rPr lang="en-US" sz="2000" i="1" dirty="0"/>
              <a:t>docker-</a:t>
            </a:r>
            <a:r>
              <a:rPr lang="en-US" sz="2000" i="1" dirty="0" err="1"/>
              <a:t>compose.yml</a:t>
            </a:r>
            <a:r>
              <a:rPr lang="en-US" sz="2000" i="1" dirty="0"/>
              <a:t> </a:t>
            </a:r>
            <a:r>
              <a:rPr lang="en-US" sz="2000" dirty="0"/>
              <a:t>configuration file.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GETTING STARTED WITH ECLIPSE KAPUA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0370509-6FC1-42C6-9C14-D24999BE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4735515"/>
            <a:ext cx="55435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5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1" y="1626252"/>
            <a:ext cx="10240616" cy="486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After that, you’ll have the following services available: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GETTING STARTED WITH ECLIPSE KAPUA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3B8144E-CC83-4E13-8868-5FFD15EA2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75" y="1997616"/>
            <a:ext cx="7810449" cy="47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2"/>
            <a:ext cx="8131629" cy="671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200" dirty="0"/>
              <a:t>Connect a gateway-level device: f</a:t>
            </a:r>
            <a:r>
              <a:rPr lang="en-US" sz="2000" dirty="0"/>
              <a:t>or example, a </a:t>
            </a:r>
            <a:r>
              <a:rPr lang="en-US" sz="2000" b="1" dirty="0"/>
              <a:t>Kura-powered device</a:t>
            </a:r>
            <a:r>
              <a:rPr lang="en-US" sz="2000" dirty="0"/>
              <a:t> like a </a:t>
            </a:r>
            <a:r>
              <a:rPr lang="en-US" sz="2000" dirty="0" err="1"/>
              <a:t>RaspberryPi</a:t>
            </a:r>
            <a:r>
              <a:rPr lang="en-US" sz="2000" dirty="0"/>
              <a:t> can be connected to </a:t>
            </a:r>
            <a:r>
              <a:rPr lang="en-US" sz="2000" dirty="0" err="1"/>
              <a:t>Kapua</a:t>
            </a:r>
            <a:r>
              <a:rPr lang="en-US" sz="2000" dirty="0"/>
              <a:t>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GETTING STARTED WITH ECLIPSE KAPUA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3C8C58D-EF78-4915-AF39-DE55F010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29" y="1626252"/>
            <a:ext cx="2059775" cy="1439257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B5FBF284-258B-41BC-B8E5-4C9CCA61A836}"/>
              </a:ext>
            </a:extLst>
          </p:cNvPr>
          <p:cNvGrpSpPr/>
          <p:nvPr/>
        </p:nvGrpSpPr>
        <p:grpSpPr>
          <a:xfrm>
            <a:off x="6361592" y="3256721"/>
            <a:ext cx="4649063" cy="3048221"/>
            <a:chOff x="6301772" y="3387158"/>
            <a:chExt cx="5058333" cy="3338077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3D00271D-354E-4D30-949B-F14074B56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1867" y="3387158"/>
              <a:ext cx="3588238" cy="3338077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49DC9AB7-B7EB-4E22-9517-6BD83203C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1772" y="6235203"/>
              <a:ext cx="1470096" cy="490032"/>
            </a:xfrm>
            <a:prstGeom prst="rect">
              <a:avLst/>
            </a:prstGeom>
          </p:spPr>
        </p:pic>
      </p:grp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EF21A555-A637-4A6A-82C0-51365DBE92F7}"/>
              </a:ext>
            </a:extLst>
          </p:cNvPr>
          <p:cNvSpPr txBox="1">
            <a:spLocks/>
          </p:cNvSpPr>
          <p:nvPr/>
        </p:nvSpPr>
        <p:spPr>
          <a:xfrm>
            <a:off x="864523" y="2623973"/>
            <a:ext cx="6039860" cy="387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Eclipse Kura provides a general purpose middleware and application container for IoT gateway services.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An IoT gateway stack based on Eclipse Kura would include: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(Real-time) Operating System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Application Container or Runtime Environment (OSGi compliant): </a:t>
            </a:r>
            <a:r>
              <a:rPr lang="en-US" sz="1800" i="1" dirty="0"/>
              <a:t>Eclipse Equinox</a:t>
            </a:r>
            <a:r>
              <a:rPr lang="en-US" sz="1800" dirty="0"/>
              <a:t> or </a:t>
            </a:r>
            <a:r>
              <a:rPr lang="en-US" sz="1800" i="1" dirty="0"/>
              <a:t>Concierge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Communication &amp; Connectivity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Data management &amp; MQTT-based messaging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MQTT-based remote management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Other MQTT devices can be connected.</a:t>
            </a:r>
          </a:p>
        </p:txBody>
      </p:sp>
    </p:spTree>
    <p:extLst>
      <p:ext uri="{BB962C8B-B14F-4D97-AF65-F5344CB8AC3E}">
        <p14:creationId xmlns:p14="http://schemas.microsoft.com/office/powerpoint/2010/main" val="416741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GETTING STARTED WITH ECLIPSE KAPUA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1C452F7-7BA3-4D1D-86C2-6B0966B19AF1}"/>
              </a:ext>
            </a:extLst>
          </p:cNvPr>
          <p:cNvSpPr txBox="1">
            <a:spLocks/>
          </p:cNvSpPr>
          <p:nvPr/>
        </p:nvSpPr>
        <p:spPr>
          <a:xfrm>
            <a:off x="838200" y="1626252"/>
            <a:ext cx="9790043" cy="189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200" dirty="0" err="1"/>
              <a:t>Menage</a:t>
            </a:r>
            <a:r>
              <a:rPr lang="en-US" sz="2200" dirty="0"/>
              <a:t> the IoT devices.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You can install a generic application on the device.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sz="2200" dirty="0"/>
              <a:t>Data coming from managed devices can be easily analyzed using a dashboard.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Eclipse </a:t>
            </a:r>
            <a:r>
              <a:rPr lang="en-US" sz="2000" dirty="0" err="1"/>
              <a:t>Kapua</a:t>
            </a:r>
            <a:r>
              <a:rPr lang="en-US" sz="2000" dirty="0"/>
              <a:t> features a web-based administration Console to perform all device and data management operations.</a:t>
            </a:r>
          </a:p>
          <a:p>
            <a:pPr marL="914400" lvl="1" indent="-457200">
              <a:buSzPct val="70000"/>
              <a:buFont typeface="+mj-lt"/>
              <a:buAutoNum type="arabicPeriod" startAt="3"/>
            </a:pPr>
            <a:endParaRPr lang="en-US" sz="20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E423DDC-522E-43F7-921C-B56B7B95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684" y="3429000"/>
            <a:ext cx="5878631" cy="32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1"/>
            <a:ext cx="10184476" cy="4292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One M2M</a:t>
            </a:r>
            <a:r>
              <a:rPr lang="en-US" sz="2000" dirty="0"/>
              <a:t> is a global partnership whose goal is to create a global technical standard for interoperability concerning the architecture, API specifications, security and enrolment solutions for Machine-to-Machine and </a:t>
            </a:r>
            <a:r>
              <a:rPr lang="en-US" sz="2000" dirty="0" err="1"/>
              <a:t>IoT</a:t>
            </a:r>
            <a:r>
              <a:rPr lang="en-US" sz="2000" dirty="0"/>
              <a:t> technologies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2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oneM2M functional architecture comprises the following functions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1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Application Entity</a:t>
            </a:r>
            <a:r>
              <a:rPr lang="en-US" sz="2000" dirty="0"/>
              <a:t> (</a:t>
            </a:r>
            <a:r>
              <a:rPr lang="en-US" sz="2000" dirty="0" smtClean="0"/>
              <a:t>AE)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 smtClean="0"/>
              <a:t>Is </a:t>
            </a:r>
            <a:r>
              <a:rPr lang="en-US" sz="1800" dirty="0"/>
              <a:t>an entity in the application layer that implements an M2M application service </a:t>
            </a:r>
            <a:r>
              <a:rPr lang="en-US" sz="1800" dirty="0" smtClean="0"/>
              <a:t>logic.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 smtClean="0"/>
              <a:t>Each application service logic is placed in one or many M2M nodes.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 smtClean="0"/>
              <a:t>Each execution instance of an application service logic is called Application Entity (AE) and is identified with a unique AE-ID.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 smtClean="0"/>
              <a:t>Examples:</a:t>
            </a:r>
            <a:endParaRPr lang="en-US" sz="1800" dirty="0"/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sz="1600" dirty="0" smtClean="0"/>
              <a:t>Remote </a:t>
            </a:r>
            <a:r>
              <a:rPr lang="en-US" sz="1600" dirty="0"/>
              <a:t>blood sugar </a:t>
            </a:r>
            <a:r>
              <a:rPr lang="en-US" sz="1600" dirty="0" smtClean="0"/>
              <a:t>measuring application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sz="1600" dirty="0" smtClean="0"/>
              <a:t>Power </a:t>
            </a:r>
            <a:r>
              <a:rPr lang="en-US" sz="1600" dirty="0"/>
              <a:t>metering </a:t>
            </a:r>
            <a:r>
              <a:rPr lang="en-US" sz="1600" dirty="0" smtClean="0"/>
              <a:t>application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 smtClean="0"/>
              <a:t>ONE-M2M SPECIFICATION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43981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1"/>
            <a:ext cx="10184476" cy="4526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Common Services Entity</a:t>
            </a:r>
            <a:r>
              <a:rPr lang="en-US" sz="2000" dirty="0"/>
              <a:t> (CSE)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A Common Services Entity represents an instantiation of a set of </a:t>
            </a:r>
            <a:r>
              <a:rPr lang="en-US" sz="1800" dirty="0" smtClean="0"/>
              <a:t>common </a:t>
            </a:r>
            <a:r>
              <a:rPr lang="en-US" sz="1800" dirty="0"/>
              <a:t>service </a:t>
            </a:r>
            <a:r>
              <a:rPr lang="en-US" sz="1800" dirty="0" smtClean="0"/>
              <a:t>functions </a:t>
            </a:r>
            <a:r>
              <a:rPr lang="en-US" sz="1800" dirty="0"/>
              <a:t>of the oneM2M Service Layer.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A CSE </a:t>
            </a:r>
            <a:r>
              <a:rPr lang="en-US" sz="1800" dirty="0" smtClean="0"/>
              <a:t>contains a </a:t>
            </a:r>
            <a:r>
              <a:rPr lang="en-US" sz="1800" dirty="0"/>
              <a:t>collection of </a:t>
            </a:r>
            <a:r>
              <a:rPr lang="en-US" sz="1800" dirty="0" smtClean="0"/>
              <a:t>oneM2M </a:t>
            </a:r>
            <a:r>
              <a:rPr lang="en-US" sz="1800" dirty="0"/>
              <a:t>common service functions that AEs are able to </a:t>
            </a:r>
            <a:r>
              <a:rPr lang="en-US" sz="1800" dirty="0" smtClean="0"/>
              <a:t>use.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 smtClean="0"/>
              <a:t>Service </a:t>
            </a:r>
            <a:r>
              <a:rPr lang="en-US" sz="1800" dirty="0"/>
              <a:t>functions are exposed to other entities </a:t>
            </a:r>
            <a:r>
              <a:rPr lang="en-US" sz="1800" dirty="0" smtClean="0"/>
              <a:t>through different reference points: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sz="1600" dirty="0" err="1" smtClean="0"/>
              <a:t>Mca</a:t>
            </a:r>
            <a:r>
              <a:rPr lang="en-US" sz="1600" dirty="0" smtClean="0"/>
              <a:t>: exposure </a:t>
            </a:r>
            <a:r>
              <a:rPr lang="en-US" sz="1600" dirty="0"/>
              <a:t>to </a:t>
            </a:r>
            <a:r>
              <a:rPr lang="en-US" sz="1600" dirty="0" err="1" smtClean="0"/>
              <a:t>Aes</a:t>
            </a:r>
            <a:endParaRPr lang="en-US" sz="1600" dirty="0" smtClean="0"/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sz="1600" dirty="0" err="1" smtClean="0"/>
              <a:t>Mcc</a:t>
            </a:r>
            <a:r>
              <a:rPr lang="en-US" sz="1600" dirty="0" smtClean="0"/>
              <a:t>: exposure </a:t>
            </a:r>
            <a:r>
              <a:rPr lang="en-US" sz="1600" dirty="0"/>
              <a:t>to other </a:t>
            </a:r>
            <a:r>
              <a:rPr lang="en-US" sz="1600" dirty="0" smtClean="0"/>
              <a:t>CSEs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sz="1600" dirty="0" err="1" smtClean="0"/>
              <a:t>Mcn</a:t>
            </a:r>
            <a:r>
              <a:rPr lang="en-US" sz="1600" dirty="0" smtClean="0"/>
              <a:t>: used </a:t>
            </a:r>
            <a:r>
              <a:rPr lang="en-US" sz="1600" dirty="0"/>
              <a:t>for accessing services provided by the underlying Network Service</a:t>
            </a:r>
            <a:endParaRPr lang="en-US" sz="1600" dirty="0" smtClean="0"/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 smtClean="0"/>
              <a:t>Each </a:t>
            </a:r>
            <a:r>
              <a:rPr lang="en-US" sz="1800" dirty="0"/>
              <a:t>CSE is identified with a unique </a:t>
            </a:r>
            <a:r>
              <a:rPr lang="en-US" sz="1800" dirty="0" smtClean="0"/>
              <a:t>CSE-ID.</a:t>
            </a:r>
            <a:endParaRPr lang="en-US" sz="1800" dirty="0"/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 smtClean="0"/>
              <a:t>Examples: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sz="1600" dirty="0" smtClean="0"/>
              <a:t>Data </a:t>
            </a:r>
            <a:r>
              <a:rPr lang="en-US" sz="1600" dirty="0"/>
              <a:t>storage </a:t>
            </a:r>
            <a:r>
              <a:rPr lang="en-US" sz="1600" dirty="0" smtClean="0"/>
              <a:t>and </a:t>
            </a:r>
            <a:r>
              <a:rPr lang="en-US" sz="1600" dirty="0"/>
              <a:t>sharing with access control and </a:t>
            </a:r>
            <a:r>
              <a:rPr lang="en-US" sz="1600" dirty="0" smtClean="0"/>
              <a:t>authorization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sz="1600" dirty="0" smtClean="0"/>
              <a:t>Event </a:t>
            </a:r>
            <a:r>
              <a:rPr lang="en-US" sz="1600" dirty="0"/>
              <a:t>detection and </a:t>
            </a:r>
            <a:r>
              <a:rPr lang="en-US" sz="1600" dirty="0" smtClean="0"/>
              <a:t>notification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sz="1600" dirty="0" smtClean="0"/>
              <a:t>Device management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 smtClean="0"/>
              <a:t>ONE-M2M SPECIFICATION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27436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/>
              <a:t>ECLIPSE FOR IOT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90688"/>
            <a:ext cx="10625051" cy="4993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IOT Eclipse is an open source community that provides the open source building blocks for creating an open and interoperable Internet of Things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It provides open source projects that developers can use to build their </a:t>
            </a:r>
            <a:r>
              <a:rPr lang="en-US" sz="2200" dirty="0" err="1"/>
              <a:t>IoT</a:t>
            </a:r>
            <a:r>
              <a:rPr lang="en-US" sz="2200" dirty="0"/>
              <a:t> solutions.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focus is on providing: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Open source implementations of popular </a:t>
            </a:r>
            <a:r>
              <a:rPr lang="en-US" sz="2000" dirty="0" err="1"/>
              <a:t>IoT</a:t>
            </a:r>
            <a:r>
              <a:rPr lang="en-US" sz="2000" dirty="0"/>
              <a:t> standards (</a:t>
            </a:r>
            <a:r>
              <a:rPr lang="en-US" sz="2000" i="1" dirty="0"/>
              <a:t>e.g. MQTT protocol</a:t>
            </a:r>
            <a:r>
              <a:rPr lang="en-US" sz="2000" dirty="0"/>
              <a:t>).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Frameworks and services required for building </a:t>
            </a:r>
            <a:r>
              <a:rPr lang="en-US" sz="2000" dirty="0" err="1"/>
              <a:t>IoT</a:t>
            </a:r>
            <a:r>
              <a:rPr lang="en-US" sz="2000" dirty="0"/>
              <a:t> solutions.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 variety of tools required by </a:t>
            </a:r>
            <a:r>
              <a:rPr lang="en-US" sz="2000" dirty="0" err="1"/>
              <a:t>IoT</a:t>
            </a:r>
            <a:r>
              <a:rPr lang="en-US" sz="2000" dirty="0"/>
              <a:t> developers.</a:t>
            </a:r>
          </a:p>
          <a:p>
            <a:pPr>
              <a:lnSpc>
                <a:spcPct val="100000"/>
              </a:lnSpc>
              <a:buSzPct val="100000"/>
            </a:pPr>
            <a:endParaRPr lang="en-US" sz="100" dirty="0"/>
          </a:p>
          <a:p>
            <a:pPr>
              <a:lnSpc>
                <a:spcPct val="100000"/>
              </a:lnSpc>
              <a:buSzPct val="100000"/>
            </a:pPr>
            <a:r>
              <a:rPr lang="en-US" sz="2200" dirty="0" err="1"/>
              <a:t>IoT</a:t>
            </a:r>
            <a:r>
              <a:rPr lang="en-US" sz="2200" dirty="0"/>
              <a:t> solutions offered by these projects can be divided according to the layer of reference: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endParaRPr lang="en-US" sz="500" dirty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/>
              <a:t>Constrained devices</a:t>
            </a:r>
          </a:p>
          <a:p>
            <a:pPr marL="457200" lvl="1" indent="0">
              <a:lnSpc>
                <a:spcPct val="100000"/>
              </a:lnSpc>
              <a:buSzPct val="70000"/>
              <a:buNone/>
            </a:pPr>
            <a:endParaRPr lang="en-US" sz="500" dirty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/>
              <a:t>Gateways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endParaRPr lang="en-US" sz="500" dirty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>
                <a:highlight>
                  <a:srgbClr val="FFFF00"/>
                </a:highlight>
              </a:rPr>
              <a:t>Cloud platform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4065009" y="5176846"/>
            <a:ext cx="495820" cy="1461559"/>
            <a:chOff x="4017989" y="5008122"/>
            <a:chExt cx="495820" cy="1461559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7990" y="5008122"/>
              <a:ext cx="495819" cy="471633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7989" y="5571874"/>
              <a:ext cx="495819" cy="437462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7990" y="6101455"/>
              <a:ext cx="495819" cy="368226"/>
            </a:xfrm>
            <a:prstGeom prst="rect">
              <a:avLst/>
            </a:prstGeom>
          </p:spPr>
        </p:pic>
      </p:grpSp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440" y="5182692"/>
            <a:ext cx="4010890" cy="14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em2m.org/images/app_dev_guide/tr-0057/layered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28" y="3322441"/>
            <a:ext cx="8935620" cy="315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1"/>
            <a:ext cx="10184476" cy="4526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 smtClean="0"/>
              <a:t>Network </a:t>
            </a:r>
            <a:r>
              <a:rPr lang="en-US" sz="2000" b="1" dirty="0"/>
              <a:t>Services Entity</a:t>
            </a:r>
            <a:r>
              <a:rPr lang="en-US" sz="2000" dirty="0"/>
              <a:t> (NSE)</a:t>
            </a:r>
            <a:endParaRPr lang="en-US" sz="2000" dirty="0" smtClean="0"/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 smtClean="0"/>
              <a:t>A Network </a:t>
            </a:r>
            <a:r>
              <a:rPr lang="en-US" sz="1800" dirty="0"/>
              <a:t>Services Entity provides services from the underlying network to the </a:t>
            </a:r>
            <a:r>
              <a:rPr lang="en-US" sz="1800" dirty="0" smtClean="0"/>
              <a:t>CSEs.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 smtClean="0"/>
              <a:t>Examples: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sz="1600" dirty="0" smtClean="0"/>
              <a:t>Location services</a:t>
            </a:r>
          </a:p>
          <a:p>
            <a:pPr lvl="3">
              <a:buSzPct val="60000"/>
              <a:buFont typeface="Wingdings" panose="05000000000000000000" pitchFamily="2" charset="2"/>
              <a:buChar char="q"/>
            </a:pPr>
            <a:r>
              <a:rPr lang="en-US" sz="1600" dirty="0" smtClean="0"/>
              <a:t>Device </a:t>
            </a:r>
            <a:r>
              <a:rPr lang="en-US" sz="1600" dirty="0"/>
              <a:t>triggering</a:t>
            </a:r>
            <a:endParaRPr lang="en-US" sz="1600" dirty="0" smtClean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 smtClean="0"/>
              <a:t>ONE-M2M SPECIFICATION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20968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2"/>
            <a:ext cx="10184476" cy="4748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Is an </a:t>
            </a:r>
            <a:r>
              <a:rPr lang="en-US" sz="2200" dirty="0" err="1"/>
              <a:t>IoT</a:t>
            </a:r>
            <a:r>
              <a:rPr lang="en-US" sz="2200" dirty="0"/>
              <a:t> Platform specific for </a:t>
            </a:r>
            <a:r>
              <a:rPr lang="en-US" sz="2200" dirty="0" smtClean="0"/>
              <a:t>the telecommunication </a:t>
            </a:r>
            <a:r>
              <a:rPr lang="en-US" sz="2200" dirty="0"/>
              <a:t>industry, based on the </a:t>
            </a:r>
            <a:r>
              <a:rPr lang="en-US" sz="2200" b="1" dirty="0"/>
              <a:t>oneM2M specification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It </a:t>
            </a:r>
            <a:r>
              <a:rPr lang="en-US" sz="2200" dirty="0"/>
              <a:t>provides a horizontal </a:t>
            </a:r>
            <a:r>
              <a:rPr lang="en-US" sz="2200" b="1" dirty="0"/>
              <a:t>Common Service Entity</a:t>
            </a:r>
            <a:r>
              <a:rPr lang="en-US" sz="2200" dirty="0"/>
              <a:t> (CSE) that can be deployed in an M2M server, a gateway, or a </a:t>
            </a:r>
            <a:r>
              <a:rPr lang="en-US" sz="2200" dirty="0" smtClean="0"/>
              <a:t>device.</a:t>
            </a:r>
          </a:p>
          <a:p>
            <a:r>
              <a:rPr lang="en-US" sz="2200" dirty="0" smtClean="0"/>
              <a:t>Each </a:t>
            </a:r>
            <a:r>
              <a:rPr lang="en-US" sz="2200" dirty="0"/>
              <a:t>CSE </a:t>
            </a:r>
            <a:r>
              <a:rPr lang="en-US" sz="2200" dirty="0" smtClean="0"/>
              <a:t>provides: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Application Enablement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Security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Triggering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Notification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Persistency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Device Interworking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Device Management</a:t>
            </a:r>
            <a:endParaRPr lang="en-US" sz="20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 smtClean="0"/>
              <a:t>CLOUD STACKS: ECLIPSE OM2M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13107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793252"/>
            <a:ext cx="6286500" cy="4779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Connectivity &amp; Message </a:t>
            </a:r>
            <a:r>
              <a:rPr lang="en-US" sz="2200" b="1" dirty="0" smtClean="0"/>
              <a:t>Routing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err="1"/>
              <a:t>IoT</a:t>
            </a:r>
            <a:r>
              <a:rPr lang="en-US" sz="2000" dirty="0"/>
              <a:t> platforms need to be able to interact with very large numbers of devices and </a:t>
            </a:r>
            <a:r>
              <a:rPr lang="en-US" sz="2000" dirty="0" smtClean="0"/>
              <a:t>gateways.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heterogeneity of devices leads to the need for supporting </a:t>
            </a:r>
            <a:r>
              <a:rPr lang="en-US" sz="2000" dirty="0"/>
              <a:t>different protocols and data </a:t>
            </a:r>
            <a:r>
              <a:rPr lang="en-US" sz="2000" dirty="0" smtClean="0"/>
              <a:t>formats.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On the other side, it has to be able to normalize it in an homogeneous view, </a:t>
            </a:r>
            <a:r>
              <a:rPr lang="en-US" sz="2000" dirty="0"/>
              <a:t>to allow for easy integration into the rest of the enterprise.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Eclipse projects:</a:t>
            </a:r>
            <a:endParaRPr lang="en-US" sz="2000" dirty="0"/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/>
              <a:t>Eclipse </a:t>
            </a:r>
            <a:r>
              <a:rPr lang="en-US" sz="1800" b="1" dirty="0" err="1"/>
              <a:t>Hono</a:t>
            </a:r>
            <a:r>
              <a:rPr lang="en-US" sz="1800" dirty="0"/>
              <a:t> provides a uniform API for interacting with devices using arbitrary protocols, as well as an extensible framework to add other protocols.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/>
              <a:t>Eclipse </a:t>
            </a:r>
            <a:r>
              <a:rPr lang="en-US" sz="1800" b="1" dirty="0" err="1"/>
              <a:t>Mosquitto</a:t>
            </a:r>
            <a:r>
              <a:rPr lang="en-US" sz="1800" dirty="0"/>
              <a:t> provides an implementation of an MQTT broker.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OPEN SOURCE COMPONENTS FOR</a:t>
            </a:r>
            <a:br>
              <a:rPr lang="en-US" sz="4200" dirty="0" smtClean="0"/>
            </a:br>
            <a:r>
              <a:rPr lang="en-US" sz="4200" dirty="0" smtClean="0"/>
              <a:t>IOT CLOUD PLATFORMS</a:t>
            </a:r>
            <a:endParaRPr lang="it-IT" sz="42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35519F6-2285-4AAB-B8C6-19D4F6730B0B}"/>
              </a:ext>
            </a:extLst>
          </p:cNvPr>
          <p:cNvGrpSpPr/>
          <p:nvPr/>
        </p:nvGrpSpPr>
        <p:grpSpPr>
          <a:xfrm>
            <a:off x="7506650" y="1985319"/>
            <a:ext cx="4280796" cy="4395409"/>
            <a:chOff x="7506650" y="1666008"/>
            <a:chExt cx="4280796" cy="4395409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8C4DB269-0F25-4E2E-A4EF-977E08AF5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6650" y="2101680"/>
              <a:ext cx="4280796" cy="3959737"/>
            </a:xfrm>
            <a:prstGeom prst="rect">
              <a:avLst/>
            </a:prstGeom>
          </p:spPr>
        </p:pic>
        <p:sp>
          <p:nvSpPr>
            <p:cNvPr id="10" name="Segnaposto contenuto 2">
              <a:extLst>
                <a:ext uri="{FF2B5EF4-FFF2-40B4-BE49-F238E27FC236}">
                  <a16:creationId xmlns:a16="http://schemas.microsoft.com/office/drawing/2014/main" id="{78DBAB94-7CE8-4E46-AE8E-82E1703DCB1B}"/>
                </a:ext>
              </a:extLst>
            </p:cNvPr>
            <p:cNvSpPr txBox="1">
              <a:spLocks/>
            </p:cNvSpPr>
            <p:nvPr/>
          </p:nvSpPr>
          <p:spPr>
            <a:xfrm>
              <a:off x="8421221" y="1666008"/>
              <a:ext cx="2451653" cy="4924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200" b="1" dirty="0"/>
                <a:t>IoT Cloud platform</a:t>
              </a:r>
            </a:p>
          </p:txBody>
        </p:sp>
      </p:grpSp>
      <p:pic>
        <p:nvPicPr>
          <p:cNvPr id="2054" name="Picture 6" descr="Risultati immagini per hono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8" y="4199424"/>
            <a:ext cx="1175299" cy="105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80" y="5420404"/>
            <a:ext cx="1128713" cy="11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793252"/>
            <a:ext cx="6286500" cy="4779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Device Management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An </a:t>
            </a:r>
            <a:r>
              <a:rPr lang="en-US" sz="2000" dirty="0" err="1"/>
              <a:t>IoT</a:t>
            </a:r>
            <a:r>
              <a:rPr lang="en-US" sz="2000" dirty="0"/>
              <a:t> platform </a:t>
            </a:r>
            <a:r>
              <a:rPr lang="en-US" sz="2000" dirty="0" smtClean="0"/>
              <a:t>has to be able to </a:t>
            </a:r>
            <a:r>
              <a:rPr lang="en-US" sz="2000" dirty="0"/>
              <a:t>provision new software updates and manage the </a:t>
            </a:r>
            <a:r>
              <a:rPr lang="en-US" sz="2000" dirty="0" smtClean="0"/>
              <a:t>devices.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Eclipse </a:t>
            </a:r>
            <a:r>
              <a:rPr lang="en-US" sz="1800" b="1" dirty="0" err="1"/>
              <a:t>Leshan</a:t>
            </a:r>
            <a:r>
              <a:rPr lang="en-US" sz="1800" dirty="0"/>
              <a:t> provides an implementation of the OMA LWM2M device management </a:t>
            </a:r>
            <a:r>
              <a:rPr lang="en-US" sz="1800" dirty="0" smtClean="0"/>
              <a:t>protocol.</a:t>
            </a:r>
          </a:p>
          <a:p>
            <a:pPr>
              <a:buSzPct val="100000"/>
            </a:pPr>
            <a:endParaRPr lang="it-IT" sz="2200" b="1" dirty="0" smtClean="0"/>
          </a:p>
          <a:p>
            <a:pPr>
              <a:buSzPct val="100000"/>
            </a:pPr>
            <a:endParaRPr lang="it-IT" sz="1000" b="1" dirty="0" smtClean="0"/>
          </a:p>
          <a:p>
            <a:pPr>
              <a:buSzPct val="100000"/>
            </a:pPr>
            <a:r>
              <a:rPr lang="it-IT" sz="2200" b="1" dirty="0" smtClean="0"/>
              <a:t>Device </a:t>
            </a:r>
            <a:r>
              <a:rPr lang="it-IT" sz="2200" b="1" dirty="0" err="1"/>
              <a:t>Registry</a:t>
            </a:r>
            <a:endParaRPr lang="it-IT" sz="2200" b="1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A central registry helps to identify and authenticate </a:t>
            </a:r>
            <a:r>
              <a:rPr lang="en-US" sz="2000" dirty="0" smtClean="0"/>
              <a:t>devices and gateways </a:t>
            </a:r>
            <a:r>
              <a:rPr lang="en-US" sz="2000" dirty="0"/>
              <a:t>running in an </a:t>
            </a:r>
            <a:r>
              <a:rPr lang="en-US" sz="2000" dirty="0" err="1"/>
              <a:t>IoT</a:t>
            </a:r>
            <a:r>
              <a:rPr lang="en-US" sz="2000" dirty="0"/>
              <a:t> </a:t>
            </a:r>
            <a:r>
              <a:rPr lang="en-US" sz="2000" dirty="0" smtClean="0"/>
              <a:t>solution.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Eclipse </a:t>
            </a:r>
            <a:r>
              <a:rPr lang="en-US" sz="1800" b="1" dirty="0" err="1" smtClean="0"/>
              <a:t>HawkBit</a:t>
            </a:r>
            <a:r>
              <a:rPr lang="en-US" sz="1800" dirty="0" smtClean="0"/>
              <a:t> </a:t>
            </a:r>
            <a:r>
              <a:rPr lang="en-US" sz="1800" dirty="0"/>
              <a:t>provides the management tools </a:t>
            </a:r>
            <a:r>
              <a:rPr lang="en-US" sz="1800" dirty="0" smtClean="0"/>
              <a:t>update software of </a:t>
            </a:r>
            <a:r>
              <a:rPr lang="en-US" sz="1800" dirty="0"/>
              <a:t>devices and </a:t>
            </a:r>
            <a:r>
              <a:rPr lang="en-US" sz="1800" dirty="0" smtClean="0"/>
              <a:t>gateways.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OPEN SOURCE COMPONENTS FOR</a:t>
            </a:r>
            <a:br>
              <a:rPr lang="en-US" sz="4200" dirty="0" smtClean="0"/>
            </a:br>
            <a:r>
              <a:rPr lang="en-US" sz="4200" dirty="0" smtClean="0"/>
              <a:t>IOT CLOUD PLATFORMS</a:t>
            </a:r>
            <a:endParaRPr lang="it-IT" sz="42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35519F6-2285-4AAB-B8C6-19D4F6730B0B}"/>
              </a:ext>
            </a:extLst>
          </p:cNvPr>
          <p:cNvGrpSpPr/>
          <p:nvPr/>
        </p:nvGrpSpPr>
        <p:grpSpPr>
          <a:xfrm>
            <a:off x="7506650" y="1985319"/>
            <a:ext cx="4280796" cy="4395409"/>
            <a:chOff x="7506650" y="1666008"/>
            <a:chExt cx="4280796" cy="4395409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8C4DB269-0F25-4E2E-A4EF-977E08AF5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6650" y="2101680"/>
              <a:ext cx="4280796" cy="3959737"/>
            </a:xfrm>
            <a:prstGeom prst="rect">
              <a:avLst/>
            </a:prstGeom>
          </p:spPr>
        </p:pic>
        <p:sp>
          <p:nvSpPr>
            <p:cNvPr id="10" name="Segnaposto contenuto 2">
              <a:extLst>
                <a:ext uri="{FF2B5EF4-FFF2-40B4-BE49-F238E27FC236}">
                  <a16:creationId xmlns:a16="http://schemas.microsoft.com/office/drawing/2014/main" id="{78DBAB94-7CE8-4E46-AE8E-82E1703DCB1B}"/>
                </a:ext>
              </a:extLst>
            </p:cNvPr>
            <p:cNvSpPr txBox="1">
              <a:spLocks/>
            </p:cNvSpPr>
            <p:nvPr/>
          </p:nvSpPr>
          <p:spPr>
            <a:xfrm>
              <a:off x="8421221" y="1666008"/>
              <a:ext cx="2451653" cy="4924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200" b="1" dirty="0"/>
                <a:t>IoT Cloud platform</a:t>
              </a:r>
            </a:p>
          </p:txBody>
        </p:sp>
      </p:grpSp>
      <p:pic>
        <p:nvPicPr>
          <p:cNvPr id="4098" name="Picture 2" descr="Risultati immagini per eclipse lesh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4" y="2234241"/>
            <a:ext cx="1054237" cy="118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isultati immagini per eclipse hawkb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5" y="5694218"/>
            <a:ext cx="1810694" cy="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5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793252"/>
            <a:ext cx="6343651" cy="4779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Analytics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Outside of the Eclipse </a:t>
            </a:r>
            <a:r>
              <a:rPr lang="en-US" sz="2000" dirty="0" err="1"/>
              <a:t>IoT</a:t>
            </a:r>
            <a:r>
              <a:rPr lang="en-US" sz="2000" dirty="0"/>
              <a:t> community there are many open source options for data analytics and </a:t>
            </a:r>
            <a:r>
              <a:rPr lang="en-US" sz="2000" dirty="0" smtClean="0"/>
              <a:t>visualization: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Apache Hadoop</a:t>
            </a:r>
            <a:r>
              <a:rPr lang="en-US" sz="1800" dirty="0" smtClean="0"/>
              <a:t>: </a:t>
            </a:r>
            <a:r>
              <a:rPr lang="en-US" sz="1800" dirty="0"/>
              <a:t>distributed data-processing computation framework based on </a:t>
            </a:r>
            <a:r>
              <a:rPr lang="en-US" sz="1800" dirty="0" smtClean="0"/>
              <a:t>Map-Reduce paradigm for parallel computing.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Apache Spark</a:t>
            </a:r>
            <a:r>
              <a:rPr lang="en-US" sz="1800" dirty="0" smtClean="0"/>
              <a:t>: distributed data-processing </a:t>
            </a:r>
            <a:r>
              <a:rPr lang="en-US" sz="1800" dirty="0"/>
              <a:t>computation </a:t>
            </a:r>
            <a:r>
              <a:rPr lang="en-US" sz="1800" dirty="0" smtClean="0"/>
              <a:t>framework based on DAG parallelism.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/>
              <a:t>Apache Storm</a:t>
            </a:r>
            <a:r>
              <a:rPr lang="en-US" sz="1800" dirty="0"/>
              <a:t>: distributed stream processing computation </a:t>
            </a:r>
            <a:r>
              <a:rPr lang="en-US" sz="1800" dirty="0" smtClean="0"/>
              <a:t>framework.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Apache Kafka</a:t>
            </a:r>
            <a:r>
              <a:rPr lang="en-US" sz="1800" dirty="0"/>
              <a:t>: </a:t>
            </a:r>
            <a:r>
              <a:rPr lang="en-US" sz="1800" dirty="0" smtClean="0"/>
              <a:t>open-source software platform for real-time stream processing.</a:t>
            </a:r>
          </a:p>
          <a:p>
            <a:pPr lvl="2">
              <a:buSzPct val="70000"/>
              <a:buFont typeface="Wingdings" panose="05000000000000000000" pitchFamily="2" charset="2"/>
              <a:buChar char="v"/>
            </a:pPr>
            <a:r>
              <a:rPr lang="en-US" b="1" dirty="0" smtClean="0"/>
              <a:t>Eclipse </a:t>
            </a:r>
            <a:r>
              <a:rPr lang="en-US" b="1" dirty="0"/>
              <a:t>BIRT</a:t>
            </a:r>
            <a:r>
              <a:rPr lang="en-US" dirty="0"/>
              <a:t> provides support for dashboards and reporting of data stored in a variety of data repositories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OPEN SOURCE COMPONENTS FOR</a:t>
            </a:r>
            <a:br>
              <a:rPr lang="en-US" sz="4200" dirty="0" smtClean="0"/>
            </a:br>
            <a:r>
              <a:rPr lang="en-US" sz="4200" dirty="0" smtClean="0"/>
              <a:t>IOT CLOUD PLATFORMS</a:t>
            </a:r>
            <a:endParaRPr lang="it-IT" sz="42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35519F6-2285-4AAB-B8C6-19D4F6730B0B}"/>
              </a:ext>
            </a:extLst>
          </p:cNvPr>
          <p:cNvGrpSpPr/>
          <p:nvPr/>
        </p:nvGrpSpPr>
        <p:grpSpPr>
          <a:xfrm>
            <a:off x="7506650" y="1985319"/>
            <a:ext cx="4280796" cy="4395409"/>
            <a:chOff x="7506650" y="1666008"/>
            <a:chExt cx="4280796" cy="4395409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8C4DB269-0F25-4E2E-A4EF-977E08AF5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6650" y="2101680"/>
              <a:ext cx="4280796" cy="3959737"/>
            </a:xfrm>
            <a:prstGeom prst="rect">
              <a:avLst/>
            </a:prstGeom>
          </p:spPr>
        </p:pic>
        <p:sp>
          <p:nvSpPr>
            <p:cNvPr id="10" name="Segnaposto contenuto 2">
              <a:extLst>
                <a:ext uri="{FF2B5EF4-FFF2-40B4-BE49-F238E27FC236}">
                  <a16:creationId xmlns:a16="http://schemas.microsoft.com/office/drawing/2014/main" id="{78DBAB94-7CE8-4E46-AE8E-82E1703DCB1B}"/>
                </a:ext>
              </a:extLst>
            </p:cNvPr>
            <p:cNvSpPr txBox="1">
              <a:spLocks/>
            </p:cNvSpPr>
            <p:nvPr/>
          </p:nvSpPr>
          <p:spPr>
            <a:xfrm>
              <a:off x="8421221" y="1666008"/>
              <a:ext cx="2451653" cy="4924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200" b="1" dirty="0"/>
                <a:t>IoT Cloud platform</a:t>
              </a:r>
            </a:p>
          </p:txBody>
        </p:sp>
      </p:grpSp>
      <p:pic>
        <p:nvPicPr>
          <p:cNvPr id="5122" name="Picture 2" descr="Risultati immagini per eclipse bi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5" y="5542893"/>
            <a:ext cx="1369637" cy="102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793252"/>
            <a:ext cx="6219306" cy="4779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/>
              <a:t>Application </a:t>
            </a:r>
            <a:r>
              <a:rPr lang="en-US" sz="2200" b="1" dirty="0"/>
              <a:t>Enablement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Data consolidation and analysis.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Support, by exposing APIs, the creation of: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 smtClean="0"/>
              <a:t>Reports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G</a:t>
            </a:r>
            <a:r>
              <a:rPr lang="en-US" sz="1800" dirty="0" smtClean="0"/>
              <a:t>raphs and infographics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 smtClean="0"/>
              <a:t>Dashboards</a:t>
            </a:r>
            <a:endParaRPr lang="en-US" sz="18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Eclipse </a:t>
            </a:r>
            <a:r>
              <a:rPr lang="en-US" sz="2000" b="1" dirty="0" err="1"/>
              <a:t>Hono</a:t>
            </a:r>
            <a:r>
              <a:rPr lang="en-US" sz="2000" dirty="0"/>
              <a:t> </a:t>
            </a:r>
            <a:r>
              <a:rPr lang="en-US" sz="2000" dirty="0" smtClean="0"/>
              <a:t>gives an </a:t>
            </a:r>
            <a:r>
              <a:rPr lang="en-US" sz="2000" dirty="0" err="1" smtClean="0"/>
              <a:t>IoT</a:t>
            </a:r>
            <a:r>
              <a:rPr lang="en-US" sz="2000" dirty="0" smtClean="0"/>
              <a:t> solution the way to </a:t>
            </a:r>
            <a:r>
              <a:rPr lang="en-US" sz="2000" dirty="0"/>
              <a:t>expose consistent APIs for consuming telemetry data </a:t>
            </a:r>
            <a:r>
              <a:rPr lang="en-US" sz="2000" dirty="0" smtClean="0"/>
              <a:t>and </a:t>
            </a:r>
            <a:r>
              <a:rPr lang="en-US" sz="2000" dirty="0"/>
              <a:t>sending commands to </a:t>
            </a:r>
            <a:r>
              <a:rPr lang="en-US" sz="2000" dirty="0" smtClean="0"/>
              <a:t>different devices.</a:t>
            </a:r>
            <a:endParaRPr lang="en-US" sz="20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OPEN SOURCE COMPONENTS FOR</a:t>
            </a:r>
            <a:br>
              <a:rPr lang="en-US" sz="4200" dirty="0" smtClean="0"/>
            </a:br>
            <a:r>
              <a:rPr lang="en-US" sz="4200" dirty="0" smtClean="0"/>
              <a:t>IOT CLOUD PLATFORMS</a:t>
            </a:r>
            <a:endParaRPr lang="it-IT" sz="42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35519F6-2285-4AAB-B8C6-19D4F6730B0B}"/>
              </a:ext>
            </a:extLst>
          </p:cNvPr>
          <p:cNvGrpSpPr/>
          <p:nvPr/>
        </p:nvGrpSpPr>
        <p:grpSpPr>
          <a:xfrm>
            <a:off x="7506650" y="1985319"/>
            <a:ext cx="4280796" cy="4395409"/>
            <a:chOff x="7506650" y="1666008"/>
            <a:chExt cx="4280796" cy="4395409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8C4DB269-0F25-4E2E-A4EF-977E08AF5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6650" y="2101680"/>
              <a:ext cx="4280796" cy="3959737"/>
            </a:xfrm>
            <a:prstGeom prst="rect">
              <a:avLst/>
            </a:prstGeom>
          </p:spPr>
        </p:pic>
        <p:sp>
          <p:nvSpPr>
            <p:cNvPr id="10" name="Segnaposto contenuto 2">
              <a:extLst>
                <a:ext uri="{FF2B5EF4-FFF2-40B4-BE49-F238E27FC236}">
                  <a16:creationId xmlns:a16="http://schemas.microsoft.com/office/drawing/2014/main" id="{78DBAB94-7CE8-4E46-AE8E-82E1703DCB1B}"/>
                </a:ext>
              </a:extLst>
            </p:cNvPr>
            <p:cNvSpPr txBox="1">
              <a:spLocks/>
            </p:cNvSpPr>
            <p:nvPr/>
          </p:nvSpPr>
          <p:spPr>
            <a:xfrm>
              <a:off x="8421221" y="1666008"/>
              <a:ext cx="2451653" cy="4924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200" b="1" dirty="0"/>
                <a:t>IoT Cloud platform</a:t>
              </a:r>
            </a:p>
          </p:txBody>
        </p:sp>
      </p:grpSp>
      <p:pic>
        <p:nvPicPr>
          <p:cNvPr id="11" name="Picture 6" descr="Risultati immagini per hono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87884"/>
            <a:ext cx="1872125" cy="16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4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626252"/>
            <a:ext cx="10664688" cy="4993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Represents the software infrastructure and services required to enable an IoT solution.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Operates on different infrastructures: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Cloud infrastructure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OpenShift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AWS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Microsoft Azure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Enterprise data centers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Main characteristics: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Scalability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sz="1800" i="1" dirty="0"/>
              <a:t>Vertical</a:t>
            </a:r>
            <a:r>
              <a:rPr lang="en-US" sz="1800" dirty="0"/>
              <a:t>: address the variety of IoT solutions in terms of computational power and heterogeneity.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sz="1800" i="1" dirty="0"/>
              <a:t>Horizontal</a:t>
            </a:r>
            <a:r>
              <a:rPr lang="en-US" sz="1800" dirty="0"/>
              <a:t>: maintain the QoS as the number of connected devices increases.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Interoperability</a:t>
            </a:r>
            <a:r>
              <a:rPr lang="en-US" sz="2000" dirty="0"/>
              <a:t>: ensure the integration between developed IoT solutions, existing ones and enterprise applications.</a:t>
            </a:r>
            <a:endParaRPr lang="en-US" sz="2000" b="1" i="1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en-US" sz="4200" dirty="0"/>
              <a:t>IOT CLOUD PLATFORM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3B6BCCC-00EB-4D9F-A875-A0E371EC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50" y="811575"/>
            <a:ext cx="495819" cy="3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2"/>
            <a:ext cx="5801139" cy="4748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Modular platform providing </a:t>
            </a:r>
            <a:r>
              <a:rPr lang="en-US" sz="2200" b="1" dirty="0"/>
              <a:t>services for IoT gateways</a:t>
            </a:r>
            <a:r>
              <a:rPr lang="en-US" sz="2200" dirty="0"/>
              <a:t> and </a:t>
            </a:r>
            <a:r>
              <a:rPr lang="en-US" sz="2200" b="1" dirty="0"/>
              <a:t>smart edge IoT devices management</a:t>
            </a:r>
            <a:r>
              <a:rPr lang="en-US" sz="2200" dirty="0"/>
              <a:t>.</a:t>
            </a:r>
          </a:p>
          <a:p>
            <a:r>
              <a:rPr lang="en-US" sz="2200" dirty="0"/>
              <a:t>Provides comprehensive management of edge IoT nodes including their connectivity, configuration, and application life cycle.</a:t>
            </a:r>
          </a:p>
          <a:p>
            <a:r>
              <a:rPr lang="en-US" sz="2200" dirty="0"/>
              <a:t>Aggregated real-time data streams from the edge can be archived for </a:t>
            </a:r>
            <a:r>
              <a:rPr lang="en-US" sz="2200" b="1" dirty="0"/>
              <a:t>historical analysis </a:t>
            </a:r>
            <a:r>
              <a:rPr lang="en-US" sz="2200" dirty="0"/>
              <a:t>or flexibly routed towards enterprise IT systems and applications.</a:t>
            </a:r>
          </a:p>
          <a:p>
            <a:r>
              <a:rPr lang="en-US" sz="2200" dirty="0"/>
              <a:t>Provides a web-based administration console and is accessible through RESTful API for easy </a:t>
            </a:r>
            <a:r>
              <a:rPr lang="en-US" sz="2200" b="1" dirty="0"/>
              <a:t>application integration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 smtClean="0"/>
              <a:t>CLOUD STACKS: ECLIPSE </a:t>
            </a:r>
            <a:r>
              <a:rPr lang="it-IT" sz="4200" dirty="0"/>
              <a:t>KAPUA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35519F6-2285-4AAB-B8C6-19D4F6730B0B}"/>
              </a:ext>
            </a:extLst>
          </p:cNvPr>
          <p:cNvGrpSpPr/>
          <p:nvPr/>
        </p:nvGrpSpPr>
        <p:grpSpPr>
          <a:xfrm>
            <a:off x="7506650" y="1626252"/>
            <a:ext cx="4280796" cy="4395409"/>
            <a:chOff x="7506650" y="1666008"/>
            <a:chExt cx="4280796" cy="439540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8C4DB269-0F25-4E2E-A4EF-977E08AF5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6650" y="2101680"/>
              <a:ext cx="4280796" cy="3959737"/>
            </a:xfrm>
            <a:prstGeom prst="rect">
              <a:avLst/>
            </a:prstGeom>
          </p:spPr>
        </p:pic>
        <p:sp>
          <p:nvSpPr>
            <p:cNvPr id="14" name="Segnaposto contenuto 2">
              <a:extLst>
                <a:ext uri="{FF2B5EF4-FFF2-40B4-BE49-F238E27FC236}">
                  <a16:creationId xmlns:a16="http://schemas.microsoft.com/office/drawing/2014/main" id="{78DBAB94-7CE8-4E46-AE8E-82E1703DCB1B}"/>
                </a:ext>
              </a:extLst>
            </p:cNvPr>
            <p:cNvSpPr txBox="1">
              <a:spLocks/>
            </p:cNvSpPr>
            <p:nvPr/>
          </p:nvSpPr>
          <p:spPr>
            <a:xfrm>
              <a:off x="8421221" y="1666008"/>
              <a:ext cx="2451653" cy="4924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200" b="1" dirty="0"/>
                <a:t>IoT Cloud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4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2"/>
            <a:ext cx="9697278" cy="4748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goal of Eclipse </a:t>
            </a:r>
            <a:r>
              <a:rPr lang="en-US" sz="2200" dirty="0" err="1"/>
              <a:t>Kapua</a:t>
            </a:r>
            <a:r>
              <a:rPr lang="en-US" sz="2200" dirty="0"/>
              <a:t> is to create a growing </a:t>
            </a:r>
            <a:r>
              <a:rPr lang="en-US" sz="2200" b="1" dirty="0"/>
              <a:t>ecosystem of microservices</a:t>
            </a:r>
            <a:r>
              <a:rPr lang="en-US" sz="2200" dirty="0"/>
              <a:t> through the extensions provided by other Eclipse IoT projects and organizations. </a:t>
            </a:r>
          </a:p>
          <a:p>
            <a:r>
              <a:rPr lang="en-US" sz="2200" dirty="0"/>
              <a:t>It aims at providing an IoT integration platform with the following high-level requirements: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Connectivity management for IoT devices and IoT gateways.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Initial support will be offered to established IoT protocols like MQTT.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Other protocols like AMQP, HTTP, and </a:t>
            </a:r>
            <a:r>
              <a:rPr lang="en-US" sz="1800" dirty="0" err="1"/>
              <a:t>CoAP</a:t>
            </a:r>
            <a:r>
              <a:rPr lang="en-US" sz="1800" dirty="0"/>
              <a:t> will be added over time.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The connectivity layer is responsible for managing device authentication and authorization.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Edge-device</a:t>
            </a:r>
            <a:r>
              <a:rPr lang="en-US" sz="1800" dirty="0"/>
              <a:t> </a:t>
            </a:r>
            <a:r>
              <a:rPr lang="en-US" sz="2000" dirty="0"/>
              <a:t>management: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Device configuration introspection and remote control.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Independency from the device software stack.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Further development for LW-M2M protocol support.</a:t>
            </a:r>
          </a:p>
          <a:p>
            <a:endParaRPr lang="en-US" sz="22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KAPUA: MAIN GOALS</a:t>
            </a:r>
          </a:p>
        </p:txBody>
      </p:sp>
    </p:spTree>
    <p:extLst>
      <p:ext uri="{BB962C8B-B14F-4D97-AF65-F5344CB8AC3E}">
        <p14:creationId xmlns:p14="http://schemas.microsoft.com/office/powerpoint/2010/main" val="28188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626252"/>
            <a:ext cx="9365975" cy="4748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Enabling of data pipelines for batch and streaming processing: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Handling of large amounts of telemetry </a:t>
            </a:r>
            <a:r>
              <a:rPr lang="en-US" sz="1800" dirty="0" smtClean="0"/>
              <a:t>data.</a:t>
            </a:r>
            <a:endParaRPr lang="en-US" sz="1800" dirty="0"/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Data archival for dashboards or business intelligence </a:t>
            </a:r>
            <a:r>
              <a:rPr lang="en-US" sz="1800" dirty="0" smtClean="0"/>
              <a:t>applications.</a:t>
            </a:r>
            <a:endParaRPr lang="en-US" sz="1800" dirty="0"/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Enable real-time analytics and business </a:t>
            </a:r>
            <a:r>
              <a:rPr lang="en-US" sz="1800" dirty="0" smtClean="0"/>
              <a:t>rules.</a:t>
            </a:r>
            <a:endParaRPr lang="en-US" sz="1800" dirty="0"/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Flexible and configurable data </a:t>
            </a:r>
            <a:r>
              <a:rPr lang="en-US" sz="1800" dirty="0" smtClean="0"/>
              <a:t>integration.</a:t>
            </a:r>
            <a:endParaRPr lang="en-US" sz="1800" dirty="0"/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Data storage and collection of incoming data, in order to and make it available to upstream enterprise </a:t>
            </a:r>
            <a:r>
              <a:rPr lang="en-US" sz="1800" dirty="0" smtClean="0"/>
              <a:t>applications.</a:t>
            </a:r>
            <a:endParaRPr lang="en-US" sz="20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Ensure security and authentication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Account management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User management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Permissions and roles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KAPUA: MAIN GOALS</a:t>
            </a:r>
          </a:p>
        </p:txBody>
      </p:sp>
    </p:spTree>
    <p:extLst>
      <p:ext uri="{BB962C8B-B14F-4D97-AF65-F5344CB8AC3E}">
        <p14:creationId xmlns:p14="http://schemas.microsoft.com/office/powerpoint/2010/main" val="16944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1" y="1626252"/>
            <a:ext cx="10240616" cy="586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Kapua</a:t>
            </a:r>
            <a:r>
              <a:rPr lang="en-US" sz="2200" dirty="0"/>
              <a:t> is a Modular IoT cloud platform to manage and integrate devices and their data.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KAPUA: FUNCTIONALITIES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BFFD5EA-DF3C-4A48-A3DC-1D2E304FA0FA}"/>
              </a:ext>
            </a:extLst>
          </p:cNvPr>
          <p:cNvSpPr txBox="1">
            <a:spLocks/>
          </p:cNvSpPr>
          <p:nvPr/>
        </p:nvSpPr>
        <p:spPr>
          <a:xfrm>
            <a:off x="864523" y="2213113"/>
            <a:ext cx="6291652" cy="427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Main functionalities:</a:t>
            </a:r>
          </a:p>
          <a:p>
            <a:endParaRPr lang="en-US" sz="10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Connect IoT devices (usually via MQTT protocol).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Manage device applications, configurations, and resources through remote administration.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Store and index data published by IoT devices for quick analysis and visualization into dashboards.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Integrate </a:t>
            </a:r>
            <a:r>
              <a:rPr lang="en-US" sz="2000" dirty="0" err="1"/>
              <a:t>Kapua</a:t>
            </a:r>
            <a:r>
              <a:rPr lang="en-US" sz="2000" dirty="0"/>
              <a:t> services with IT applications through flexible message routing and REST APIs.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C7A2495-350D-40D9-91A0-9E70CF64958D}"/>
              </a:ext>
            </a:extLst>
          </p:cNvPr>
          <p:cNvGrpSpPr/>
          <p:nvPr/>
        </p:nvGrpSpPr>
        <p:grpSpPr>
          <a:xfrm>
            <a:off x="7156175" y="2608239"/>
            <a:ext cx="1474870" cy="3489509"/>
            <a:chOff x="8515951" y="2666485"/>
            <a:chExt cx="1474870" cy="3489509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4E33CC0-3D87-416E-841F-52E3A4F7F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592" y="2666485"/>
              <a:ext cx="744455" cy="794503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E374FEC0-04D7-48BC-9D87-532309028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5086" y="3564419"/>
              <a:ext cx="775735" cy="73820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AFF5F5B-C28B-4660-A130-F2A59C473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5951" y="4521159"/>
              <a:ext cx="775735" cy="70692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98A5E84-84FB-449B-BA06-6160D2CE6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2621" y="5461586"/>
              <a:ext cx="700664" cy="69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0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14C7CD8-1EFE-4516-BEF3-A6835050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575665"/>
            <a:ext cx="6057900" cy="298132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1C452F7-7BA3-4D1D-86C2-6B0966B19AF1}"/>
              </a:ext>
            </a:extLst>
          </p:cNvPr>
          <p:cNvSpPr txBox="1">
            <a:spLocks/>
          </p:cNvSpPr>
          <p:nvPr/>
        </p:nvSpPr>
        <p:spPr>
          <a:xfrm>
            <a:off x="838201" y="1626251"/>
            <a:ext cx="5029199" cy="486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Device Connectivity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Is managed through a multi-protocol message broker (MQTT or others).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The device connectivity module is responsible to: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Authenticate connections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Appropriate authorization (</a:t>
            </a:r>
            <a:r>
              <a:rPr lang="en-US" sz="1800" i="1" dirty="0"/>
              <a:t>i.e. in the topic namespace</a:t>
            </a:r>
            <a:r>
              <a:rPr lang="en-US" sz="1800" dirty="0"/>
              <a:t>)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Maintain a Device Registry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b="1" dirty="0"/>
              <a:t>Device Registry</a:t>
            </a:r>
            <a:r>
              <a:rPr lang="en-US" sz="2000" dirty="0"/>
              <a:t>: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Stores the device profile, the device connection status and the device connection log.</a:t>
            </a:r>
          </a:p>
          <a:p>
            <a:pPr lvl="2">
              <a:buSzPct val="70000"/>
              <a:buFont typeface="Wingdings" panose="05000000000000000000" pitchFamily="2" charset="2"/>
              <a:buChar char="Ø"/>
            </a:pPr>
            <a:r>
              <a:rPr lang="en-US" sz="1800" dirty="0"/>
              <a:t>Enables device organization through custom attributes and tags.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AFEA08E6-3DAC-4A73-9886-9E92D38F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KAPUA: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119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14C7CD8-1EFE-4516-BEF3-A6835050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575665"/>
            <a:ext cx="6057900" cy="298132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1C452F7-7BA3-4D1D-86C2-6B0966B19AF1}"/>
              </a:ext>
            </a:extLst>
          </p:cNvPr>
          <p:cNvSpPr txBox="1">
            <a:spLocks/>
          </p:cNvSpPr>
          <p:nvPr/>
        </p:nvSpPr>
        <p:spPr>
          <a:xfrm>
            <a:off x="838201" y="1626251"/>
            <a:ext cx="4927599" cy="486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Message Routing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Data stream published by devices may have different consumers.</a:t>
            </a:r>
          </a:p>
          <a:p>
            <a:pPr lvl="1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The Message Routing component allows for flexible handling of message streams avoiding hard coded behaviors through configurable massage routes:</a:t>
            </a:r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Certain messages (</a:t>
            </a:r>
            <a:r>
              <a:rPr lang="en-US" sz="1800" i="1" dirty="0"/>
              <a:t>e.g. control messages</a:t>
            </a:r>
            <a:r>
              <a:rPr lang="en-US" sz="1800" dirty="0"/>
              <a:t>) are meant to be consumed by the Device </a:t>
            </a:r>
            <a:r>
              <a:rPr lang="en-US" sz="1800" dirty="0" smtClean="0"/>
              <a:t>Manager.</a:t>
            </a:r>
            <a:endParaRPr lang="en-US" sz="1800" dirty="0"/>
          </a:p>
          <a:p>
            <a:pPr lvl="2">
              <a:buSzPct val="90000"/>
              <a:buFont typeface="Wingdings" panose="05000000000000000000" pitchFamily="2" charset="2"/>
              <a:buChar char="Ø"/>
            </a:pPr>
            <a:r>
              <a:rPr lang="en-US" sz="1800" dirty="0"/>
              <a:t>Others (</a:t>
            </a:r>
            <a:r>
              <a:rPr lang="en-US" sz="1800" i="1" dirty="0"/>
              <a:t>e.g. telemetry data</a:t>
            </a:r>
            <a:r>
              <a:rPr lang="en-US" sz="1800" dirty="0"/>
              <a:t>) are meant to be archived in the IoT Platform or re-directed to other systems.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AFEA08E6-3DAC-4A73-9886-9E92D38F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ECLIPSE KAPUA: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46796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5981</TotalTime>
  <Words>1748</Words>
  <Application>Microsoft Office PowerPoint</Application>
  <PresentationFormat>Widescreen</PresentationFormat>
  <Paragraphs>228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di Office</vt:lpstr>
      <vt:lpstr>Computer Engineering for the Internet of Things</vt:lpstr>
      <vt:lpstr>ECLIPSE FOR IOT</vt:lpstr>
      <vt:lpstr>IOT CLOUD PLATFORM</vt:lpstr>
      <vt:lpstr>CLOUD STACKS: ECLIPSE KAPUA</vt:lpstr>
      <vt:lpstr>ECLIPSE KAPUA: MAIN GOALS</vt:lpstr>
      <vt:lpstr>ECLIPSE KAPUA: MAIN GOALS</vt:lpstr>
      <vt:lpstr>ECLIPSE KAPUA: FUNCTIONALITIES</vt:lpstr>
      <vt:lpstr>ECLIPSE KAPUA: ARCHITECTURE</vt:lpstr>
      <vt:lpstr>ECLIPSE KAPUA: ARCHITECTURE</vt:lpstr>
      <vt:lpstr>ECLIPSE KAPUA: ARCHITECTURE</vt:lpstr>
      <vt:lpstr>ECLIPSE KAPUA: ARCHITECTURE</vt:lpstr>
      <vt:lpstr>ECLIPSE KAPUA: ARCHITECTURE</vt:lpstr>
      <vt:lpstr>ECLIPSE KAPUA: ARCHITECTURE</vt:lpstr>
      <vt:lpstr>GETTING STARTED WITH ECLIPSE KAPUA</vt:lpstr>
      <vt:lpstr>GETTING STARTED WITH ECLIPSE KAPUA</vt:lpstr>
      <vt:lpstr>GETTING STARTED WITH ECLIPSE KAPUA</vt:lpstr>
      <vt:lpstr>GETTING STARTED WITH ECLIPSE KAPUA</vt:lpstr>
      <vt:lpstr>ONE-M2M SPECIFICATION</vt:lpstr>
      <vt:lpstr>ONE-M2M SPECIFICATION</vt:lpstr>
      <vt:lpstr>ONE-M2M SPECIFICATION</vt:lpstr>
      <vt:lpstr>CLOUD STACKS: ECLIPSE OM2M</vt:lpstr>
      <vt:lpstr>OPEN SOURCE COMPONENTS FOR IOT CLOUD PLATFORMS</vt:lpstr>
      <vt:lpstr>OPEN SOURCE COMPONENTS FOR IOT CLOUD PLATFORMS</vt:lpstr>
      <vt:lpstr>OPEN SOURCE COMPONENTS FOR IOT CLOUD PLATFORMS</vt:lpstr>
      <vt:lpstr>OPEN SOURCE COMPONENTS FOR IOT CLOUD PLATFORMS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and Cloud/Edge Computing for IoT</dc:title>
  <dc:creator>riccardo cantini</dc:creator>
  <cp:lastModifiedBy>riccardo cantini</cp:lastModifiedBy>
  <cp:revision>348</cp:revision>
  <dcterms:created xsi:type="dcterms:W3CDTF">2019-10-17T09:11:09Z</dcterms:created>
  <dcterms:modified xsi:type="dcterms:W3CDTF">2019-12-11T15:53:08Z</dcterms:modified>
</cp:coreProperties>
</file>