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57" r:id="rId4"/>
    <p:sldId id="288" r:id="rId5"/>
    <p:sldId id="258" r:id="rId6"/>
    <p:sldId id="266" r:id="rId7"/>
    <p:sldId id="265" r:id="rId8"/>
    <p:sldId id="279" r:id="rId9"/>
    <p:sldId id="263" r:id="rId10"/>
    <p:sldId id="259" r:id="rId11"/>
    <p:sldId id="289" r:id="rId12"/>
    <p:sldId id="287" r:id="rId13"/>
    <p:sldId id="281" r:id="rId14"/>
    <p:sldId id="262" r:id="rId15"/>
    <p:sldId id="280" r:id="rId16"/>
    <p:sldId id="282" r:id="rId17"/>
    <p:sldId id="270" r:id="rId18"/>
    <p:sldId id="284" r:id="rId19"/>
    <p:sldId id="285" r:id="rId20"/>
    <p:sldId id="286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0585" autoAdjust="0"/>
  </p:normalViewPr>
  <p:slideViewPr>
    <p:cSldViewPr snapToGrid="0">
      <p:cViewPr varScale="1">
        <p:scale>
          <a:sx n="92" d="100"/>
          <a:sy n="92" d="100"/>
        </p:scale>
        <p:origin x="22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4DF58-6C00-4B01-B7C7-8BCC82741D64}" type="datetimeFigureOut">
              <a:rPr lang="de-DE" smtClean="0"/>
              <a:t>25.08.2018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7087D-CD00-4301-8B8A-2A63FD68E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02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Guten Morgen! Ich begrüße Sie herzlich zur Präsentation meiner Bachelorarbeit. In den letzten Monaten durfte ich mich intensiv mit dem Thema […] beschäftigen und möchte Ihnen nun darüber berichten.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2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Langsam reden!</a:t>
            </a:r>
          </a:p>
          <a:p>
            <a:pPr marL="171450" indent="-171450">
              <a:buFontTx/>
              <a:buChar char="-"/>
            </a:pPr>
            <a:r>
              <a:rPr lang="de-DE" dirty="0"/>
              <a:t>Seit Abgabe der schriftlichen Arbeit: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Erweiterung zum Testen der Multicore-Architektur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Ansprechen jedes einzelnen Kerns</a:t>
            </a:r>
          </a:p>
          <a:p>
            <a:pPr marL="171450" indent="-171450">
              <a:buFontTx/>
              <a:buChar char="-"/>
            </a:pPr>
            <a:r>
              <a:rPr lang="de-DE" dirty="0"/>
              <a:t>Damit können diese getestet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wie normalerweise auch mit dem Host-Rechner über UART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Auswahl, welcher Kern angesteuert werden soll über </a:t>
            </a:r>
            <a:r>
              <a:rPr lang="de-DE" dirty="0" err="1"/>
              <a:t>switches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824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EXT_LDP aktiviert die Empfangsbereitschaft des UARTs -&gt; gesteuert über </a:t>
            </a:r>
            <a:r>
              <a:rPr lang="de-DE" dirty="0" err="1"/>
              <a:t>switches</a:t>
            </a:r>
            <a:r>
              <a:rPr lang="de-DE" dirty="0"/>
              <a:t> (nur einer wird angesprochen)</a:t>
            </a:r>
          </a:p>
          <a:p>
            <a:r>
              <a:rPr lang="de-DE" dirty="0"/>
              <a:t>Alle erhalten das Signal, aber die nicht aktiven ignorieren es </a:t>
            </a:r>
          </a:p>
          <a:p>
            <a:r>
              <a:rPr lang="de-DE" dirty="0"/>
              <a:t>Der aktive Kern antwortet</a:t>
            </a:r>
          </a:p>
          <a:p>
            <a:r>
              <a:rPr lang="de-DE" dirty="0"/>
              <a:t>Multiplexer ist nötig, da mit das Ausgangssignal nicht von mehreren Kernen gleichzeitig getrieben wird (entsprechende Fehlermeldung: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multiple </a:t>
            </a:r>
            <a:r>
              <a:rPr lang="de-DE" dirty="0" err="1"/>
              <a:t>drivers</a:t>
            </a:r>
            <a:r>
              <a:rPr lang="de-DE" dirty="0"/>
              <a:t>) -&gt; es darf nur der antworten, der auch angesprochen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50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35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Guten Morgen! Ich begrüße Sie herzlich zur Präsentation meiner Bachelorarbeit. In den letzten Monaten durfte ich mich intensiv mit dem Thema […] beschäftigen und möchte Ihnen nun darüber berichten.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92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Guten Morgen! Ich begrüße Sie herzlich zur Präsentation meiner Bachelorarbeit. In den letzten Monaten durfte ich mich intensiv mit dem Thema […] beschäftigen und möchte Ihnen nun darüber berichten.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6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Langsam reden!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5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-Langsam reden!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Persönlicher Motivation: Verstehen von Prozessorstruktur; wie geht das besser als beim „Hineingucken“</a:t>
            </a:r>
          </a:p>
          <a:p>
            <a:pPr marL="171450" indent="-171450">
              <a:buFontTx/>
              <a:buChar char="-"/>
            </a:pPr>
            <a:r>
              <a:rPr lang="de-DE" dirty="0"/>
              <a:t>ARM: weit verbreitete Architektur, in anderen Modulen eingesetzt, gut zu kennen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Spartan</a:t>
            </a:r>
            <a:r>
              <a:rPr lang="de-DE" dirty="0"/>
              <a:t> laut Herstellerangaben veraltet, </a:t>
            </a:r>
            <a:r>
              <a:rPr lang="de-DE" dirty="0" err="1"/>
              <a:t>retired</a:t>
            </a:r>
            <a:r>
              <a:rPr lang="de-DE" dirty="0"/>
              <a:t>; wird nicht mehr verkauft, teilweise Hardware defekt; Software wird nicht mehr weiterentwickelt, wird auf absehbare Zeit nicht länger unterstützt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bedeutet Analyse? -&gt; Struktur überblicken, was muss angepasst werden? Wie muss angepasst werden? -&gt; Später im Abschnitt Vorgehensweise darauf eingehen</a:t>
            </a:r>
          </a:p>
          <a:p>
            <a:r>
              <a:rPr lang="de-DE" dirty="0"/>
              <a:t>- Quelloffen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2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-Langsam reden!</a:t>
            </a:r>
          </a:p>
          <a:p>
            <a:r>
              <a:rPr lang="de-DE" dirty="0"/>
              <a:t>-</a:t>
            </a:r>
          </a:p>
          <a:p>
            <a:r>
              <a:rPr lang="de-DE" dirty="0"/>
              <a:t>-</a:t>
            </a:r>
            <a:r>
              <a:rPr lang="de-DE" dirty="0" err="1"/>
              <a:t>Vivado</a:t>
            </a:r>
            <a:r>
              <a:rPr lang="de-DE" dirty="0"/>
              <a:t> als neues Entwicklungs- und Synthesewerkzeug von </a:t>
            </a:r>
            <a:r>
              <a:rPr lang="de-DE" dirty="0" err="1"/>
              <a:t>Xilinx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Langsam reden!</a:t>
            </a:r>
          </a:p>
          <a:p>
            <a:pPr marL="171450" indent="-171450">
              <a:buFontTx/>
              <a:buChar char="-"/>
            </a:pPr>
            <a:r>
              <a:rPr lang="de-DE" dirty="0"/>
              <a:t>Inbetriebnahme der Originalumsetzung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Spartan</a:t>
            </a:r>
            <a:r>
              <a:rPr lang="de-DE" dirty="0"/>
              <a:t> 3E testen -&gt; nicht funktionstüchtig, einfache Test-VHDL-Beschreibung: </a:t>
            </a:r>
            <a:r>
              <a:rPr lang="de-DE" dirty="0" err="1"/>
              <a:t>switches</a:t>
            </a:r>
            <a:r>
              <a:rPr lang="de-DE" dirty="0"/>
              <a:t> auf LEDs ausgeben -&gt; nicht mal das funktionsfähig</a:t>
            </a:r>
          </a:p>
          <a:p>
            <a:pPr marL="171450" indent="-171450">
              <a:buFontTx/>
              <a:buChar char="-"/>
            </a:pPr>
            <a:r>
              <a:rPr lang="de-DE" dirty="0"/>
              <a:t>3AN -&gt; vorhanden, funktionstüchtig -&gt; nicht viele Anpassungen nötig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Detail: Schnittstellen nach außen (.</a:t>
            </a:r>
            <a:r>
              <a:rPr lang="de-DE" dirty="0" err="1"/>
              <a:t>ucf</a:t>
            </a:r>
            <a:r>
              <a:rPr lang="de-DE" dirty="0"/>
              <a:t>-Datei), also </a:t>
            </a:r>
            <a:r>
              <a:rPr lang="de-DE" dirty="0" err="1"/>
              <a:t>switches</a:t>
            </a:r>
            <a:r>
              <a:rPr lang="de-DE" dirty="0"/>
              <a:t>, Oszillator, LEDs, RX/TX vom UART und Projekteigenschaften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Bei Inbetriebnahme: Statusmeldungen über LEDs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Testen: Programmieren des Prozessors über UART, Testprogramm gibt Hallo Welt aus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30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Langsam reden!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Vorhin schon angesprochen: Analyse: was muss angepasst werden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Block RAM Speicher -&gt; der Speicher, der auf dem FPGA zusätzlich zur programmierbaren Logik vorhanden ist; wird angebunden über </a:t>
            </a:r>
            <a:r>
              <a:rPr lang="de-DE" dirty="0" err="1"/>
              <a:t>wrapper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Wrapper (Verpackung, Hülle): Schnittstelle, Kapselung des ganzen Prozessors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Schnittstellen: .</a:t>
            </a:r>
            <a:r>
              <a:rPr lang="de-DE" dirty="0" err="1"/>
              <a:t>xdc</a:t>
            </a:r>
            <a:r>
              <a:rPr lang="de-DE" dirty="0"/>
              <a:t> statt .</a:t>
            </a:r>
            <a:r>
              <a:rPr lang="de-DE" dirty="0" err="1"/>
              <a:t>ucf</a:t>
            </a:r>
            <a:r>
              <a:rPr lang="de-DE" dirty="0"/>
              <a:t> Datei, funktioniert aber ähnlich -&gt; definiert, über welchen Pin welches externe Bauelement angeschlossen ist, also </a:t>
            </a:r>
            <a:r>
              <a:rPr lang="de-DE" dirty="0" err="1"/>
              <a:t>switches</a:t>
            </a:r>
            <a:r>
              <a:rPr lang="de-DE" dirty="0"/>
              <a:t>, LEDs, RX/TX, LDP (</a:t>
            </a:r>
            <a:r>
              <a:rPr lang="de-DE" dirty="0" err="1"/>
              <a:t>enable</a:t>
            </a:r>
            <a:r>
              <a:rPr lang="de-DE" dirty="0"/>
              <a:t> Signal für Programmierung)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Taktfrequenz: Verwendeter Oszillator 100 MHz statt 50 MHz, </a:t>
            </a:r>
            <a:r>
              <a:rPr lang="de-DE" dirty="0" err="1"/>
              <a:t>onBoard</a:t>
            </a:r>
            <a:r>
              <a:rPr lang="de-DE" dirty="0"/>
              <a:t> Oszillator des Entwicklungsboards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UART -&gt; kein RS232 Anschluss wie beim </a:t>
            </a:r>
            <a:r>
              <a:rPr lang="de-DE" dirty="0" err="1"/>
              <a:t>Spartan</a:t>
            </a:r>
            <a:r>
              <a:rPr lang="de-DE" dirty="0"/>
              <a:t> -&gt; Adapter UART zu USB über GPIO Pins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Adapter zunächst Analysieren, da unzureichend dokumentiert -&gt; Messungen mit Oszilloskop -&gt; damit Zuordnung der GPIO Pins an den FPGA stimmt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Auf Host-Seite: Baudrate anpassen da doppelt so schnell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1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Langsam reden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 wieder durch Programmieren des Prozessors, gleiches Programm wie bei Inbetriebnahme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Ausgabe identisch: hier Hallo </a:t>
            </a:r>
            <a:r>
              <a:rPr lang="de-DE" dirty="0" err="1"/>
              <a:t>Zynq</a:t>
            </a:r>
            <a:r>
              <a:rPr lang="de-DE" dirty="0"/>
              <a:t>, identisch mit Hallo </a:t>
            </a:r>
            <a:r>
              <a:rPr lang="de-DE" dirty="0" err="1"/>
              <a:t>Spartan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84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08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Erklären: Board (ZED) mit </a:t>
            </a:r>
            <a:r>
              <a:rPr lang="de-DE" dirty="0" err="1"/>
              <a:t>Zynq</a:t>
            </a:r>
            <a:r>
              <a:rPr lang="de-DE" dirty="0"/>
              <a:t> FPGA</a:t>
            </a:r>
          </a:p>
          <a:p>
            <a:r>
              <a:rPr lang="de-DE" dirty="0"/>
              <a:t>Switches als manuelle Eingabe</a:t>
            </a:r>
          </a:p>
          <a:p>
            <a:r>
              <a:rPr lang="de-DE" dirty="0"/>
              <a:t>LEDs als Ausgabe</a:t>
            </a:r>
          </a:p>
          <a:p>
            <a:r>
              <a:rPr lang="de-DE" dirty="0"/>
              <a:t>GPIO Pins</a:t>
            </a:r>
          </a:p>
          <a:p>
            <a:r>
              <a:rPr lang="de-DE" dirty="0"/>
              <a:t>USB zu UART Adapter mit Kabel zum Hostrechner zum Programmieren des Prozessors</a:t>
            </a:r>
          </a:p>
          <a:p>
            <a:r>
              <a:rPr lang="de-DE" dirty="0"/>
              <a:t>JTAG (über USB Anschluss) zur Konfiguration des FPGAs</a:t>
            </a:r>
          </a:p>
          <a:p>
            <a:r>
              <a:rPr lang="de-DE" dirty="0"/>
              <a:t>Powerkabel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087D-CD00-4301-8B8A-2A63FD68ECE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1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2078-96C8-4E4D-B75E-4AA6DF66E0BF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1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13E6-14B7-400C-8AB0-9D67E9372788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E56B-98DC-47CD-9EE3-DAB88548E8FF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70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506B-9274-4895-9D64-B35FCE3EE7A4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DF8-CA3A-434B-92CF-D4441CB8DC67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9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CA6F-80C4-436F-B575-42411A51C95F}" type="datetime1">
              <a:rPr lang="de-DE" smtClean="0"/>
              <a:t>25.08.2018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B465-3A08-4CC7-8B4E-83A30DCEB156}" type="datetime1">
              <a:rPr lang="de-DE" smtClean="0"/>
              <a:t>25.08.2018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1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0C44-09A8-4379-8223-7DB5D3D6D74B}" type="datetime1">
              <a:rPr lang="de-DE" smtClean="0"/>
              <a:t>25.08.2018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9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36DA-2C73-4C4D-98ED-C79E2B4CECFD}" type="datetime1">
              <a:rPr lang="de-DE" smtClean="0"/>
              <a:t>25.08.2018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8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556A-70CD-4E52-B161-0D2F7D6A13FB}" type="datetime1">
              <a:rPr lang="de-DE" smtClean="0"/>
              <a:t>25.08.2018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1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02D5-F637-48B1-A7CA-30D4C211F686}" type="datetime1">
              <a:rPr lang="de-DE" smtClean="0"/>
              <a:t>25.08.2018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9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A986-C3D8-41B3-9BD8-062403D54037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1547-A4AF-45D2-A6B2-5A1BBF545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C118-E6F1-484A-BE41-7C118ABE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4274"/>
            <a:ext cx="7772400" cy="2511342"/>
          </a:xfrm>
        </p:spPr>
        <p:txBody>
          <a:bodyPr>
            <a:noAutofit/>
          </a:bodyPr>
          <a:lstStyle/>
          <a:p>
            <a:r>
              <a:rPr lang="de-DE" sz="4400" dirty="0"/>
              <a:t>Anpassung einer ARMv4 Mikroarchitektur an </a:t>
            </a:r>
            <a:r>
              <a:rPr lang="de-DE" sz="4400" dirty="0" err="1"/>
              <a:t>Xilinx</a:t>
            </a:r>
            <a:r>
              <a:rPr lang="de-DE" sz="4400" dirty="0"/>
              <a:t> </a:t>
            </a:r>
            <a:r>
              <a:rPr lang="de-DE" sz="4400" dirty="0" err="1"/>
              <a:t>Zynq</a:t>
            </a:r>
            <a:r>
              <a:rPr lang="de-DE" sz="4400" dirty="0"/>
              <a:t> FPGAs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8B6A33-5740-478E-8CDC-12D66466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384"/>
            <a:ext cx="9144000" cy="902367"/>
          </a:xfrm>
          <a:solidFill>
            <a:srgbClr val="76B900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Bachelorkolloquium</a:t>
            </a:r>
          </a:p>
          <a:p>
            <a:r>
              <a:rPr lang="de-DE" dirty="0">
                <a:solidFill>
                  <a:schemeClr val="bg1"/>
                </a:solidFill>
              </a:rPr>
              <a:t>Fiona Brömer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4256" y="640080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1B7D306-4F77-46FD-97C4-73ACA7C16155}" type="datetime1"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25.08.2018</a:t>
            </a:fld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40" y="671419"/>
            <a:ext cx="1902720" cy="11328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3FB5141-2D27-4F17-8ACB-7A60C2DCEE0C}"/>
              </a:ext>
            </a:extLst>
          </p:cNvPr>
          <p:cNvSpPr txBox="1"/>
          <p:nvPr/>
        </p:nvSpPr>
        <p:spPr>
          <a:xfrm>
            <a:off x="6760206" y="6400801"/>
            <a:ext cx="1874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HTW Berlin - Fachbereich 1</a:t>
            </a:r>
          </a:p>
        </p:txBody>
      </p:sp>
    </p:spTree>
    <p:extLst>
      <p:ext uri="{BB962C8B-B14F-4D97-AF65-F5344CB8AC3E}">
        <p14:creationId xmlns:p14="http://schemas.microsoft.com/office/powerpoint/2010/main" val="284660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Erfolgreiche Anpassung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Konfigurierbar unter </a:t>
            </a:r>
            <a:r>
              <a:rPr lang="de-DE" dirty="0" err="1"/>
              <a:t>Xilinx</a:t>
            </a:r>
            <a:r>
              <a:rPr lang="de-DE" dirty="0"/>
              <a:t> </a:t>
            </a:r>
            <a:r>
              <a:rPr lang="de-DE" dirty="0" err="1"/>
              <a:t>Vivado</a:t>
            </a:r>
            <a:endParaRPr lang="de-DE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Deutlich geringere Ressourcennutzung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Umsetzung von acht funktionstüchtigen Kernen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4D0-9F14-45AD-8A44-0FF4A9B5F103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Ergebnisse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3D2C39-1628-40CB-A15F-5DFB58C0C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/>
          <a:stretch/>
        </p:blipFill>
        <p:spPr>
          <a:xfrm rot="10800000">
            <a:off x="1657350" y="1460187"/>
            <a:ext cx="6012055" cy="474741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4D0-9F14-45AD-8A44-0FF4A9B5F103}" type="datetime1">
              <a:rPr lang="de-DE" smtClean="0"/>
              <a:t>27.08.2018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9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Erweiterung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Testen der einzelnen Kerne</a:t>
            </a:r>
          </a:p>
          <a:p>
            <a:pPr>
              <a:lnSpc>
                <a:spcPct val="200000"/>
              </a:lnSpc>
            </a:pPr>
            <a:r>
              <a:rPr lang="de-DE" dirty="0"/>
              <a:t>Kommunikation mit einzelnen Kernen</a:t>
            </a:r>
          </a:p>
          <a:p>
            <a:pPr>
              <a:lnSpc>
                <a:spcPct val="200000"/>
              </a:lnSpc>
            </a:pPr>
            <a:r>
              <a:rPr lang="de-DE" dirty="0"/>
              <a:t>Ein- und Ausgabe über UART</a:t>
            </a:r>
          </a:p>
          <a:p>
            <a:pPr>
              <a:lnSpc>
                <a:spcPct val="200000"/>
              </a:lnSpc>
            </a:pPr>
            <a:r>
              <a:rPr lang="de-DE" dirty="0"/>
              <a:t>Auswahl über Switches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4D0-9F14-45AD-8A44-0FF4A9B5F103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36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Erweiterung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CBEAD9B-9D6A-452E-8508-E1F962D8A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7" y="1628643"/>
            <a:ext cx="6779421" cy="472770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4D0-9F14-45AD-8A44-0FF4A9B5F103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6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Fazit &amp;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Erfolgreich umgesetzt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Erweiterung 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Zukünftig mögliche Erweiterungen: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Parallele Programmierung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Mit Optimierungen Möglichkeit der Erweiterbarkeit auf noch mehr Kerne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Speichererweiterung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Anpassung auf neuere Boards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0959-F347-4175-A830-5E95F145D07E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8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C118-E6F1-484A-BE41-7C118ABE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4274"/>
            <a:ext cx="7772400" cy="2511342"/>
          </a:xfrm>
        </p:spPr>
        <p:txBody>
          <a:bodyPr>
            <a:noAutofit/>
          </a:bodyPr>
          <a:lstStyle/>
          <a:p>
            <a:r>
              <a:rPr lang="de-DE" sz="4400" dirty="0"/>
              <a:t>Live-Demo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8B6A33-5740-478E-8CDC-12D66466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384"/>
            <a:ext cx="9144000" cy="902367"/>
          </a:xfrm>
          <a:solidFill>
            <a:srgbClr val="76B900"/>
          </a:solidFill>
        </p:spPr>
        <p:txBody>
          <a:bodyPr>
            <a:normAutofit/>
          </a:bodyPr>
          <a:lstStyle/>
          <a:p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4256" y="640080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1B7D306-4F77-46FD-97C4-73ACA7C16155}" type="datetime1"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25.08.2018</a:t>
            </a:fld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40" y="671419"/>
            <a:ext cx="1902720" cy="11328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3FB5141-2D27-4F17-8ACB-7A60C2DCEE0C}"/>
              </a:ext>
            </a:extLst>
          </p:cNvPr>
          <p:cNvSpPr txBox="1"/>
          <p:nvPr/>
        </p:nvSpPr>
        <p:spPr>
          <a:xfrm>
            <a:off x="6760206" y="6400801"/>
            <a:ext cx="1874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HTW Berlin - Fachbereich 1</a:t>
            </a:r>
          </a:p>
        </p:txBody>
      </p:sp>
    </p:spTree>
    <p:extLst>
      <p:ext uri="{BB962C8B-B14F-4D97-AF65-F5344CB8AC3E}">
        <p14:creationId xmlns:p14="http://schemas.microsoft.com/office/powerpoint/2010/main" val="83944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C118-E6F1-484A-BE41-7C118ABE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4274"/>
            <a:ext cx="7772400" cy="2511342"/>
          </a:xfrm>
        </p:spPr>
        <p:txBody>
          <a:bodyPr>
            <a:noAutofit/>
          </a:bodyPr>
          <a:lstStyle/>
          <a:p>
            <a:r>
              <a:rPr lang="de-DE" sz="4400" dirty="0"/>
              <a:t>Anpassung einer ARMv4 Mikroarchitektur an </a:t>
            </a:r>
            <a:r>
              <a:rPr lang="de-DE" sz="4400" dirty="0" err="1"/>
              <a:t>Xilinx</a:t>
            </a:r>
            <a:r>
              <a:rPr lang="de-DE" sz="4400" dirty="0"/>
              <a:t> </a:t>
            </a:r>
            <a:r>
              <a:rPr lang="de-DE" sz="4400" dirty="0" err="1"/>
              <a:t>Zynq</a:t>
            </a:r>
            <a:r>
              <a:rPr lang="de-DE" sz="4400" dirty="0"/>
              <a:t> FPGAs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8B6A33-5740-478E-8CDC-12D66466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32000"/>
            <a:ext cx="9144000" cy="902367"/>
          </a:xfrm>
          <a:solidFill>
            <a:srgbClr val="76B900"/>
          </a:solidFill>
        </p:spPr>
        <p:txBody>
          <a:bodyPr tIns="144000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Fragen &amp; Diskussion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4256" y="640080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1B7D306-4F77-46FD-97C4-73ACA7C16155}" type="datetime1"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25.08.2018</a:t>
            </a:fld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40" y="671419"/>
            <a:ext cx="1902720" cy="11328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3FB5141-2D27-4F17-8ACB-7A60C2DCEE0C}"/>
              </a:ext>
            </a:extLst>
          </p:cNvPr>
          <p:cNvSpPr txBox="1"/>
          <p:nvPr/>
        </p:nvSpPr>
        <p:spPr>
          <a:xfrm>
            <a:off x="6760206" y="6400801"/>
            <a:ext cx="1874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HTW Berlin - Fachbereich 1</a:t>
            </a:r>
          </a:p>
        </p:txBody>
      </p:sp>
    </p:spTree>
    <p:extLst>
      <p:ext uri="{BB962C8B-B14F-4D97-AF65-F5344CB8AC3E}">
        <p14:creationId xmlns:p14="http://schemas.microsoft.com/office/powerpoint/2010/main" val="139739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Backup </a:t>
            </a:r>
            <a:r>
              <a:rPr lang="de-DE" sz="4800" dirty="0" err="1">
                <a:solidFill>
                  <a:schemeClr val="bg1"/>
                </a:solidFill>
              </a:rPr>
              <a:t>Slides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0959-F347-4175-A830-5E95F145D07E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1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Flächenauslastung bei einem Kern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0959-F347-4175-A830-5E95F145D07E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AF2A12-43A0-478D-8D9B-B8CBA2ED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04" y="1515821"/>
            <a:ext cx="5139192" cy="51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8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 fontScale="90000"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Flächenauslastung bei acht Kernen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0959-F347-4175-A830-5E95F145D07E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23FC51-474A-4A63-90E2-30AC1634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21" y="1461449"/>
            <a:ext cx="6265959" cy="52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Motivation &amp; Ziele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Vorgehensweise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Ergebnisse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Erweiterung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Fazit &amp; Ausblick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Live-Demo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1E60-6E6A-4F18-B022-37DB7A60A8FF}" type="datetime1">
              <a:rPr lang="de-DE" smtClean="0"/>
              <a:t>25.08.2018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VHDL Mehrkernumsetzung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0959-F347-4175-A830-5E95F145D07E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20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92C634-4C80-4605-9E01-5DF3E6A04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76" y="1523196"/>
            <a:ext cx="3238952" cy="46393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9CD5FC-30EF-426B-B17D-8A12882FB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" y="2334827"/>
            <a:ext cx="5574398" cy="30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Ressourcennutzung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0959-F347-4175-A830-5E95F145D07E}" type="datetime1">
              <a:rPr lang="de-DE" smtClean="0"/>
              <a:t>27.08.2018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21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722899-0D13-4482-96AF-43E169CF6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567038"/>
            <a:ext cx="8515350" cy="17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Motivation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DE" dirty="0"/>
              <a:t>ARM als Marktführer für Mikroprozessoren</a:t>
            </a:r>
          </a:p>
          <a:p>
            <a:pPr>
              <a:lnSpc>
                <a:spcPct val="200000"/>
              </a:lnSpc>
            </a:pPr>
            <a:r>
              <a:rPr lang="de-DE" dirty="0"/>
              <a:t>Bisherige Plattform </a:t>
            </a:r>
            <a:r>
              <a:rPr lang="de-DE" dirty="0" err="1"/>
              <a:t>Spartan</a:t>
            </a:r>
            <a:r>
              <a:rPr lang="de-DE" dirty="0"/>
              <a:t> veraltet</a:t>
            </a:r>
          </a:p>
          <a:p>
            <a:pPr>
              <a:lnSpc>
                <a:spcPct val="200000"/>
              </a:lnSpc>
            </a:pPr>
            <a:r>
              <a:rPr lang="de-DE" dirty="0"/>
              <a:t>Anpassung an </a:t>
            </a:r>
            <a:r>
              <a:rPr lang="de-DE" dirty="0" err="1"/>
              <a:t>Zynq</a:t>
            </a:r>
            <a:r>
              <a:rPr lang="de-DE" dirty="0"/>
              <a:t> FPGA zum Einsatz in der Lehre</a:t>
            </a:r>
          </a:p>
          <a:p>
            <a:pPr>
              <a:lnSpc>
                <a:spcPct val="200000"/>
              </a:lnSpc>
            </a:pPr>
            <a:r>
              <a:rPr lang="de-DE" dirty="0"/>
              <a:t>Analyse der vorhandenen VHDL-Umsetzung</a:t>
            </a:r>
          </a:p>
          <a:p>
            <a:pPr>
              <a:lnSpc>
                <a:spcPct val="200000"/>
              </a:lnSpc>
            </a:pPr>
            <a:r>
              <a:rPr lang="de-DE" dirty="0"/>
              <a:t>Analyse der neuen Plattform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091E-5401-4D65-8014-857A93FD1B31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5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Motivation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Funktionsfähiger ARM-Prozessor</a:t>
            </a:r>
          </a:p>
          <a:p>
            <a:pPr>
              <a:lnSpc>
                <a:spcPct val="200000"/>
              </a:lnSpc>
            </a:pPr>
            <a:r>
              <a:rPr lang="de-DE" dirty="0"/>
              <a:t>Anpassung an </a:t>
            </a:r>
            <a:r>
              <a:rPr lang="de-DE" dirty="0" err="1"/>
              <a:t>Xilinx</a:t>
            </a:r>
            <a:r>
              <a:rPr lang="de-DE" dirty="0"/>
              <a:t> </a:t>
            </a:r>
            <a:r>
              <a:rPr lang="de-DE" dirty="0" err="1"/>
              <a:t>Zynq</a:t>
            </a:r>
            <a:r>
              <a:rPr lang="de-DE" dirty="0"/>
              <a:t> FPGA</a:t>
            </a:r>
          </a:p>
          <a:p>
            <a:pPr>
              <a:lnSpc>
                <a:spcPct val="200000"/>
              </a:lnSpc>
            </a:pPr>
            <a:r>
              <a:rPr lang="de-DE" dirty="0"/>
              <a:t>Erweiterbarkeit in Entwicklungsumgebung </a:t>
            </a:r>
            <a:r>
              <a:rPr lang="de-DE" dirty="0" err="1"/>
              <a:t>Vivado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091E-5401-4D65-8014-857A93FD1B31}" type="datetime1">
              <a:rPr lang="de-DE" smtClean="0"/>
              <a:t>27.08.2018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3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Vorgehensweise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01B-A9A7-4C7C-8CEE-FE363017100A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5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2380445" y="2029953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de-DE" sz="2400" dirty="0"/>
              <a:t>Phase 1 – Inbetriebnahme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380445" y="3028858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de-DE" sz="2400" dirty="0"/>
              <a:t>Phase 2 – Anpassung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380445" y="4934456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de-DE" sz="2400" dirty="0"/>
              <a:t>Phase 3 – Erweiterung</a:t>
            </a:r>
          </a:p>
        </p:txBody>
      </p:sp>
      <p:sp>
        <p:nvSpPr>
          <p:cNvPr id="10" name="Abgerundetes Rechteck 7">
            <a:extLst>
              <a:ext uri="{FF2B5EF4-FFF2-40B4-BE49-F238E27FC236}">
                <a16:creationId xmlns:a16="http://schemas.microsoft.com/office/drawing/2014/main" id="{46CA4937-DB36-4522-A086-69B541EE63E2}"/>
              </a:ext>
            </a:extLst>
          </p:cNvPr>
          <p:cNvSpPr/>
          <p:nvPr/>
        </p:nvSpPr>
        <p:spPr>
          <a:xfrm>
            <a:off x="2380445" y="3981657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de-DE" sz="2400" dirty="0"/>
              <a:t>Phase 2 – Test</a:t>
            </a:r>
          </a:p>
        </p:txBody>
      </p:sp>
    </p:spTree>
    <p:extLst>
      <p:ext uri="{BB962C8B-B14F-4D97-AF65-F5344CB8AC3E}">
        <p14:creationId xmlns:p14="http://schemas.microsoft.com/office/powerpoint/2010/main" val="131060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06" y="1825625"/>
            <a:ext cx="7344000" cy="4320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Entwicklungsumgebung </a:t>
            </a:r>
            <a:r>
              <a:rPr lang="de-DE" dirty="0" err="1"/>
              <a:t>Xilinx</a:t>
            </a:r>
            <a:r>
              <a:rPr lang="de-DE" dirty="0"/>
              <a:t> ISE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Spartan</a:t>
            </a:r>
            <a:r>
              <a:rPr lang="de-DE" dirty="0"/>
              <a:t> 3E testen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Nicht funktionstüchtig</a:t>
            </a:r>
          </a:p>
          <a:p>
            <a:pPr>
              <a:lnSpc>
                <a:spcPct val="150000"/>
              </a:lnSpc>
            </a:pPr>
            <a:r>
              <a:rPr lang="de-DE" dirty="0"/>
              <a:t>Alternativ: </a:t>
            </a:r>
            <a:r>
              <a:rPr lang="de-DE" dirty="0" err="1"/>
              <a:t>Spartan</a:t>
            </a:r>
            <a:r>
              <a:rPr lang="de-DE" dirty="0"/>
              <a:t> 3AN</a:t>
            </a:r>
          </a:p>
          <a:p>
            <a:pPr>
              <a:lnSpc>
                <a:spcPct val="150000"/>
              </a:lnSpc>
            </a:pPr>
            <a:r>
              <a:rPr lang="de-DE" dirty="0"/>
              <a:t>Schnittstellenanpassung</a:t>
            </a:r>
          </a:p>
          <a:p>
            <a:pPr>
              <a:lnSpc>
                <a:spcPct val="150000"/>
              </a:lnSpc>
            </a:pPr>
            <a:r>
              <a:rPr lang="de-DE" dirty="0"/>
              <a:t>Testen durch Programmierung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01B-A9A7-4C7C-8CEE-FE363017100A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6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 rot="16200000">
            <a:off x="-1575410" y="3594466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Inbetriebnahme</a:t>
            </a:r>
          </a:p>
        </p:txBody>
      </p:sp>
    </p:spTree>
    <p:extLst>
      <p:ext uri="{BB962C8B-B14F-4D97-AF65-F5344CB8AC3E}">
        <p14:creationId xmlns:p14="http://schemas.microsoft.com/office/powerpoint/2010/main" val="266803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08" y="1825625"/>
            <a:ext cx="738114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Entwicklungsumgebung </a:t>
            </a:r>
            <a:r>
              <a:rPr lang="de-DE" dirty="0" err="1"/>
              <a:t>Vivado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BRAM</a:t>
            </a:r>
          </a:p>
          <a:p>
            <a:pPr>
              <a:lnSpc>
                <a:spcPct val="150000"/>
              </a:lnSpc>
            </a:pPr>
            <a:r>
              <a:rPr lang="de-DE" dirty="0"/>
              <a:t>Schnittstellen nach außen</a:t>
            </a:r>
          </a:p>
          <a:p>
            <a:pPr>
              <a:lnSpc>
                <a:spcPct val="150000"/>
              </a:lnSpc>
            </a:pPr>
            <a:r>
              <a:rPr lang="de-DE" dirty="0"/>
              <a:t>Taktfrequenz</a:t>
            </a:r>
          </a:p>
          <a:p>
            <a:pPr>
              <a:lnSpc>
                <a:spcPct val="150000"/>
              </a:lnSpc>
            </a:pPr>
            <a:r>
              <a:rPr lang="de-DE" dirty="0"/>
              <a:t>UART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01B-A9A7-4C7C-8CEE-FE363017100A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7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 rot="16200000">
            <a:off x="-1575410" y="3594466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Anpassung</a:t>
            </a:r>
          </a:p>
        </p:txBody>
      </p:sp>
    </p:spTree>
    <p:extLst>
      <p:ext uri="{BB962C8B-B14F-4D97-AF65-F5344CB8AC3E}">
        <p14:creationId xmlns:p14="http://schemas.microsoft.com/office/powerpoint/2010/main" val="62648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08" y="1825625"/>
            <a:ext cx="7381141" cy="4351338"/>
          </a:xfrm>
        </p:spPr>
        <p:txBody>
          <a:bodyPr/>
          <a:lstStyle/>
          <a:p>
            <a:r>
              <a:rPr lang="de-DE" dirty="0"/>
              <a:t>Programmieren</a:t>
            </a:r>
          </a:p>
          <a:p>
            <a:r>
              <a:rPr lang="de-DE" dirty="0"/>
              <a:t>Softwareseitige Anpassung der Baudrate</a:t>
            </a:r>
          </a:p>
          <a:p>
            <a:r>
              <a:rPr lang="de-DE" dirty="0"/>
              <a:t>Gleiche Ausgabe wie beim </a:t>
            </a:r>
            <a:r>
              <a:rPr lang="de-DE" dirty="0" err="1"/>
              <a:t>Spartan</a:t>
            </a:r>
            <a:r>
              <a:rPr lang="de-DE" dirty="0"/>
              <a:t> 3AN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01B-A9A7-4C7C-8CEE-FE363017100A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8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 rot="16200000">
            <a:off x="-1575410" y="3594466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Test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FFE302-8EC4-4551-A1AC-2DB6AAD2B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63" y="3377029"/>
            <a:ext cx="5174673" cy="33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394A-3D55-4C31-990E-8E041E2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54243"/>
          </a:xfrm>
          <a:solidFill>
            <a:srgbClr val="76B900"/>
          </a:solidFill>
        </p:spPr>
        <p:txBody>
          <a:bodyPr>
            <a:normAutofit/>
          </a:bodyPr>
          <a:lstStyle/>
          <a:p>
            <a:pPr marL="540000"/>
            <a:r>
              <a:rPr lang="de-DE" sz="4800" dirty="0">
                <a:solidFill>
                  <a:schemeClr val="bg1"/>
                </a:solidFill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89A43-2FE9-4728-ACFA-E131954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08" y="1825625"/>
            <a:ext cx="7381141" cy="43513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dirty="0"/>
              <a:t>Mehr Ressourcen verfügbar</a:t>
            </a:r>
          </a:p>
          <a:p>
            <a:pPr>
              <a:lnSpc>
                <a:spcPct val="150000"/>
              </a:lnSpc>
            </a:pPr>
            <a:r>
              <a:rPr lang="de-DE" dirty="0"/>
              <a:t>8 Kerne</a:t>
            </a:r>
          </a:p>
          <a:p>
            <a:pPr>
              <a:lnSpc>
                <a:spcPct val="150000"/>
              </a:lnSpc>
            </a:pPr>
            <a:r>
              <a:rPr lang="de-DE" dirty="0"/>
              <a:t>Auslagern des Taktgenerators aus dem Systemcontroller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01B-A9A7-4C7C-8CEE-FE363017100A}" type="datetime1">
              <a:rPr lang="de-DE" smtClean="0"/>
              <a:t>25.08.2018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1547-A4AF-45D2-A6B2-5A1BBF54590E}" type="slidenum">
              <a:rPr lang="de-DE" smtClean="0"/>
              <a:t>9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 rot="16200000">
            <a:off x="-1575410" y="3594466"/>
            <a:ext cx="4241068" cy="703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Erweiterung</a:t>
            </a:r>
          </a:p>
        </p:txBody>
      </p:sp>
    </p:spTree>
    <p:extLst>
      <p:ext uri="{BB962C8B-B14F-4D97-AF65-F5344CB8AC3E}">
        <p14:creationId xmlns:p14="http://schemas.microsoft.com/office/powerpoint/2010/main" val="398306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893</Words>
  <Application>Microsoft Office PowerPoint</Application>
  <PresentationFormat>Bildschirmpräsentation (4:3)</PresentationFormat>
  <Paragraphs>186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Anpassung einer ARMv4 Mikroarchitektur an Xilinx Zynq FPGAs</vt:lpstr>
      <vt:lpstr>Inhalt</vt:lpstr>
      <vt:lpstr>Motivation &amp; Ziele</vt:lpstr>
      <vt:lpstr>Motivation &amp; Ziele</vt:lpstr>
      <vt:lpstr>Vorgehensweise</vt:lpstr>
      <vt:lpstr>Vorgehensweise</vt:lpstr>
      <vt:lpstr>Vorgehensweise</vt:lpstr>
      <vt:lpstr>Vorgehensweise</vt:lpstr>
      <vt:lpstr>Vorgehensweise</vt:lpstr>
      <vt:lpstr>Ergebnisse</vt:lpstr>
      <vt:lpstr>Ergebnisse</vt:lpstr>
      <vt:lpstr>Erweiterung</vt:lpstr>
      <vt:lpstr>Erweiterung</vt:lpstr>
      <vt:lpstr>Fazit &amp; Ausblick</vt:lpstr>
      <vt:lpstr>Live-Demo</vt:lpstr>
      <vt:lpstr>Anpassung einer ARMv4 Mikroarchitektur an Xilinx Zynq FPGAs</vt:lpstr>
      <vt:lpstr>Backup Slides</vt:lpstr>
      <vt:lpstr>Flächenauslastung bei einem Kern</vt:lpstr>
      <vt:lpstr>Flächenauslastung bei acht Kernen</vt:lpstr>
      <vt:lpstr>VHDL Mehrkernumsetzung</vt:lpstr>
      <vt:lpstr>Ressourcennutzung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Modellierung und Implementierung von Anerkennungstests auf einer Lernplattform</dc:title>
  <dc:creator>Tim</dc:creator>
  <cp:lastModifiedBy>Fiona</cp:lastModifiedBy>
  <cp:revision>93</cp:revision>
  <dcterms:created xsi:type="dcterms:W3CDTF">2017-09-20T09:25:26Z</dcterms:created>
  <dcterms:modified xsi:type="dcterms:W3CDTF">2018-08-27T19:54:22Z</dcterms:modified>
</cp:coreProperties>
</file>