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7" r:id="rId3"/>
    <p:sldId id="285" r:id="rId4"/>
    <p:sldId id="297" r:id="rId5"/>
    <p:sldId id="298" r:id="rId6"/>
    <p:sldId id="293" r:id="rId7"/>
    <p:sldId id="307" r:id="rId8"/>
    <p:sldId id="296" r:id="rId9"/>
    <p:sldId id="299" r:id="rId10"/>
    <p:sldId id="300" r:id="rId11"/>
    <p:sldId id="290" r:id="rId12"/>
    <p:sldId id="301" r:id="rId13"/>
    <p:sldId id="302" r:id="rId14"/>
    <p:sldId id="304" r:id="rId15"/>
    <p:sldId id="308" r:id="rId16"/>
    <p:sldId id="305" r:id="rId17"/>
    <p:sldId id="286" r:id="rId18"/>
    <p:sldId id="281" r:id="rId1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15">
          <p15:clr>
            <a:srgbClr val="A4A3A4"/>
          </p15:clr>
        </p15:guide>
        <p15:guide id="3" orient="horz" pos="228">
          <p15:clr>
            <a:srgbClr val="A4A3A4"/>
          </p15:clr>
        </p15:guide>
        <p15:guide id="4" orient="horz" pos="344">
          <p15:clr>
            <a:srgbClr val="A4A3A4"/>
          </p15:clr>
        </p15:guide>
        <p15:guide id="5" orient="horz" pos="460">
          <p15:clr>
            <a:srgbClr val="A4A3A4"/>
          </p15:clr>
        </p15:guide>
        <p15:guide id="6" orient="horz" pos="577">
          <p15:clr>
            <a:srgbClr val="A4A3A4"/>
          </p15:clr>
        </p15:guide>
        <p15:guide id="7" orient="horz" pos="681">
          <p15:clr>
            <a:srgbClr val="A4A3A4"/>
          </p15:clr>
        </p15:guide>
        <p15:guide id="8" orient="horz" pos="796">
          <p15:clr>
            <a:srgbClr val="A4A3A4"/>
          </p15:clr>
        </p15:guide>
        <p15:guide id="9" orient="horz" pos="894">
          <p15:clr>
            <a:srgbClr val="A4A3A4"/>
          </p15:clr>
        </p15:guide>
        <p15:guide id="10" orient="horz" pos="1030">
          <p15:clr>
            <a:srgbClr val="A4A3A4"/>
          </p15:clr>
        </p15:guide>
        <p15:guide id="11" orient="horz" pos="1141">
          <p15:clr>
            <a:srgbClr val="A4A3A4"/>
          </p15:clr>
        </p15:guide>
        <p15:guide id="12" orient="horz" pos="1257">
          <p15:clr>
            <a:srgbClr val="A4A3A4"/>
          </p15:clr>
        </p15:guide>
        <p15:guide id="13" orient="horz" pos="1361">
          <p15:clr>
            <a:srgbClr val="A4A3A4"/>
          </p15:clr>
        </p15:guide>
        <p15:guide id="14" orient="horz" pos="1484">
          <p15:clr>
            <a:srgbClr val="A4A3A4"/>
          </p15:clr>
        </p15:guide>
        <p15:guide id="15" orient="horz" pos="1589">
          <p15:clr>
            <a:srgbClr val="A4A3A4"/>
          </p15:clr>
        </p15:guide>
        <p15:guide id="16" orient="horz" pos="1702">
          <p15:clr>
            <a:srgbClr val="A4A3A4"/>
          </p15:clr>
        </p15:guide>
        <p15:guide id="17" orient="horz" pos="1801">
          <p15:clr>
            <a:srgbClr val="A4A3A4"/>
          </p15:clr>
        </p15:guide>
        <p15:guide id="18" orient="horz" pos="1938">
          <p15:clr>
            <a:srgbClr val="A4A3A4"/>
          </p15:clr>
        </p15:guide>
        <p15:guide id="19" orient="horz" pos="2028">
          <p15:clr>
            <a:srgbClr val="A4A3A4"/>
          </p15:clr>
        </p15:guide>
        <p15:guide id="20" orient="horz" pos="2164">
          <p15:clr>
            <a:srgbClr val="A4A3A4"/>
          </p15:clr>
        </p15:guide>
        <p15:guide id="21" orient="horz" pos="2270">
          <p15:clr>
            <a:srgbClr val="A4A3A4"/>
          </p15:clr>
        </p15:guide>
        <p15:guide id="22" orient="horz" pos="2383">
          <p15:clr>
            <a:srgbClr val="A4A3A4"/>
          </p15:clr>
        </p15:guide>
        <p15:guide id="23" orient="horz" pos="2499">
          <p15:clr>
            <a:srgbClr val="A4A3A4"/>
          </p15:clr>
        </p15:guide>
        <p15:guide id="24" orient="horz" pos="2618">
          <p15:clr>
            <a:srgbClr val="A4A3A4"/>
          </p15:clr>
        </p15:guide>
        <p15:guide id="25" orient="horz" pos="2709">
          <p15:clr>
            <a:srgbClr val="A4A3A4"/>
          </p15:clr>
        </p15:guide>
        <p15:guide id="26" orient="horz" pos="2834">
          <p15:clr>
            <a:srgbClr val="A4A3A4"/>
          </p15:clr>
        </p15:guide>
        <p15:guide id="27" orient="horz" pos="3239">
          <p15:clr>
            <a:srgbClr val="A4A3A4"/>
          </p15:clr>
        </p15:guide>
        <p15:guide id="28" orient="horz" pos="3072">
          <p15:clr>
            <a:srgbClr val="A4A3A4"/>
          </p15:clr>
        </p15:guide>
        <p15:guide id="29" orient="horz" pos="2951">
          <p15:clr>
            <a:srgbClr val="A4A3A4"/>
          </p15:clr>
        </p15:guide>
        <p15:guide id="30" orient="horz" pos="3172">
          <p15:clr>
            <a:srgbClr val="A4A3A4"/>
          </p15:clr>
        </p15:guide>
        <p15:guide id="31">
          <p15:clr>
            <a:srgbClr val="A4A3A4"/>
          </p15:clr>
        </p15:guide>
        <p15:guide id="32" pos="113">
          <p15:clr>
            <a:srgbClr val="A4A3A4"/>
          </p15:clr>
        </p15:guide>
        <p15:guide id="33" pos="227">
          <p15:clr>
            <a:srgbClr val="A4A3A4"/>
          </p15:clr>
        </p15:guide>
        <p15:guide id="34" pos="340">
          <p15:clr>
            <a:srgbClr val="A4A3A4"/>
          </p15:clr>
        </p15:guide>
        <p15:guide id="35" pos="453">
          <p15:clr>
            <a:srgbClr val="A4A3A4"/>
          </p15:clr>
        </p15:guide>
        <p15:guide id="36" pos="566">
          <p15:clr>
            <a:srgbClr val="A4A3A4"/>
          </p15:clr>
        </p15:guide>
        <p15:guide id="37" pos="679">
          <p15:clr>
            <a:srgbClr val="A4A3A4"/>
          </p15:clr>
        </p15:guide>
        <p15:guide id="38" pos="792">
          <p15:clr>
            <a:srgbClr val="A4A3A4"/>
          </p15:clr>
        </p15:guide>
        <p15:guide id="39" pos="906">
          <p15:clr>
            <a:srgbClr val="A4A3A4"/>
          </p15:clr>
        </p15:guide>
        <p15:guide id="40" pos="1020">
          <p15:clr>
            <a:srgbClr val="A4A3A4"/>
          </p15:clr>
        </p15:guide>
        <p15:guide id="41" pos="1135">
          <p15:clr>
            <a:srgbClr val="A4A3A4"/>
          </p15:clr>
        </p15:guide>
        <p15:guide id="42" pos="1249">
          <p15:clr>
            <a:srgbClr val="A4A3A4"/>
          </p15:clr>
        </p15:guide>
        <p15:guide id="43" pos="1362">
          <p15:clr>
            <a:srgbClr val="A4A3A4"/>
          </p15:clr>
        </p15:guide>
        <p15:guide id="44" pos="1475">
          <p15:clr>
            <a:srgbClr val="A4A3A4"/>
          </p15:clr>
        </p15:guide>
        <p15:guide id="45" pos="1591">
          <p15:clr>
            <a:srgbClr val="A4A3A4"/>
          </p15:clr>
        </p15:guide>
        <p15:guide id="46" pos="1701">
          <p15:clr>
            <a:srgbClr val="A4A3A4"/>
          </p15:clr>
        </p15:guide>
        <p15:guide id="47" pos="1815">
          <p15:clr>
            <a:srgbClr val="A4A3A4"/>
          </p15:clr>
        </p15:guide>
        <p15:guide id="48" pos="1927">
          <p15:clr>
            <a:srgbClr val="A4A3A4"/>
          </p15:clr>
        </p15:guide>
        <p15:guide id="49" pos="2044">
          <p15:clr>
            <a:srgbClr val="A4A3A4"/>
          </p15:clr>
        </p15:guide>
        <p15:guide id="50" pos="2158">
          <p15:clr>
            <a:srgbClr val="A4A3A4"/>
          </p15:clr>
        </p15:guide>
        <p15:guide id="51" pos="2267">
          <p15:clr>
            <a:srgbClr val="A4A3A4"/>
          </p15:clr>
        </p15:guide>
        <p15:guide id="52" pos="2384">
          <p15:clr>
            <a:srgbClr val="A4A3A4"/>
          </p15:clr>
        </p15:guide>
        <p15:guide id="53" pos="2517">
          <p15:clr>
            <a:srgbClr val="A4A3A4"/>
          </p15:clr>
        </p15:guide>
        <p15:guide id="54" pos="2608">
          <p15:clr>
            <a:srgbClr val="A4A3A4"/>
          </p15:clr>
        </p15:guide>
        <p15:guide id="55" pos="2724">
          <p15:clr>
            <a:srgbClr val="A4A3A4"/>
          </p15:clr>
        </p15:guide>
        <p15:guide id="56" pos="2835">
          <p15:clr>
            <a:srgbClr val="A4A3A4"/>
          </p15:clr>
        </p15:guide>
        <p15:guide id="57" pos="2945">
          <p15:clr>
            <a:srgbClr val="A4A3A4"/>
          </p15:clr>
        </p15:guide>
        <p15:guide id="58" pos="3059">
          <p15:clr>
            <a:srgbClr val="A4A3A4"/>
          </p15:clr>
        </p15:guide>
        <p15:guide id="59" pos="3198">
          <p15:clr>
            <a:srgbClr val="A4A3A4"/>
          </p15:clr>
        </p15:guide>
        <p15:guide id="60" pos="3290">
          <p15:clr>
            <a:srgbClr val="A4A3A4"/>
          </p15:clr>
        </p15:guide>
        <p15:guide id="61" pos="3403">
          <p15:clr>
            <a:srgbClr val="A4A3A4"/>
          </p15:clr>
        </p15:guide>
        <p15:guide id="62" pos="3516">
          <p15:clr>
            <a:srgbClr val="A4A3A4"/>
          </p15:clr>
        </p15:guide>
        <p15:guide id="63" pos="3632">
          <p15:clr>
            <a:srgbClr val="A4A3A4"/>
          </p15:clr>
        </p15:guide>
        <p15:guide id="64" pos="3742">
          <p15:clr>
            <a:srgbClr val="A4A3A4"/>
          </p15:clr>
        </p15:guide>
        <p15:guide id="65" pos="3859">
          <p15:clr>
            <a:srgbClr val="A4A3A4"/>
          </p15:clr>
        </p15:guide>
        <p15:guide id="66" pos="3969">
          <p15:clr>
            <a:srgbClr val="A4A3A4"/>
          </p15:clr>
        </p15:guide>
        <p15:guide id="67" pos="4082">
          <p15:clr>
            <a:srgbClr val="A4A3A4"/>
          </p15:clr>
        </p15:guide>
        <p15:guide id="68" pos="4195">
          <p15:clr>
            <a:srgbClr val="A4A3A4"/>
          </p15:clr>
        </p15:guide>
        <p15:guide id="69" pos="4308">
          <p15:clr>
            <a:srgbClr val="A4A3A4"/>
          </p15:clr>
        </p15:guide>
        <p15:guide id="70" pos="4422">
          <p15:clr>
            <a:srgbClr val="A4A3A4"/>
          </p15:clr>
        </p15:guide>
        <p15:guide id="71" pos="4538">
          <p15:clr>
            <a:srgbClr val="A4A3A4"/>
          </p15:clr>
        </p15:guide>
        <p15:guide id="72" pos="4651">
          <p15:clr>
            <a:srgbClr val="A4A3A4"/>
          </p15:clr>
        </p15:guide>
        <p15:guide id="73" pos="4765">
          <p15:clr>
            <a:srgbClr val="A4A3A4"/>
          </p15:clr>
        </p15:guide>
        <p15:guide id="74" pos="4877">
          <p15:clr>
            <a:srgbClr val="A4A3A4"/>
          </p15:clr>
        </p15:guide>
        <p15:guide id="75" pos="4990">
          <p15:clr>
            <a:srgbClr val="A4A3A4"/>
          </p15:clr>
        </p15:guide>
        <p15:guide id="76" pos="5102">
          <p15:clr>
            <a:srgbClr val="A4A3A4"/>
          </p15:clr>
        </p15:guide>
        <p15:guide id="77" pos="5217">
          <p15:clr>
            <a:srgbClr val="A4A3A4"/>
          </p15:clr>
        </p15:guide>
        <p15:guide id="78" pos="5329">
          <p15:clr>
            <a:srgbClr val="A4A3A4"/>
          </p15:clr>
        </p15:guide>
        <p15:guide id="79" pos="5465">
          <p15:clr>
            <a:srgbClr val="A4A3A4"/>
          </p15:clr>
        </p15:guide>
        <p15:guide id="80" pos="5556">
          <p15:clr>
            <a:srgbClr val="A4A3A4"/>
          </p15:clr>
        </p15:guide>
        <p15:guide id="81" pos="56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ptop_oliver" initials="l" lastIdx="5" clrIdx="0">
    <p:extLst>
      <p:ext uri="{19B8F6BF-5375-455C-9EA6-DF929625EA0E}">
        <p15:presenceInfo xmlns:p15="http://schemas.microsoft.com/office/powerpoint/2012/main" userId="laptop_oliv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5" autoAdjust="0"/>
    <p:restoredTop sz="94660"/>
  </p:normalViewPr>
  <p:slideViewPr>
    <p:cSldViewPr>
      <p:cViewPr varScale="1">
        <p:scale>
          <a:sx n="121" d="100"/>
          <a:sy n="121" d="100"/>
        </p:scale>
        <p:origin x="90" y="258"/>
      </p:cViewPr>
      <p:guideLst>
        <p:guide orient="horz"/>
        <p:guide orient="horz" pos="115"/>
        <p:guide orient="horz" pos="228"/>
        <p:guide orient="horz" pos="344"/>
        <p:guide orient="horz" pos="460"/>
        <p:guide orient="horz" pos="577"/>
        <p:guide orient="horz" pos="681"/>
        <p:guide orient="horz" pos="796"/>
        <p:guide orient="horz" pos="894"/>
        <p:guide orient="horz" pos="1030"/>
        <p:guide orient="horz" pos="1141"/>
        <p:guide orient="horz" pos="1257"/>
        <p:guide orient="horz" pos="1361"/>
        <p:guide orient="horz" pos="1484"/>
        <p:guide orient="horz" pos="1589"/>
        <p:guide orient="horz" pos="1702"/>
        <p:guide orient="horz" pos="1801"/>
        <p:guide orient="horz" pos="1938"/>
        <p:guide orient="horz" pos="2028"/>
        <p:guide orient="horz" pos="2164"/>
        <p:guide orient="horz" pos="2270"/>
        <p:guide orient="horz" pos="2383"/>
        <p:guide orient="horz" pos="2499"/>
        <p:guide orient="horz" pos="2618"/>
        <p:guide orient="horz" pos="2709"/>
        <p:guide orient="horz" pos="2834"/>
        <p:guide orient="horz" pos="3239"/>
        <p:guide orient="horz" pos="3072"/>
        <p:guide orient="horz" pos="2951"/>
        <p:guide orient="horz" pos="3172"/>
        <p:guide/>
        <p:guide pos="113"/>
        <p:guide pos="227"/>
        <p:guide pos="340"/>
        <p:guide pos="453"/>
        <p:guide pos="566"/>
        <p:guide pos="679"/>
        <p:guide pos="792"/>
        <p:guide pos="906"/>
        <p:guide pos="1020"/>
        <p:guide pos="1135"/>
        <p:guide pos="1249"/>
        <p:guide pos="1362"/>
        <p:guide pos="1475"/>
        <p:guide pos="1591"/>
        <p:guide pos="1701"/>
        <p:guide pos="1815"/>
        <p:guide pos="1927"/>
        <p:guide pos="2044"/>
        <p:guide pos="2158"/>
        <p:guide pos="2267"/>
        <p:guide pos="2384"/>
        <p:guide pos="2517"/>
        <p:guide pos="2608"/>
        <p:guide pos="2724"/>
        <p:guide pos="2835"/>
        <p:guide pos="2945"/>
        <p:guide pos="3059"/>
        <p:guide pos="3198"/>
        <p:guide pos="3290"/>
        <p:guide pos="3403"/>
        <p:guide pos="3516"/>
        <p:guide pos="3632"/>
        <p:guide pos="3742"/>
        <p:guide pos="3859"/>
        <p:guide pos="3969"/>
        <p:guide pos="4082"/>
        <p:guide pos="4195"/>
        <p:guide pos="4308"/>
        <p:guide pos="4422"/>
        <p:guide pos="4538"/>
        <p:guide pos="4651"/>
        <p:guide pos="4765"/>
        <p:guide pos="4877"/>
        <p:guide pos="4990"/>
        <p:guide pos="5102"/>
        <p:guide pos="5217"/>
        <p:guide pos="5329"/>
        <p:guide pos="5465"/>
        <p:guide pos="555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6T17:05:21.117" idx="5">
    <p:pos x="3102" y="567"/>
    <p:text>vermutung äußern aber nicht aufschreiben    
das der lautsprecher kein impuls ton von sich gibt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447C5-C700-4F5B-9345-511A8F286BAC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C129D-F878-4A6D-8876-B401C292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9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schmales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3143331"/>
            <a:ext cx="7740432" cy="505222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82536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F05D659-B0F7-4274-A934-35075C6F75E5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2130443"/>
            <a:ext cx="6948344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5610"/>
            <a:ext cx="9144000" cy="1798638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 smtClean="0"/>
              <a:t>Hier ein Foto einfügen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2602923"/>
            <a:ext cx="7740432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/>
            </a:lvl1pPr>
          </a:lstStyle>
          <a:p>
            <a:r>
              <a:rPr lang="de-DE" dirty="0" smtClean="0"/>
              <a:t>Überschrift hier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5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9" hasCustomPrompt="1"/>
          </p:nvPr>
        </p:nvSpPr>
        <p:spPr>
          <a:xfrm>
            <a:off x="719138" y="1563688"/>
            <a:ext cx="4683125" cy="293528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Hier durch Klicken auf das Symbol eine Tabelle einfügen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B08A6CD-A36F-4045-B348-0FB6791599F6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288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20" hasCustomPrompt="1"/>
          </p:nvPr>
        </p:nvSpPr>
        <p:spPr>
          <a:xfrm>
            <a:off x="728663" y="1563688"/>
            <a:ext cx="4673600" cy="29352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Hier durch Klicken auf das Symbol ein Diagramm einfügen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84BC43A-6602-41DC-A720-BFFEAE4C2479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7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&amp;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94475" y="1497200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 baseline="0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94475" y="207717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94475" y="2657148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794475" y="3237122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94475" y="381709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42339" y="1491630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642339" y="207160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642339" y="2651578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642339" y="3231552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4642339" y="381152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C8AABD6E-6A54-49BD-B163-8A92DD781D3A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0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19139" y="552451"/>
            <a:ext cx="7740650" cy="375919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5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ein Zitat einfügen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4801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den Autor einfügen</a:t>
            </a:r>
            <a:endParaRPr lang="de-DE" dirty="0"/>
          </a:p>
        </p:txBody>
      </p:sp>
      <p:pic>
        <p:nvPicPr>
          <p:cNvPr id="2050" name="Picture 2" descr="\\vbdrive1.vb.htw-berlin.de\home$\lochner\Eigene Dateien\Desktop\HTW_Berlin_PowerPoint_Anfuehrungszeichen_gru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49" y="566739"/>
            <a:ext cx="877289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00E1722-EB2B-41FD-9A6A-5D35C0D8A55A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34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19138" y="546100"/>
            <a:ext cx="7734299" cy="3776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ein Zitat einfügen</a:t>
            </a:r>
            <a:endParaRPr lang="de-DE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8920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den Autor einfügen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vbdrive1.vb.htw-berlin.de\home$\lochner\Eigene Dateien\Desktop\HTW_Berlin_PowerPoint_Anfuehrungszeichen_weis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75" y="552450"/>
            <a:ext cx="895276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63C09C-E81E-43C9-BFE5-B9D869729B7C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80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 userDrawn="1"/>
        </p:nvSpPr>
        <p:spPr>
          <a:xfrm>
            <a:off x="3440845" y="4424213"/>
            <a:ext cx="2262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solidFill>
                  <a:schemeClr val="bg1"/>
                </a:solidFill>
              </a:rPr>
              <a:t>www.htw-berlin.de</a:t>
            </a:r>
            <a:endParaRPr lang="de-DE" sz="1050" dirty="0">
              <a:solidFill>
                <a:schemeClr val="bg1"/>
              </a:solidFill>
            </a:endParaRPr>
          </a:p>
        </p:txBody>
      </p:sp>
      <p:pic>
        <p:nvPicPr>
          <p:cNvPr id="5" name="Picture 2" descr="\\vbdrive1.vb.htw-berlin.de\home$\lochner\Eigene Dateien\Desktop\Logos HTW\Q17_HTW_Berlin_Logo_quer_neg_SW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308225"/>
            <a:ext cx="21939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6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Bild 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63694" y="1944603"/>
            <a:ext cx="5077888" cy="1006921"/>
          </a:xfrm>
          <a:noFill/>
        </p:spPr>
        <p:txBody>
          <a:bodyPr lIns="0" tIns="0" bIns="0">
            <a:noAutofit/>
          </a:bodyPr>
          <a:lstStyle>
            <a:lvl1pPr marL="0" indent="0" algn="l">
              <a:lnSpc>
                <a:spcPts val="3700"/>
              </a:lnSpc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3588852" y="4481282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DFBC688-05C2-439C-BB93-C79EFF97A0DF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3578766" y="874406"/>
            <a:ext cx="5057792" cy="273844"/>
          </a:xfrm>
        </p:spPr>
        <p:txBody>
          <a:bodyPr lIns="0" tIns="0" rIns="0" bIns="0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3563653" y="1381808"/>
            <a:ext cx="5072905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Überschrift einfügen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65463" cy="51435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 smtClean="0"/>
              <a:t>Hier ein Foto einfügen</a:t>
            </a:r>
            <a:endParaRPr lang="de-DE" dirty="0"/>
          </a:p>
        </p:txBody>
      </p:sp>
      <p:pic>
        <p:nvPicPr>
          <p:cNvPr id="8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62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2073878"/>
            <a:ext cx="7607078" cy="1073936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8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1060991"/>
            <a:ext cx="7581400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1533471"/>
            <a:ext cx="7596416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600" b="1" baseline="0"/>
            </a:lvl1pPr>
          </a:lstStyle>
          <a:p>
            <a:r>
              <a:rPr lang="de-DE" dirty="0" smtClean="0"/>
              <a:t>Überschrift hier einfügen</a:t>
            </a:r>
            <a:endParaRPr lang="de-DE" dirty="0"/>
          </a:p>
        </p:txBody>
      </p:sp>
      <p:sp>
        <p:nvSpPr>
          <p:cNvPr id="13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991667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97E5D9B3-C7D8-43E0-8634-4806503FF549}" type="datetime1">
              <a:rPr lang="de-DE" smtClean="0"/>
              <a:t>19.01.2020</a:t>
            </a:fld>
            <a:endParaRPr lang="de-DE" dirty="0"/>
          </a:p>
        </p:txBody>
      </p:sp>
      <p:pic>
        <p:nvPicPr>
          <p:cNvPr id="14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4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627614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steht die Kapitelüberschrift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8000"/>
            <a:ext cx="5238408" cy="2209360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102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9BD0A6-E0A0-441C-B6A1-0F5307E4A299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664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420715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133778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0038A33-E9C4-43C5-98CA-7E37261A07F1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074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7733438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B0DDB8-05FA-4D0F-A320-276D002A9BEF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886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50761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6111007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27993" y="4287242"/>
            <a:ext cx="5232623" cy="288032"/>
          </a:xfrm>
        </p:spPr>
        <p:txBody>
          <a:bodyPr/>
          <a:lstStyle>
            <a:lvl1pPr algn="r"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63F7BFC-E547-4D43-A8A9-941127D76F70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69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47864" y="1548000"/>
            <a:ext cx="5105573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20000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233" y="4274542"/>
            <a:ext cx="5238205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2EF2F15-5D0C-413F-9DF3-8A1A07FAFCA3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50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19999" y="1554863"/>
            <a:ext cx="4680000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299942"/>
            <a:ext cx="2873326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74FA2B8-B14D-4F30-8D01-D652602F2B2B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55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9138" y="1441449"/>
            <a:ext cx="7926387" cy="2703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Ebene 1: Fließtext Variante 1</a:t>
            </a:r>
          </a:p>
          <a:p>
            <a:pPr lvl="1"/>
            <a:r>
              <a:rPr lang="de-DE" dirty="0" smtClean="0"/>
              <a:t>Ebene 2: Aufzählung 1</a:t>
            </a:r>
          </a:p>
          <a:p>
            <a:pPr lvl="2"/>
            <a:r>
              <a:rPr lang="de-DE" dirty="0" smtClean="0"/>
              <a:t>Ebene 3: Aufzählung 2</a:t>
            </a:r>
          </a:p>
          <a:p>
            <a:pPr lvl="3"/>
            <a:r>
              <a:rPr lang="de-DE" dirty="0" smtClean="0"/>
              <a:t>Ebene 4: Aufzählung 3</a:t>
            </a:r>
          </a:p>
          <a:p>
            <a:pPr lvl="4"/>
            <a:r>
              <a:rPr lang="de-DE" dirty="0" smtClean="0"/>
              <a:t>Ebene 5: Fließtext Variante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E116F13-CAB3-4358-A242-8B78CB8A4391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7744" y="4818186"/>
            <a:ext cx="2304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388424" y="64865"/>
            <a:ext cx="6934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83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50" r:id="rId4"/>
    <p:sldLayoutId id="2147483667" r:id="rId5"/>
    <p:sldLayoutId id="2147483679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0" r:id="rId13"/>
    <p:sldLayoutId id="2147483671" r:id="rId14"/>
    <p:sldLayoutId id="2147483672" r:id="rId15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177800" algn="l"/>
        </a:tabLst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628650" algn="l"/>
        </a:tabLst>
        <a:defRPr sz="160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2563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b="0" i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631316" y="1419622"/>
            <a:ext cx="6048672" cy="2232248"/>
          </a:xfrm>
        </p:spPr>
        <p:txBody>
          <a:bodyPr/>
          <a:lstStyle/>
          <a:p>
            <a:pPr algn="ctr"/>
            <a:r>
              <a:rPr lang="de-DE" sz="2200" dirty="0" smtClean="0"/>
              <a:t>Positionsbestimmung drahtloser mobiler eingebetteter Systeme mittels Time </a:t>
            </a:r>
            <a:r>
              <a:rPr lang="de-DE" sz="2200" dirty="0" err="1" smtClean="0"/>
              <a:t>Difference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Arrival</a:t>
            </a:r>
            <a:endParaRPr lang="de-DE" sz="2200" dirty="0"/>
          </a:p>
        </p:txBody>
      </p:sp>
      <p:sp>
        <p:nvSpPr>
          <p:cNvPr id="6" name="Textfeld 5"/>
          <p:cNvSpPr txBox="1"/>
          <p:nvPr/>
        </p:nvSpPr>
        <p:spPr>
          <a:xfrm>
            <a:off x="1846921" y="2859782"/>
            <a:ext cx="5617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präsentiert von</a:t>
            </a:r>
          </a:p>
          <a:p>
            <a:pPr algn="ctr"/>
            <a:endParaRPr lang="de-DE" sz="1200" dirty="0" smtClean="0"/>
          </a:p>
          <a:p>
            <a:pPr algn="ctr"/>
            <a:r>
              <a:rPr lang="de-DE" sz="1200" dirty="0" smtClean="0"/>
              <a:t>Oliver Koepp</a:t>
            </a:r>
          </a:p>
          <a:p>
            <a:pPr algn="ctr"/>
            <a:endParaRPr lang="de-DE" sz="1200" dirty="0" smtClean="0"/>
          </a:p>
          <a:p>
            <a:pPr algn="ctr"/>
            <a:r>
              <a:rPr lang="de-DE" sz="1200" dirty="0" smtClean="0"/>
              <a:t>Zur Erlangung des akademisches Grades</a:t>
            </a:r>
          </a:p>
          <a:p>
            <a:pPr algn="ctr"/>
            <a:r>
              <a:rPr lang="de-DE" sz="1200" dirty="0" smtClean="0"/>
              <a:t> </a:t>
            </a:r>
          </a:p>
          <a:p>
            <a:pPr algn="ctr"/>
            <a:r>
              <a:rPr lang="de-DE" sz="1200" b="1" dirty="0" smtClean="0"/>
              <a:t>Bachelor </a:t>
            </a:r>
            <a:r>
              <a:rPr lang="de-DE" sz="1200" b="1" dirty="0" err="1" smtClean="0"/>
              <a:t>of</a:t>
            </a:r>
            <a:r>
              <a:rPr lang="de-DE" sz="1200" b="1" dirty="0" smtClean="0"/>
              <a:t> Engineering</a:t>
            </a:r>
          </a:p>
          <a:p>
            <a:pPr algn="ctr"/>
            <a:endParaRPr lang="de-DE" sz="1200" dirty="0" smtClean="0"/>
          </a:p>
          <a:p>
            <a:pPr algn="ctr"/>
            <a:endParaRPr lang="de-DE" sz="1200" dirty="0"/>
          </a:p>
          <a:p>
            <a:pPr algn="ctr"/>
            <a:r>
              <a:rPr lang="de-DE" sz="1200" smtClean="0"/>
              <a:t>24.01.2020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5144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</a:t>
            </a:r>
            <a:r>
              <a:rPr lang="de-DE" dirty="0" smtClean="0"/>
              <a:t>Time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Arrival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Verfahren zur Laufzeitmessung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Laufzeitunterschied von zwei Zeitstempel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Art des Signals ist irrelevant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47814"/>
            <a:ext cx="1550527" cy="99751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32" y="3143986"/>
            <a:ext cx="1550527" cy="997517"/>
          </a:xfrm>
          <a:prstGeom prst="rect">
            <a:avLst/>
          </a:prstGeom>
        </p:spPr>
      </p:pic>
      <p:cxnSp>
        <p:nvCxnSpPr>
          <p:cNvPr id="22" name="Gerade Verbindung mit Pfeil 21"/>
          <p:cNvCxnSpPr/>
          <p:nvPr/>
        </p:nvCxnSpPr>
        <p:spPr>
          <a:xfrm>
            <a:off x="2416299" y="3291830"/>
            <a:ext cx="370605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 flipV="1">
            <a:off x="2399486" y="3858117"/>
            <a:ext cx="3696955" cy="838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2056259" y="289581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259" y="2895818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154000" y="384168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00" y="3841689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657298" y="4151145"/>
                <a:ext cx="1496702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8" y="4151145"/>
                <a:ext cx="1496702" cy="391582"/>
              </a:xfrm>
              <a:prstGeom prst="rect">
                <a:avLst/>
              </a:prstGeom>
              <a:blipFill>
                <a:blip r:embed="rId5"/>
                <a:stretch>
                  <a:fillRect t="-10938" b="-17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0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Grundlagen – </a:t>
            </a:r>
            <a:r>
              <a:rPr lang="de-DE" dirty="0" smtClean="0"/>
              <a:t>Mathematik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Schall breitet sich Kreisförmig in 2D 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von drei Kreisen </a:t>
            </a:r>
            <a:r>
              <a:rPr lang="de-DE" dirty="0" smtClean="0">
                <a:sym typeface="Wingdings" panose="05000000000000000000" pitchFamily="2" charset="2"/>
              </a:rPr>
              <a:t> eindeutige Punktiden</a:t>
            </a:r>
            <a:r>
              <a:rPr lang="de-DE" dirty="0" smtClean="0"/>
              <a:t>tifizierung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von drei </a:t>
            </a:r>
          </a:p>
          <a:p>
            <a:r>
              <a:rPr lang="de-DE" dirty="0"/>
              <a:t> </a:t>
            </a:r>
            <a:r>
              <a:rPr lang="de-DE" dirty="0" smtClean="0"/>
              <a:t>   Kreisgleichungen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08" y="1969498"/>
            <a:ext cx="3638316" cy="280831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74120"/>
            <a:ext cx="3566379" cy="2202435"/>
          </a:xfrm>
          <a:prstGeom prst="rect">
            <a:avLst/>
          </a:prstGeom>
        </p:spPr>
      </p:pic>
      <p:sp>
        <p:nvSpPr>
          <p:cNvPr id="10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1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Implementierung – </a:t>
            </a:r>
            <a:r>
              <a:rPr lang="de-DE" dirty="0" smtClean="0"/>
              <a:t>Software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8" y="1059582"/>
            <a:ext cx="8555476" cy="3657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7710143" y="4346176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143" y="4346176"/>
                <a:ext cx="14401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/>
          <p:cNvSpPr txBox="1"/>
          <p:nvPr/>
        </p:nvSpPr>
        <p:spPr>
          <a:xfrm>
            <a:off x="8183622" y="2790171"/>
            <a:ext cx="4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8172400" y="1234166"/>
            <a:ext cx="70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287879" y="3867894"/>
            <a:ext cx="4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080239" y="2646879"/>
            <a:ext cx="70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13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5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49" y="1924511"/>
            <a:ext cx="6591210" cy="28647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Implementierung – </a:t>
            </a:r>
            <a:r>
              <a:rPr lang="de-DE" dirty="0" smtClean="0"/>
              <a:t>Modultest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Fehlereingrenzung durch unabhängige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Abweichungen besser zu erkennen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8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91" y="1419622"/>
            <a:ext cx="6591210" cy="28647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Implementierung – </a:t>
            </a:r>
            <a:r>
              <a:rPr lang="de-DE" dirty="0" smtClean="0"/>
              <a:t>Modultest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9520" y="1851669"/>
                <a:ext cx="15841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Konstant</a:t>
                </a:r>
              </a:p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1600" dirty="0"/>
                  <a:t>-</a:t>
                </a:r>
                <a:r>
                  <a:rPr lang="de-DE" sz="1600" dirty="0" smtClean="0"/>
                  <a:t>Sekunden </a:t>
                </a:r>
                <a:endParaRPr lang="de-DE" sz="16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0" y="1851669"/>
                <a:ext cx="1584176" cy="584775"/>
              </a:xfrm>
              <a:prstGeom prst="rect">
                <a:avLst/>
              </a:prstGeom>
              <a:blipFill>
                <a:blip r:embed="rId3"/>
                <a:stretch>
                  <a:fillRect l="-2308" t="-3125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6948264" y="1851670"/>
                <a:ext cx="15841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Konstant</a:t>
                </a:r>
              </a:p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1600" dirty="0"/>
                  <a:t>-</a:t>
                </a:r>
                <a:r>
                  <a:rPr lang="de-DE" sz="1600" dirty="0" smtClean="0"/>
                  <a:t>Sekunden </a:t>
                </a:r>
                <a:endParaRPr lang="de-DE" sz="16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1851670"/>
                <a:ext cx="1584176" cy="584775"/>
              </a:xfrm>
              <a:prstGeom prst="rect">
                <a:avLst/>
              </a:prstGeom>
              <a:blipFill>
                <a:blip r:embed="rId4"/>
                <a:stretch>
                  <a:fillRect l="-2308" t="-3125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7167913" y="3291830"/>
                <a:ext cx="15841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Konstant</a:t>
                </a:r>
              </a:p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600" dirty="0" smtClean="0"/>
                  <a:t>-Sekunden </a:t>
                </a:r>
                <a:endParaRPr lang="de-DE" sz="16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913" y="3291830"/>
                <a:ext cx="1584176" cy="584775"/>
              </a:xfrm>
              <a:prstGeom prst="rect">
                <a:avLst/>
              </a:prstGeom>
              <a:blipFill>
                <a:blip r:embed="rId5"/>
                <a:stretch>
                  <a:fillRect l="-2308" t="-3125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416199" y="3958217"/>
                <a:ext cx="35320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Irrational</a:t>
                </a:r>
              </a:p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𝑚𝑖𝑙𝑙𝑖</m:t>
                    </m:r>
                  </m:oMath>
                </a14:m>
                <a:r>
                  <a:rPr lang="de-DE" sz="1600" dirty="0" smtClean="0"/>
                  <a:t>-Sekunden</a:t>
                </a:r>
              </a:p>
              <a:p>
                <a:r>
                  <a:rPr lang="de-DE" sz="1600" dirty="0" smtClean="0"/>
                  <a:t>Kann nicht approximiert werden</a:t>
                </a:r>
                <a:endParaRPr lang="de-DE" sz="16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199" y="3958217"/>
                <a:ext cx="3532065" cy="830997"/>
              </a:xfrm>
              <a:prstGeom prst="rect">
                <a:avLst/>
              </a:prstGeom>
              <a:blipFill>
                <a:blip r:embed="rId6"/>
                <a:stretch>
                  <a:fillRect l="-862" t="-2190" b="-80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4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Vermutung – Modul 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683568" y="1273791"/>
                <a:ext cx="8460432" cy="212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Keine Impulsabgabe des Tons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Plausibilitätscheck war erfolgreich (Klatschen)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Verzögerungen min.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de-DE" dirty="0" smtClean="0"/>
                  <a:t> durch Zeitsynchronisation</a:t>
                </a:r>
                <a:endParaRPr lang="de-DE" dirty="0" smtClean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343,2 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=1,716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 smtClean="0"/>
                  <a:t> Genauigkeit</a:t>
                </a:r>
                <a:endParaRPr lang="de-DE" dirty="0" smtClean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73791"/>
                <a:ext cx="8460432" cy="2124941"/>
              </a:xfrm>
              <a:prstGeom prst="rect">
                <a:avLst/>
              </a:prstGeom>
              <a:blipFill>
                <a:blip r:embed="rId2"/>
                <a:stretch>
                  <a:fillRect l="-432" b="-2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7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1095654"/>
          </a:xfrm>
        </p:spPr>
        <p:txBody>
          <a:bodyPr/>
          <a:lstStyle/>
          <a:p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1273791"/>
            <a:ext cx="8460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Positionsbestimmung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Technisch realisierbar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Zentimetergenauigkeit nicht erfüllt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Einschränkungen bei der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Irrationale Schwankungen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Hardware nicht optimal ausgesucht</a:t>
            </a:r>
          </a:p>
          <a:p>
            <a:endParaRPr lang="de-DE" dirty="0"/>
          </a:p>
          <a:p>
            <a:r>
              <a:rPr lang="de-DE" dirty="0" smtClean="0"/>
              <a:t>Unit </a:t>
            </a:r>
            <a:r>
              <a:rPr lang="de-DE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Gleichungen für die Positionsbestimmung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Abstand zweier Punkte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Quadratische Gleichung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3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1095654"/>
          </a:xfrm>
        </p:spPr>
        <p:txBody>
          <a:bodyPr/>
          <a:lstStyle/>
          <a:p>
            <a:r>
              <a:rPr lang="de-DE" dirty="0" smtClean="0"/>
              <a:t>Praktische Durchführung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83568" y="1273791"/>
            <a:ext cx="7998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Precision Time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Theoretische Positionsbestimmung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ohne Schwankung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mit Schwankung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Praktische Positionsbestimmung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Messung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401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6210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Einleitung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Implementierung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Software</a:t>
            </a:r>
            <a:endParaRPr lang="de-DE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Modultest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Auswertung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Praktische Durchführung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77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</a:t>
            </a:r>
          </a:p>
          <a:p>
            <a:pPr algn="ctr"/>
            <a:r>
              <a:rPr lang="de-DE" dirty="0" smtClean="0"/>
              <a:t> „</a:t>
            </a:r>
            <a:r>
              <a:rPr lang="de-DE" dirty="0" smtClean="0">
                <a:solidFill>
                  <a:srgbClr val="FF0000"/>
                </a:solidFill>
              </a:rPr>
              <a:t>Eine Positionsbestimmung im Zentimeterbereich durchzuführen</a:t>
            </a:r>
            <a:r>
              <a:rPr lang="de-DE" dirty="0" smtClean="0"/>
              <a:t>“</a:t>
            </a:r>
          </a:p>
          <a:p>
            <a:endParaRPr lang="de-DE" dirty="0" smtClean="0"/>
          </a:p>
          <a:p>
            <a:r>
              <a:rPr lang="de-DE" dirty="0" smtClean="0"/>
              <a:t>Lösung: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Kommunikation zwischen Master und Slave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2,4GHz Funk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Hörbaren </a:t>
            </a:r>
            <a:r>
              <a:rPr lang="de-DE" dirty="0" smtClean="0"/>
              <a:t>Schall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Precision Time Protocol (PTP)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Positionsbestimmung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Time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Arrival</a:t>
            </a:r>
          </a:p>
        </p:txBody>
      </p:sp>
      <p:sp>
        <p:nvSpPr>
          <p:cNvPr id="7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8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Master /Slave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5606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RIOT – The </a:t>
            </a:r>
            <a:r>
              <a:rPr lang="de-DE" dirty="0" err="1" smtClean="0"/>
              <a:t>friendly</a:t>
            </a:r>
            <a:r>
              <a:rPr lang="de-DE" dirty="0" smtClean="0"/>
              <a:t> Operating System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Internet </a:t>
            </a:r>
            <a:r>
              <a:rPr lang="de-DE" dirty="0" err="1" smtClean="0"/>
              <a:t>of</a:t>
            </a:r>
            <a:r>
              <a:rPr lang="de-DE" dirty="0" smtClean="0"/>
              <a:t> Things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Echtzeitfähig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Fokus – Drahtlose Sensornetzwerke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Multithreading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Ist mit SAMR21 kompatibel</a:t>
            </a:r>
          </a:p>
          <a:p>
            <a:endParaRPr lang="de-DE" dirty="0" smtClean="0"/>
          </a:p>
          <a:p>
            <a:r>
              <a:rPr lang="de-DE" dirty="0" smtClean="0"/>
              <a:t>Hardware: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Atmel</a:t>
            </a:r>
            <a:r>
              <a:rPr lang="de-DE" dirty="0">
                <a:sym typeface="Wingdings" panose="05000000000000000000" pitchFamily="2" charset="2"/>
              </a:rPr>
              <a:t> SAM R21 </a:t>
            </a:r>
            <a:r>
              <a:rPr lang="de-DE" dirty="0" err="1">
                <a:sym typeface="Wingdings" panose="05000000000000000000" pitchFamily="2" charset="2"/>
              </a:rPr>
              <a:t>Xplained</a:t>
            </a:r>
            <a:r>
              <a:rPr lang="de-DE" dirty="0">
                <a:sym typeface="Wingdings" panose="05000000000000000000" pitchFamily="2" charset="2"/>
              </a:rPr>
              <a:t> Pro </a:t>
            </a:r>
            <a:r>
              <a:rPr lang="de-DE" dirty="0" smtClean="0">
                <a:sym typeface="Wingdings" panose="05000000000000000000" pitchFamily="2" charset="2"/>
              </a:rPr>
              <a:t>Board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RIOT OS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Integriertes 2,4GHz Funkmodul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Integrierbarkeit in vorhandene Systeme</a:t>
            </a:r>
            <a:endParaRPr lang="de-DE" dirty="0"/>
          </a:p>
        </p:txBody>
      </p:sp>
      <p:sp>
        <p:nvSpPr>
          <p:cNvPr id="7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2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971133"/>
            <a:ext cx="2283581" cy="177966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33" y="1138603"/>
            <a:ext cx="2551512" cy="183253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Master /Slave 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82621"/>
            <a:ext cx="84604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Unbekannte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SparkFun</a:t>
            </a:r>
            <a:r>
              <a:rPr lang="de-DE" dirty="0" smtClean="0"/>
              <a:t> </a:t>
            </a:r>
            <a:r>
              <a:rPr lang="de-DE" dirty="0"/>
              <a:t>Sound </a:t>
            </a:r>
            <a:r>
              <a:rPr lang="de-DE" dirty="0" err="1"/>
              <a:t>Detector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Detektion von Hörbarem Schall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TTL – Ausgang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Veränderbare Empfindlichkeit</a:t>
            </a:r>
          </a:p>
          <a:p>
            <a:pPr marL="0" lvl="1"/>
            <a:endParaRPr lang="de-DE" dirty="0" smtClean="0">
              <a:sym typeface="Wingdings" panose="05000000000000000000" pitchFamily="2" charset="2"/>
            </a:endParaRPr>
          </a:p>
          <a:p>
            <a:pPr marL="0" lvl="1"/>
            <a:r>
              <a:rPr lang="de-DE" dirty="0" smtClean="0">
                <a:sym typeface="Wingdings" panose="05000000000000000000" pitchFamily="2" charset="2"/>
              </a:rPr>
              <a:t>Slave</a:t>
            </a:r>
            <a:r>
              <a:rPr lang="de-DE" dirty="0" smtClean="0">
                <a:sym typeface="Wingdings" panose="05000000000000000000" pitchFamily="2" charset="2"/>
              </a:rPr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Sitzt bei bekannten Positionen (Koordinaten)</a:t>
            </a:r>
            <a:endParaRPr lang="de-DE" dirty="0" smtClean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Lautsprecher 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PIEP</a:t>
            </a:r>
            <a:r>
              <a:rPr lang="de-DE" dirty="0" smtClean="0"/>
              <a:t> </a:t>
            </a:r>
            <a:r>
              <a:rPr lang="de-DE" dirty="0" smtClean="0"/>
              <a:t>– Ton </a:t>
            </a:r>
            <a:r>
              <a:rPr lang="de-DE" dirty="0" smtClean="0">
                <a:sym typeface="Wingdings" panose="05000000000000000000" pitchFamily="2" charset="2"/>
              </a:rPr>
              <a:t> andere </a:t>
            </a:r>
            <a:r>
              <a:rPr lang="de-DE" dirty="0" smtClean="0">
                <a:sym typeface="Wingdings" panose="05000000000000000000" pitchFamily="2" charset="2"/>
              </a:rPr>
              <a:t>Töne werden </a:t>
            </a:r>
            <a:r>
              <a:rPr lang="de-DE" dirty="0" smtClean="0">
                <a:sym typeface="Wingdings" panose="05000000000000000000" pitchFamily="2" charset="2"/>
              </a:rPr>
              <a:t>überlagert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</p:spTree>
    <p:extLst>
      <p:ext uri="{BB962C8B-B14F-4D97-AF65-F5344CB8AC3E}">
        <p14:creationId xmlns:p14="http://schemas.microsoft.com/office/powerpoint/2010/main" val="27472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210" y="1059582"/>
            <a:ext cx="4700981" cy="34313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1" y="1635646"/>
            <a:ext cx="3934693" cy="27749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– Master /Slave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1133" y="2283718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Master:				      Slave:</a:t>
            </a:r>
          </a:p>
        </p:txBody>
      </p:sp>
      <p:sp>
        <p:nvSpPr>
          <p:cNvPr id="9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6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7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72" y="3783171"/>
            <a:ext cx="5143500" cy="104775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043" y="0"/>
            <a:ext cx="5188193" cy="38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</a:t>
            </a:r>
            <a:r>
              <a:rPr lang="de-DE" dirty="0" smtClean="0"/>
              <a:t>Zeitsynchronisation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83568" y="1273791"/>
                <a:ext cx="846043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Problem:</a:t>
                </a:r>
              </a:p>
              <a:p>
                <a:pPr algn="ctr"/>
                <a:r>
                  <a:rPr lang="de-DE" dirty="0" smtClean="0"/>
                  <a:t> „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Keine gemeinsame Zeitbasis vorhanden</a:t>
                </a:r>
                <a:r>
                  <a:rPr lang="de-DE" dirty="0" smtClean="0"/>
                  <a:t>“</a:t>
                </a:r>
              </a:p>
              <a:p>
                <a:endParaRPr lang="de-DE" dirty="0" smtClean="0"/>
              </a:p>
              <a:p>
                <a:r>
                  <a:rPr lang="de-DE" dirty="0" smtClean="0"/>
                  <a:t>Lösung: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Precision Time Protocol (PTP)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Hierarchielose kleine Sensornetzwerke spezialisiert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Hohe Genauigkeit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Genauigkeit </a:t>
                </a:r>
                <a:r>
                  <a:rPr lang="de-DE" dirty="0"/>
                  <a:t>bis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de-DE" dirty="0"/>
                  <a:t> ohne </a:t>
                </a:r>
                <a:r>
                  <a:rPr lang="de-DE" dirty="0" smtClean="0"/>
                  <a:t>Hardwareunterstützung</a:t>
                </a:r>
                <a:endParaRPr lang="de-DE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73791"/>
                <a:ext cx="8460432" cy="2308324"/>
              </a:xfrm>
              <a:prstGeom prst="rect">
                <a:avLst/>
              </a:prstGeom>
              <a:blipFill>
                <a:blip r:embed="rId2"/>
                <a:stretch>
                  <a:fillRect l="-576" t="-1583" b="-31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2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80" y="1024613"/>
            <a:ext cx="5112568" cy="376266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</a:t>
            </a:r>
            <a:r>
              <a:rPr lang="de-DE" dirty="0" smtClean="0"/>
              <a:t>Zeitsynchronisation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888840" y="1272556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Laufzeitverzögerung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Bestimmung des</a:t>
            </a:r>
          </a:p>
          <a:p>
            <a:r>
              <a:rPr lang="de-DE" dirty="0" smtClean="0"/>
              <a:t>    PINGs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Synchronisation der </a:t>
            </a:r>
          </a:p>
          <a:p>
            <a:r>
              <a:rPr lang="de-DE" dirty="0"/>
              <a:t> </a:t>
            </a:r>
            <a:r>
              <a:rPr lang="de-DE" dirty="0" smtClean="0"/>
              <a:t>  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Request /</a:t>
            </a:r>
            <a:r>
              <a:rPr lang="de-DE" dirty="0"/>
              <a:t> </a:t>
            </a:r>
            <a:r>
              <a:rPr lang="de-DE" dirty="0" smtClean="0"/>
              <a:t>Response </a:t>
            </a:r>
            <a:r>
              <a:rPr lang="de-DE" dirty="0"/>
              <a:t>–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Nachrichtenaustausch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8" name="Datumsplatzhalter 13"/>
          <p:cNvSpPr>
            <a:spLocks noGrp="1"/>
          </p:cNvSpPr>
          <p:nvPr>
            <p:ph type="dt" sz="half" idx="27"/>
          </p:nvPr>
        </p:nvSpPr>
        <p:spPr>
          <a:xfrm>
            <a:off x="881608" y="4818186"/>
            <a:ext cx="1098104" cy="273844"/>
          </a:xfrm>
        </p:spPr>
        <p:txBody>
          <a:bodyPr/>
          <a:lstStyle/>
          <a:p>
            <a:r>
              <a:rPr lang="de-DE" dirty="0" smtClean="0"/>
              <a:t>24.01.2020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05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P_Mastervorlage_HTW_Berlin">
  <a:themeElements>
    <a:clrScheme name="Farben HTW Berlin">
      <a:dk1>
        <a:sysClr val="windowText" lastClr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HTW Berlin  Textlasti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PPP_Mastervorlage_HTW_Berlin</Template>
  <TotalTime>0</TotalTime>
  <Words>568</Words>
  <Application>Microsoft Office PowerPoint</Application>
  <PresentationFormat>Bildschirmpräsentation (16:9)</PresentationFormat>
  <Paragraphs>193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Verdana</vt:lpstr>
      <vt:lpstr>Wingdings</vt:lpstr>
      <vt:lpstr>PPP_Mastervorlage_HTW_Berlin</vt:lpstr>
      <vt:lpstr>Positionsbestimmung drahtloser mobiler eingebetteter Systeme mittels Time Difference of Arrival</vt:lpstr>
      <vt:lpstr>Gliederung</vt:lpstr>
      <vt:lpstr>Einleitung</vt:lpstr>
      <vt:lpstr>Grundlagen – Master /Slave </vt:lpstr>
      <vt:lpstr>Grundlagen – Master /Slave </vt:lpstr>
      <vt:lpstr>Grundlagen – Master /Slave </vt:lpstr>
      <vt:lpstr>PowerPoint-Präsentation</vt:lpstr>
      <vt:lpstr>Grundlagen – Zeitsynchronisation</vt:lpstr>
      <vt:lpstr>Grundlagen – Zeitsynchronisation</vt:lpstr>
      <vt:lpstr>Grundlagen – Time Difference of Arrival</vt:lpstr>
      <vt:lpstr>Grundlagen – Mathematik</vt:lpstr>
      <vt:lpstr>Implementierung – Software</vt:lpstr>
      <vt:lpstr>Implementierung – Modultest</vt:lpstr>
      <vt:lpstr>Implementierung – Modultest</vt:lpstr>
      <vt:lpstr>Vermutung – Modul D</vt:lpstr>
      <vt:lpstr>Auswertung</vt:lpstr>
      <vt:lpstr>Praktische Durchführung</vt:lpstr>
      <vt:lpstr>PowerPoint-Präsentation</vt:lpstr>
    </vt:vector>
  </TitlesOfParts>
  <Company>HTW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Vielfältig und innovativ</dc:title>
  <dc:creator>Rebecca Lochner</dc:creator>
  <cp:lastModifiedBy>laptop_oliver</cp:lastModifiedBy>
  <cp:revision>100</cp:revision>
  <dcterms:created xsi:type="dcterms:W3CDTF">2016-07-21T07:50:55Z</dcterms:created>
  <dcterms:modified xsi:type="dcterms:W3CDTF">2020-01-19T21:34:36Z</dcterms:modified>
</cp:coreProperties>
</file>