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753225" cy="9871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6753225" cy="9871075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Shape 40"/>
          <p:cNvSpPr txBox="1"/>
          <p:nvPr>
            <p:ph idx="2" type="hdr"/>
          </p:nvPr>
        </p:nvSpPr>
        <p:spPr>
          <a:xfrm>
            <a:off x="-3175" y="-1588"/>
            <a:ext cx="2871788" cy="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i="1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25875" y="-1588"/>
            <a:ext cx="2871788" cy="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i="1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/>
          <p:nvPr>
            <p:ph idx="3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-3175" y="9375775"/>
            <a:ext cx="2871788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i="1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825875" y="9375775"/>
            <a:ext cx="2871788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</a:pPr>
            <a:fld id="{00000000-1234-1234-1234-123412341234}" type="slidenum">
              <a:rPr b="0" i="1" lang="fr-FR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3825875" y="9375775"/>
            <a:ext cx="2871788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</a:pPr>
            <a:fld id="{00000000-1234-1234-1234-123412341234}" type="slidenum">
              <a:rPr i="1" lang="fr-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19163" y="746125"/>
            <a:ext cx="4916487" cy="36877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98525" y="4687888"/>
            <a:ext cx="4899025" cy="438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3825875" y="9375775"/>
            <a:ext cx="2871788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</a:pPr>
            <a:fld id="{00000000-1234-1234-1234-123412341234}" type="slidenum">
              <a:rPr i="1" lang="fr-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919163" y="746125"/>
            <a:ext cx="4875212" cy="36464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98525" y="4687888"/>
            <a:ext cx="4899025" cy="438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898525" y="4687888"/>
            <a:ext cx="4897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2" type="sldNum"/>
          </p:nvPr>
        </p:nvSpPr>
        <p:spPr>
          <a:xfrm>
            <a:off x="3825875" y="9375775"/>
            <a:ext cx="2871788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</a:pPr>
            <a:fld id="{00000000-1234-1234-1234-123412341234}" type="slidenum">
              <a:rPr i="1" lang="fr-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919163" y="746125"/>
            <a:ext cx="4916487" cy="36877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898525" y="4687888"/>
            <a:ext cx="4899025" cy="43926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919163" y="746125"/>
            <a:ext cx="4857750" cy="362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position personnalisée">
  <p:cSld name="Disposition personnalisé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81000" y="2220913"/>
            <a:ext cx="771366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1000" y="2220913"/>
            <a:ext cx="771366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309020" y="-246856"/>
            <a:ext cx="4467225" cy="8170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5364163" y="2808288"/>
            <a:ext cx="4467225" cy="206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164432" y="821532"/>
            <a:ext cx="4467225" cy="6034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219200"/>
            <a:ext cx="7669213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219200"/>
            <a:ext cx="3757613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748213" y="1219200"/>
            <a:ext cx="3759200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Char char="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Char char="☞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Char char="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Char char="☞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30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960"/>
              <a:buFont typeface="Noto Sans Symbols"/>
              <a:buChar char="➢"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Char char="☞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6" name="Shape 18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 rot="5400000">
            <a:off x="2263775" y="-206375"/>
            <a:ext cx="4818063" cy="7669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 rot="5400000">
            <a:off x="5137944" y="2010569"/>
            <a:ext cx="5857875" cy="219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 rot="5400000">
            <a:off x="669925" y="-109537"/>
            <a:ext cx="5857875" cy="643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1000" y="2220913"/>
            <a:ext cx="771366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963"/>
            <a:ext cx="8170863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1000" y="2220913"/>
            <a:ext cx="771366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4963"/>
            <a:ext cx="400843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18038" y="1604963"/>
            <a:ext cx="401002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Char char="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9719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Char char="☞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Char char="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9719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120"/>
              <a:buFont typeface="Noto Sans Symbols"/>
              <a:buChar char="☞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1000" y="2220913"/>
            <a:ext cx="771366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306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960"/>
              <a:buFont typeface="Noto Sans Symbols"/>
              <a:buChar char="➢"/>
              <a:def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Noto Sans Symbols"/>
              <a:buChar char="☞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32"/>
            </a:gs>
            <a:gs pos="100000">
              <a:srgbClr val="000062"/>
            </a:gs>
          </a:gsLst>
          <a:lin ang="54000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0" y="2057400"/>
            <a:ext cx="8026400" cy="1588"/>
          </a:xfrm>
          <a:prstGeom prst="straightConnector1">
            <a:avLst/>
          </a:prstGeom>
          <a:noFill/>
          <a:ln cap="flat" cmpd="sng" w="50750">
            <a:solidFill>
              <a:srgbClr val="FF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381000" y="2220913"/>
            <a:ext cx="771366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381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248400"/>
            <a:ext cx="28368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4963"/>
            <a:ext cx="8170863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68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68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32"/>
            </a:gs>
            <a:gs pos="100000">
              <a:srgbClr val="000062"/>
            </a:gs>
          </a:gsLst>
          <a:lin ang="54000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0" y="990600"/>
            <a:ext cx="8026400" cy="1588"/>
          </a:xfrm>
          <a:prstGeom prst="straightConnector1">
            <a:avLst/>
          </a:prstGeom>
          <a:noFill/>
          <a:ln cap="flat" cmpd="sng" w="50750">
            <a:solidFill>
              <a:srgbClr val="FF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38200" y="1219200"/>
            <a:ext cx="7669213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260"/>
              <a:buFont typeface="Noto Sans Symbols"/>
              <a:buChar char="☞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68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381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858000" y="61722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>
            <a:lvl1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6858000" y="6248400"/>
            <a:ext cx="1846263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Noto Sans Symbols"/>
              <a:buNone/>
            </a:pPr>
            <a:fld id="{00000000-1234-1234-1234-123412341234}" type="slidenum">
              <a:rPr lang="fr-F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762000" y="1294755"/>
            <a:ext cx="7467600" cy="910109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 Stochastique</a:t>
            </a:r>
            <a:br>
              <a:rPr b="0" i="0" lang="fr-FR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44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295400" y="1752600"/>
            <a:ext cx="662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62000" y="2668488"/>
            <a:ext cx="7467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Pierre Collet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Laboratoire ICUBE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Campus Numérique des Systèmes Complexes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Pierre.Collet@unistra.fr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Méthodes stochastiques</a:t>
            </a:r>
            <a:endParaRPr b="0" i="0" sz="3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838200" y="1219200"/>
            <a:ext cx="7669213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Utilisent des variables aléatoires permettant de ne pas tout explorer de manière exhaustive (problèmes difficiles)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Sélectionner </a:t>
            </a:r>
            <a:r>
              <a:rPr b="0" i="1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dans </a:t>
            </a:r>
            <a:r>
              <a:rPr b="0" i="0" lang="fr-FR" sz="24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d’après une distribution de probabilités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Monte-Carlo (Metropolis, Ulam 1949)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Évolution Artificielle (1953, renaissance en 1990)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Recuit simulé (Kirkpatrick, Gelatt et Vecchi, 1983)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81000" y="240953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Problématique</a:t>
            </a:r>
            <a:endParaRPr b="0" i="0" sz="3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98146" y="1181453"/>
            <a:ext cx="3445768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inverses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 d’aile</a:t>
            </a:r>
            <a:endParaRPr/>
          </a:p>
          <a:p>
            <a:pPr indent="-350519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Évaluation de la qualité par équations de Navier-Stokes</a:t>
            </a:r>
            <a:endParaRPr/>
          </a:p>
          <a:p>
            <a:pPr indent="-350519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519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3995936" y="504057"/>
            <a:ext cx="4932040" cy="6165303"/>
            <a:chOff x="3059832" y="0"/>
            <a:chExt cx="6084168" cy="6858000"/>
          </a:xfrm>
        </p:grpSpPr>
        <p:sp>
          <p:nvSpPr>
            <p:cNvPr id="220" name="Shape 220"/>
            <p:cNvSpPr/>
            <p:nvPr/>
          </p:nvSpPr>
          <p:spPr>
            <a:xfrm>
              <a:off x="3059832" y="0"/>
              <a:ext cx="6012160" cy="6858000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529px-Examples_of_Airfoils.svg.png" id="221" name="Shape 2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7436" y="0"/>
              <a:ext cx="6056564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 rot="-710294">
            <a:off x="6843992" y="5768163"/>
            <a:ext cx="1846263" cy="80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503238" y="1182688"/>
            <a:ext cx="8315325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NP-complets très difficiles à résoudre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Voyageur de commerce : (n-1)!/2 chemins possibles !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un ordinateur est capable d'évaluer 1 milliard de chemins / s.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villes : 653.10</a:t>
            </a:r>
            <a:r>
              <a:rPr b="0" baseline="30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chemins = 653s = 0,18h.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 villes : 10461.10</a:t>
            </a:r>
            <a:r>
              <a:rPr b="0" baseline="30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chemins = 10461s = 2,9h.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 villes : 177843.10</a:t>
            </a:r>
            <a:r>
              <a:rPr b="0" baseline="30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chemins = 177843s = 49h = 2,05j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villes : </a:t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81000" y="0"/>
            <a:ext cx="7731125" cy="1217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difficiles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11560" y="3861048"/>
            <a:ext cx="83010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5438" lvl="2" marL="116363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3,10.10</a:t>
            </a:r>
            <a:r>
              <a:rPr b="0" baseline="30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chemins = 3,10.10</a:t>
            </a:r>
            <a:r>
              <a:rPr b="0" baseline="30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25438" lvl="2" marL="1163638" marR="0" rtl="0" algn="l">
              <a:lnSpc>
                <a:spcPct val="7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= 86 milliards d'heures = 9,8 millions d'années !!!</a:t>
            </a:r>
            <a:endParaRPr/>
          </a:p>
        </p:txBody>
      </p:sp>
      <p:grpSp>
        <p:nvGrpSpPr>
          <p:cNvPr id="232" name="Shape 232"/>
          <p:cNvGrpSpPr/>
          <p:nvPr/>
        </p:nvGrpSpPr>
        <p:grpSpPr>
          <a:xfrm rot="-710294">
            <a:off x="-430643" y="2186640"/>
            <a:ext cx="9702402" cy="4859178"/>
            <a:chOff x="317" y="2774"/>
            <a:chExt cx="5251" cy="1517"/>
          </a:xfrm>
        </p:grpSpPr>
        <p:grpSp>
          <p:nvGrpSpPr>
            <p:cNvPr id="233" name="Shape 233"/>
            <p:cNvGrpSpPr/>
            <p:nvPr/>
          </p:nvGrpSpPr>
          <p:grpSpPr>
            <a:xfrm>
              <a:off x="317" y="2774"/>
              <a:ext cx="5251" cy="1517"/>
              <a:chOff x="317" y="2774"/>
              <a:chExt cx="5251" cy="1517"/>
            </a:xfrm>
          </p:grpSpPr>
          <p:sp>
            <p:nvSpPr>
              <p:cNvPr id="234" name="Shape 234"/>
              <p:cNvSpPr/>
              <p:nvPr/>
            </p:nvSpPr>
            <p:spPr>
              <a:xfrm rot="180000">
                <a:off x="346" y="2909"/>
                <a:ext cx="5193" cy="1247"/>
              </a:xfrm>
              <a:prstGeom prst="irregularSeal2">
                <a:avLst/>
              </a:prstGeom>
              <a:solidFill>
                <a:srgbClr val="FF333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63500" rotWithShape="0" algn="ctr" dir="2700000" dist="152735">
                  <a:srgbClr val="80808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 rot="180000">
                <a:off x="519" y="2951"/>
                <a:ext cx="4796" cy="1152"/>
              </a:xfrm>
              <a:prstGeom prst="irregularSeal2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6" name="Shape 236"/>
            <p:cNvSpPr txBox="1"/>
            <p:nvPr/>
          </p:nvSpPr>
          <p:spPr>
            <a:xfrm rot="-439703">
              <a:off x="638" y="3337"/>
              <a:ext cx="420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3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Vous venez d'assister à...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3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une explosion combinatoire !</a:t>
              </a:r>
              <a:endParaRPr/>
            </a:p>
          </p:txBody>
        </p:sp>
      </p:grpSp>
      <p:sp>
        <p:nvSpPr>
          <p:cNvPr id="237" name="Shape 237"/>
          <p:cNvSpPr txBox="1"/>
          <p:nvPr>
            <p:ph idx="11" type="ftr"/>
          </p:nvPr>
        </p:nvSpPr>
        <p:spPr>
          <a:xfrm>
            <a:off x="2908176" y="6172200"/>
            <a:ext cx="32480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Pierre Collet : Optimisation Stochastique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de problèmes (fonctions) à optimiser</a:t>
            </a:r>
            <a:endParaRPr b="0" i="0" sz="3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900113" y="1268413"/>
            <a:ext cx="2807791" cy="9364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Unimodal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Shape 244"/>
          <p:cNvCxnSpPr/>
          <p:nvPr/>
        </p:nvCxnSpPr>
        <p:spPr>
          <a:xfrm flipH="1" rot="10800000">
            <a:off x="3851597" y="2603440"/>
            <a:ext cx="323" cy="2566742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Shape 245"/>
          <p:cNvCxnSpPr/>
          <p:nvPr/>
        </p:nvCxnSpPr>
        <p:spPr>
          <a:xfrm>
            <a:off x="3491557" y="4866332"/>
            <a:ext cx="5219700" cy="2828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6" name="Shape 246"/>
          <p:cNvGrpSpPr/>
          <p:nvPr/>
        </p:nvGrpSpPr>
        <p:grpSpPr>
          <a:xfrm>
            <a:off x="3779912" y="1268760"/>
            <a:ext cx="4727546" cy="3390973"/>
            <a:chOff x="3779912" y="1268760"/>
            <a:chExt cx="4727546" cy="3390973"/>
          </a:xfrm>
        </p:grpSpPr>
        <p:sp>
          <p:nvSpPr>
            <p:cNvPr id="247" name="Shape 247"/>
            <p:cNvSpPr/>
            <p:nvPr/>
          </p:nvSpPr>
          <p:spPr>
            <a:xfrm>
              <a:off x="3851920" y="3583745"/>
              <a:ext cx="4655538" cy="1075988"/>
            </a:xfrm>
            <a:custGeom>
              <a:pathLst>
                <a:path extrusionOk="0" h="12587" w="10000">
                  <a:moveTo>
                    <a:pt x="0" y="0"/>
                  </a:moveTo>
                  <a:cubicBezTo>
                    <a:pt x="1630" y="2357"/>
                    <a:pt x="831" y="18872"/>
                    <a:pt x="2192" y="9981"/>
                  </a:cubicBezTo>
                  <a:cubicBezTo>
                    <a:pt x="3553" y="1090"/>
                    <a:pt x="8373" y="4041"/>
                    <a:pt x="10000" y="2477"/>
                  </a:cubicBezTo>
                </a:path>
              </a:pathLst>
            </a:cu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3779912" y="1268760"/>
              <a:ext cx="2637260" cy="3384376"/>
              <a:chOff x="3779912" y="1268760"/>
              <a:chExt cx="2637260" cy="3384376"/>
            </a:xfrm>
          </p:grpSpPr>
          <p:sp>
            <p:nvSpPr>
              <p:cNvPr id="249" name="Shape 249"/>
              <p:cNvSpPr txBox="1"/>
              <p:nvPr/>
            </p:nvSpPr>
            <p:spPr>
              <a:xfrm>
                <a:off x="3779912" y="1268760"/>
                <a:ext cx="263726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 optimum global</a:t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50" name="Shape 250"/>
              <p:cNvCxnSpPr/>
              <p:nvPr/>
            </p:nvCxnSpPr>
            <p:spPr>
              <a:xfrm>
                <a:off x="4572000" y="2060848"/>
                <a:ext cx="0" cy="2592288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38100">
                <a:solidFill>
                  <a:srgbClr val="FFFF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251" name="Shape 251"/>
          <p:cNvGrpSpPr/>
          <p:nvPr/>
        </p:nvGrpSpPr>
        <p:grpSpPr>
          <a:xfrm>
            <a:off x="899592" y="1268760"/>
            <a:ext cx="7607866" cy="3168352"/>
            <a:chOff x="899592" y="1268760"/>
            <a:chExt cx="7607866" cy="3168352"/>
          </a:xfrm>
        </p:grpSpPr>
        <p:grpSp>
          <p:nvGrpSpPr>
            <p:cNvPr id="252" name="Shape 252"/>
            <p:cNvGrpSpPr/>
            <p:nvPr/>
          </p:nvGrpSpPr>
          <p:grpSpPr>
            <a:xfrm>
              <a:off x="899592" y="1988493"/>
              <a:ext cx="7607866" cy="2448619"/>
              <a:chOff x="899592" y="1988493"/>
              <a:chExt cx="7607866" cy="2448619"/>
            </a:xfrm>
          </p:grpSpPr>
          <p:sp>
            <p:nvSpPr>
              <p:cNvPr id="253" name="Shape 253"/>
              <p:cNvSpPr txBox="1"/>
              <p:nvPr/>
            </p:nvSpPr>
            <p:spPr>
              <a:xfrm>
                <a:off x="899592" y="1988493"/>
                <a:ext cx="2591767" cy="936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75" lIns="92150" spcFirstLastPara="1" rIns="92150" wrap="square" tIns="46075">
                <a:noAutofit/>
              </a:bodyPr>
              <a:lstStyle/>
              <a:p>
                <a:pPr indent="-457200" lvl="0" marL="45720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Font typeface="Noto Sans Symbols"/>
                  <a:buChar char="❑"/>
                </a:pPr>
                <a:r>
                  <a:rPr lang="fr-FR"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Multimodal</a:t>
                </a:r>
                <a:endPara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3851920" y="2852936"/>
                <a:ext cx="4655538" cy="1584176"/>
              </a:xfrm>
              <a:custGeom>
                <a:pathLst>
                  <a:path extrusionOk="0" h="10000" w="10000">
                    <a:moveTo>
                      <a:pt x="0" y="4613"/>
                    </a:moveTo>
                    <a:cubicBezTo>
                      <a:pt x="758" y="-265"/>
                      <a:pt x="1018" y="-483"/>
                      <a:pt x="1547" y="413"/>
                    </a:cubicBezTo>
                    <a:cubicBezTo>
                      <a:pt x="2076" y="1310"/>
                      <a:pt x="1939" y="9863"/>
                      <a:pt x="2192" y="9999"/>
                    </a:cubicBezTo>
                    <a:cubicBezTo>
                      <a:pt x="2445" y="10135"/>
                      <a:pt x="2746" y="2885"/>
                      <a:pt x="3064" y="1235"/>
                    </a:cubicBezTo>
                    <a:cubicBezTo>
                      <a:pt x="3382" y="-416"/>
                      <a:pt x="3960" y="3911"/>
                      <a:pt x="4462" y="1128"/>
                    </a:cubicBezTo>
                    <a:cubicBezTo>
                      <a:pt x="4931" y="-1827"/>
                      <a:pt x="5090" y="6799"/>
                      <a:pt x="6073" y="7774"/>
                    </a:cubicBezTo>
                    <a:cubicBezTo>
                      <a:pt x="7538" y="8123"/>
                      <a:pt x="8642" y="-3510"/>
                      <a:pt x="10000" y="5950"/>
                    </a:cubicBezTo>
                  </a:path>
                </a:pathLst>
              </a:custGeom>
              <a:noFill/>
              <a:ln cap="flat" cmpd="sng" w="38100">
                <a:solidFill>
                  <a:srgbClr val="7676D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5" name="Shape 255"/>
            <p:cNvSpPr txBox="1"/>
            <p:nvPr/>
          </p:nvSpPr>
          <p:spPr>
            <a:xfrm>
              <a:off x="3779912" y="1268760"/>
              <a:ext cx="33843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Plusieurs optima locaux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6" name="Shape 256"/>
            <p:cNvCxnSpPr/>
            <p:nvPr/>
          </p:nvCxnSpPr>
          <p:spPr>
            <a:xfrm flipH="1">
              <a:off x="4902122" y="1772816"/>
              <a:ext cx="173934" cy="246484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7676D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5082234" y="1772816"/>
              <a:ext cx="641894" cy="1368152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7676D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5076056" y="1772816"/>
              <a:ext cx="1584176" cy="216024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7676D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5076056" y="1772816"/>
              <a:ext cx="3240360" cy="194421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7676D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60" name="Shape 260"/>
            <p:cNvCxnSpPr/>
            <p:nvPr/>
          </p:nvCxnSpPr>
          <p:spPr>
            <a:xfrm flipH="1">
              <a:off x="3995936" y="1796556"/>
              <a:ext cx="1080120" cy="163244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7676DE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61" name="Shape 261"/>
          <p:cNvSpPr txBox="1"/>
          <p:nvPr/>
        </p:nvSpPr>
        <p:spPr>
          <a:xfrm>
            <a:off x="1403648" y="5415607"/>
            <a:ext cx="6773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(Dans ce cours, on cherchera à minimiser les valeurs)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838200" y="1144488"/>
            <a:ext cx="77279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Trouver </a:t>
            </a:r>
            <a:r>
              <a:rPr i="1"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</a:t>
            </a: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tq F(</a:t>
            </a:r>
            <a:r>
              <a:rPr i="1"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</a:t>
            </a: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Inf { F(</a:t>
            </a:r>
            <a:r>
              <a:rPr i="1"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pour </a:t>
            </a:r>
            <a:r>
              <a:rPr i="1"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fr-FR" sz="24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 Ω </a:t>
            </a: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None/>
            </a:pP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espace mesuré, </a:t>
            </a:r>
            <a:r>
              <a:rPr lang="fr-FR" sz="20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⊂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0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Ω→</a:t>
            </a:r>
            <a:r>
              <a:rPr b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457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None/>
            </a:pP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la fonction objectif à minimiser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401783" y="3004903"/>
            <a:ext cx="18089" cy="856145"/>
          </a:xfrm>
          <a:custGeom>
            <a:pathLst>
              <a:path extrusionOk="0" h="1421515" w="19250">
                <a:moveTo>
                  <a:pt x="0" y="0"/>
                </a:moveTo>
                <a:cubicBezTo>
                  <a:pt x="30360" y="535940"/>
                  <a:pt x="15723" y="1421515"/>
                  <a:pt x="15723" y="1421515"/>
                </a:cubicBezTo>
              </a:path>
            </a:pathLst>
          </a:cu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81000" y="27305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Notion d'optimisation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403648" y="2463279"/>
            <a:ext cx="7416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global :  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tq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 Ω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F(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F(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403648" y="4767292"/>
            <a:ext cx="6948264" cy="1326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 locaux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tq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 </a:t>
            </a:r>
            <a:r>
              <a:rPr lang="fr-FR" sz="32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 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0,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(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*, </a:t>
            </a:r>
            <a:r>
              <a:rPr lang="fr-FR" sz="32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fr-FR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fr-FR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(Minima stricts si inégalités strictes pour </a:t>
            </a:r>
            <a:r>
              <a:rPr i="1" lang="fr-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fr-FR" sz="20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i="1" lang="fr-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fr-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</a:t>
            </a:r>
            <a:endParaRPr/>
          </a:p>
        </p:txBody>
      </p:sp>
      <p:cxnSp>
        <p:nvCxnSpPr>
          <p:cNvPr id="271" name="Shape 271"/>
          <p:cNvCxnSpPr/>
          <p:nvPr/>
        </p:nvCxnSpPr>
        <p:spPr>
          <a:xfrm flipH="1" rot="10800000">
            <a:off x="2339752" y="2996952"/>
            <a:ext cx="323" cy="144016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Shape 272"/>
          <p:cNvCxnSpPr/>
          <p:nvPr/>
        </p:nvCxnSpPr>
        <p:spPr>
          <a:xfrm>
            <a:off x="1979712" y="4362749"/>
            <a:ext cx="5219700" cy="158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Shape 273"/>
          <p:cNvSpPr/>
          <p:nvPr/>
        </p:nvSpPr>
        <p:spPr>
          <a:xfrm>
            <a:off x="2340075" y="3277470"/>
            <a:ext cx="4655538" cy="857836"/>
          </a:xfrm>
          <a:custGeom>
            <a:pathLst>
              <a:path extrusionOk="0" h="10000" w="10000">
                <a:moveTo>
                  <a:pt x="0" y="4418"/>
                </a:moveTo>
                <a:cubicBezTo>
                  <a:pt x="1000" y="8412"/>
                  <a:pt x="1018" y="-862"/>
                  <a:pt x="1547" y="66"/>
                </a:cubicBezTo>
                <a:cubicBezTo>
                  <a:pt x="2076" y="996"/>
                  <a:pt x="1939" y="9858"/>
                  <a:pt x="2192" y="9999"/>
                </a:cubicBezTo>
                <a:cubicBezTo>
                  <a:pt x="2445" y="10140"/>
                  <a:pt x="2746" y="2628"/>
                  <a:pt x="3064" y="918"/>
                </a:cubicBezTo>
                <a:cubicBezTo>
                  <a:pt x="3382" y="-793"/>
                  <a:pt x="3960" y="3691"/>
                  <a:pt x="4462" y="807"/>
                </a:cubicBezTo>
                <a:cubicBezTo>
                  <a:pt x="4931" y="-2255"/>
                  <a:pt x="5090" y="6683"/>
                  <a:pt x="6073" y="7694"/>
                </a:cubicBezTo>
                <a:cubicBezTo>
                  <a:pt x="7538" y="8055"/>
                  <a:pt x="9339" y="9819"/>
                  <a:pt x="10000" y="5804"/>
                </a:cubicBezTo>
              </a:path>
            </a:pathLst>
          </a:custGeom>
          <a:noFill/>
          <a:ln cap="flat" cmpd="sng" w="38100">
            <a:solidFill>
              <a:srgbClr val="7676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2699792" y="3573016"/>
            <a:ext cx="3528392" cy="1440160"/>
            <a:chOff x="2699792" y="3573016"/>
            <a:chExt cx="3528392" cy="1440160"/>
          </a:xfrm>
        </p:grpSpPr>
        <p:cxnSp>
          <p:nvCxnSpPr>
            <p:cNvPr id="275" name="Shape 275"/>
            <p:cNvCxnSpPr/>
            <p:nvPr/>
          </p:nvCxnSpPr>
          <p:spPr>
            <a:xfrm rot="10800000">
              <a:off x="2699792" y="3861048"/>
              <a:ext cx="1440160" cy="115212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6" name="Shape 276"/>
            <p:cNvCxnSpPr/>
            <p:nvPr/>
          </p:nvCxnSpPr>
          <p:spPr>
            <a:xfrm rot="10800000">
              <a:off x="3419872" y="4221088"/>
              <a:ext cx="720080" cy="79208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7" name="Shape 277"/>
            <p:cNvCxnSpPr/>
            <p:nvPr/>
          </p:nvCxnSpPr>
          <p:spPr>
            <a:xfrm flipH="1" rot="10800000">
              <a:off x="4139952" y="3573016"/>
              <a:ext cx="72008" cy="144016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8" name="Shape 278"/>
            <p:cNvCxnSpPr/>
            <p:nvPr/>
          </p:nvCxnSpPr>
          <p:spPr>
            <a:xfrm flipH="1" rot="10800000">
              <a:off x="4139952" y="4077072"/>
              <a:ext cx="2088232" cy="936104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612206" y="1288504"/>
            <a:ext cx="77279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Continus</a:t>
            </a:r>
            <a:endParaRPr/>
          </a:p>
          <a:p>
            <a:pPr indent="-457200" lvl="1" marL="9144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Dérivables</a:t>
            </a:r>
            <a:endParaRPr/>
          </a:p>
          <a:p>
            <a:pPr indent="-457200" lvl="1" marL="9144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dérivables</a:t>
            </a:r>
            <a:endParaRPr/>
          </a:p>
          <a:p>
            <a:pPr indent="-45720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Discontinus</a:t>
            </a:r>
            <a:endParaRPr/>
          </a:p>
          <a:p>
            <a:pPr indent="-45720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Discrets</a:t>
            </a:r>
            <a:endParaRPr/>
          </a:p>
          <a:p>
            <a:pPr indent="15240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Combinatoires</a:t>
            </a:r>
            <a:endParaRPr/>
          </a:p>
          <a:p>
            <a:pPr indent="15240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2400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Mixtes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381000" y="27305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Espaces de recherche en optimisation</a:t>
            </a:r>
            <a:endParaRPr/>
          </a:p>
        </p:txBody>
      </p:sp>
      <p:cxnSp>
        <p:nvCxnSpPr>
          <p:cNvPr id="285" name="Shape 285"/>
          <p:cNvCxnSpPr/>
          <p:nvPr/>
        </p:nvCxnSpPr>
        <p:spPr>
          <a:xfrm flipH="1" rot="10800000">
            <a:off x="3851597" y="1196752"/>
            <a:ext cx="323" cy="2566742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Shape 286"/>
          <p:cNvCxnSpPr/>
          <p:nvPr/>
        </p:nvCxnSpPr>
        <p:spPr>
          <a:xfrm>
            <a:off x="3491557" y="3459644"/>
            <a:ext cx="5219700" cy="2828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7" name="Shape 287"/>
          <p:cNvGrpSpPr/>
          <p:nvPr/>
        </p:nvGrpSpPr>
        <p:grpSpPr>
          <a:xfrm>
            <a:off x="4283968" y="1497956"/>
            <a:ext cx="3888432" cy="1964516"/>
            <a:chOff x="4211960" y="2904644"/>
            <a:chExt cx="3240360" cy="1964516"/>
          </a:xfrm>
        </p:grpSpPr>
        <p:cxnSp>
          <p:nvCxnSpPr>
            <p:cNvPr id="288" name="Shape 288"/>
            <p:cNvCxnSpPr/>
            <p:nvPr/>
          </p:nvCxnSpPr>
          <p:spPr>
            <a:xfrm rot="10800000">
              <a:off x="4211960" y="2904644"/>
              <a:ext cx="0" cy="196451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Shape 289"/>
            <p:cNvCxnSpPr/>
            <p:nvPr/>
          </p:nvCxnSpPr>
          <p:spPr>
            <a:xfrm rot="10800000">
              <a:off x="4572000" y="3356992"/>
              <a:ext cx="0" cy="151216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Shape 290"/>
            <p:cNvCxnSpPr/>
            <p:nvPr/>
          </p:nvCxnSpPr>
          <p:spPr>
            <a:xfrm rot="10800000">
              <a:off x="4932040" y="3429000"/>
              <a:ext cx="0" cy="144016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Shape 291"/>
            <p:cNvCxnSpPr/>
            <p:nvPr/>
          </p:nvCxnSpPr>
          <p:spPr>
            <a:xfrm rot="10800000">
              <a:off x="5292080" y="3140968"/>
              <a:ext cx="0" cy="1728192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Shape 292"/>
            <p:cNvCxnSpPr/>
            <p:nvPr/>
          </p:nvCxnSpPr>
          <p:spPr>
            <a:xfrm rot="10800000">
              <a:off x="5652120" y="2924944"/>
              <a:ext cx="0" cy="194421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Shape 293"/>
            <p:cNvCxnSpPr/>
            <p:nvPr/>
          </p:nvCxnSpPr>
          <p:spPr>
            <a:xfrm rot="10800000">
              <a:off x="6012160" y="4005064"/>
              <a:ext cx="0" cy="86409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Shape 294"/>
            <p:cNvCxnSpPr/>
            <p:nvPr/>
          </p:nvCxnSpPr>
          <p:spPr>
            <a:xfrm rot="10800000">
              <a:off x="6372200" y="4077072"/>
              <a:ext cx="0" cy="792088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Shape 295"/>
            <p:cNvCxnSpPr/>
            <p:nvPr/>
          </p:nvCxnSpPr>
          <p:spPr>
            <a:xfrm rot="10800000">
              <a:off x="6732240" y="3789040"/>
              <a:ext cx="0" cy="108012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Shape 296"/>
            <p:cNvCxnSpPr/>
            <p:nvPr/>
          </p:nvCxnSpPr>
          <p:spPr>
            <a:xfrm rot="10800000">
              <a:off x="7092280" y="3284984"/>
              <a:ext cx="0" cy="158417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Shape 297"/>
            <p:cNvCxnSpPr/>
            <p:nvPr/>
          </p:nvCxnSpPr>
          <p:spPr>
            <a:xfrm rot="10800000">
              <a:off x="7452320" y="3284984"/>
              <a:ext cx="0" cy="158417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3851920" y="1446248"/>
            <a:ext cx="4655538" cy="1584176"/>
            <a:chOff x="3851920" y="2852936"/>
            <a:chExt cx="4655538" cy="1584176"/>
          </a:xfrm>
        </p:grpSpPr>
        <p:grpSp>
          <p:nvGrpSpPr>
            <p:cNvPr id="299" name="Shape 299"/>
            <p:cNvGrpSpPr/>
            <p:nvPr/>
          </p:nvGrpSpPr>
          <p:grpSpPr>
            <a:xfrm>
              <a:off x="3851920" y="2852936"/>
              <a:ext cx="4655538" cy="1584176"/>
              <a:chOff x="3851920" y="2852936"/>
              <a:chExt cx="4655538" cy="1584176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3851920" y="2852936"/>
                <a:ext cx="4655538" cy="1584176"/>
              </a:xfrm>
              <a:custGeom>
                <a:pathLst>
                  <a:path extrusionOk="0" h="10000" w="10000">
                    <a:moveTo>
                      <a:pt x="0" y="4613"/>
                    </a:moveTo>
                    <a:cubicBezTo>
                      <a:pt x="758" y="-265"/>
                      <a:pt x="1018" y="-483"/>
                      <a:pt x="1547" y="413"/>
                    </a:cubicBezTo>
                    <a:cubicBezTo>
                      <a:pt x="2076" y="1310"/>
                      <a:pt x="1939" y="9863"/>
                      <a:pt x="2192" y="9999"/>
                    </a:cubicBezTo>
                    <a:cubicBezTo>
                      <a:pt x="2445" y="10135"/>
                      <a:pt x="2746" y="2885"/>
                      <a:pt x="3064" y="1235"/>
                    </a:cubicBezTo>
                    <a:cubicBezTo>
                      <a:pt x="3790" y="4379"/>
                      <a:pt x="3960" y="3911"/>
                      <a:pt x="4462" y="1128"/>
                    </a:cubicBezTo>
                    <a:cubicBezTo>
                      <a:pt x="5211" y="3643"/>
                      <a:pt x="5090" y="6799"/>
                      <a:pt x="6073" y="7774"/>
                    </a:cubicBezTo>
                    <a:cubicBezTo>
                      <a:pt x="6263" y="3927"/>
                      <a:pt x="8642" y="-3510"/>
                      <a:pt x="10000" y="5950"/>
                    </a:cubicBezTo>
                  </a:path>
                </a:pathLst>
              </a:custGeom>
              <a:noFill/>
              <a:ln cap="flat" cmpd="sng" w="38100">
                <a:solidFill>
                  <a:srgbClr val="FFCC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1" name="Shape 301"/>
              <p:cNvCxnSpPr/>
              <p:nvPr/>
            </p:nvCxnSpPr>
            <p:spPr>
              <a:xfrm>
                <a:off x="5938320" y="3005460"/>
                <a:ext cx="469490" cy="623544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9525">
                <a:solidFill>
                  <a:srgbClr val="FFFF00"/>
                </a:solidFill>
                <a:prstDash val="solid"/>
                <a:round/>
                <a:headEnd len="lg" w="lg" type="oval"/>
                <a:tailEnd len="med" w="med" type="stealth"/>
              </a:ln>
            </p:spPr>
          </p:cxnSp>
        </p:grpSp>
        <p:cxnSp>
          <p:nvCxnSpPr>
            <p:cNvPr id="302" name="Shape 302"/>
            <p:cNvCxnSpPr/>
            <p:nvPr/>
          </p:nvCxnSpPr>
          <p:spPr>
            <a:xfrm flipH="1">
              <a:off x="5649903" y="2996952"/>
              <a:ext cx="288417" cy="682806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lg" w="lg" type="oval"/>
              <a:tailEnd len="med" w="med" type="stealth"/>
            </a:ln>
          </p:spPr>
        </p:cxnSp>
      </p:grpSp>
      <p:sp>
        <p:nvSpPr>
          <p:cNvPr id="303" name="Shape 303"/>
          <p:cNvSpPr/>
          <p:nvPr/>
        </p:nvSpPr>
        <p:spPr>
          <a:xfrm>
            <a:off x="3851920" y="1446248"/>
            <a:ext cx="4655538" cy="1584176"/>
          </a:xfrm>
          <a:custGeom>
            <a:pathLst>
              <a:path extrusionOk="0" h="10000" w="10000">
                <a:moveTo>
                  <a:pt x="0" y="4613"/>
                </a:moveTo>
                <a:cubicBezTo>
                  <a:pt x="758" y="-265"/>
                  <a:pt x="1018" y="-483"/>
                  <a:pt x="1547" y="413"/>
                </a:cubicBezTo>
                <a:cubicBezTo>
                  <a:pt x="2076" y="1310"/>
                  <a:pt x="1939" y="9863"/>
                  <a:pt x="2192" y="9999"/>
                </a:cubicBezTo>
                <a:cubicBezTo>
                  <a:pt x="2445" y="10135"/>
                  <a:pt x="2746" y="2885"/>
                  <a:pt x="3064" y="1235"/>
                </a:cubicBezTo>
                <a:cubicBezTo>
                  <a:pt x="3382" y="-416"/>
                  <a:pt x="3960" y="3911"/>
                  <a:pt x="4462" y="1128"/>
                </a:cubicBezTo>
                <a:cubicBezTo>
                  <a:pt x="4931" y="-1827"/>
                  <a:pt x="4608" y="7425"/>
                  <a:pt x="6073" y="7774"/>
                </a:cubicBezTo>
                <a:cubicBezTo>
                  <a:pt x="7538" y="8123"/>
                  <a:pt x="8642" y="-3510"/>
                  <a:pt x="10000" y="5950"/>
                </a:cubicBezTo>
              </a:path>
            </a:pathLst>
          </a:custGeom>
          <a:noFill/>
          <a:ln cap="flat" cmpd="sng" w="38100">
            <a:solidFill>
              <a:srgbClr val="7676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3851920" y="1446248"/>
            <a:ext cx="4655538" cy="1584176"/>
          </a:xfrm>
          <a:custGeom>
            <a:pathLst>
              <a:path extrusionOk="0" h="10000" w="10000">
                <a:moveTo>
                  <a:pt x="0" y="4613"/>
                </a:moveTo>
                <a:cubicBezTo>
                  <a:pt x="758" y="-265"/>
                  <a:pt x="1018" y="-483"/>
                  <a:pt x="1547" y="413"/>
                </a:cubicBezTo>
                <a:cubicBezTo>
                  <a:pt x="2076" y="1310"/>
                  <a:pt x="1939" y="9863"/>
                  <a:pt x="2192" y="9999"/>
                </a:cubicBezTo>
                <a:cubicBezTo>
                  <a:pt x="2445" y="10135"/>
                  <a:pt x="2746" y="2885"/>
                  <a:pt x="3064" y="1235"/>
                </a:cubicBezTo>
                <a:cubicBezTo>
                  <a:pt x="3382" y="-416"/>
                  <a:pt x="3960" y="3911"/>
                  <a:pt x="4462" y="1128"/>
                </a:cubicBezTo>
                <a:cubicBezTo>
                  <a:pt x="4931" y="-1827"/>
                  <a:pt x="4608" y="7425"/>
                  <a:pt x="6073" y="7774"/>
                </a:cubicBezTo>
                <a:cubicBezTo>
                  <a:pt x="7538" y="8123"/>
                  <a:pt x="8642" y="-3510"/>
                  <a:pt x="10000" y="5950"/>
                </a:cubicBezTo>
              </a:path>
            </a:pathLst>
          </a:custGeom>
          <a:noFill/>
          <a:ln cap="flat" cmpd="sng" w="38100">
            <a:solidFill>
              <a:srgbClr val="7676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3851919" y="1446248"/>
            <a:ext cx="4655540" cy="2016224"/>
            <a:chOff x="3851919" y="2852936"/>
            <a:chExt cx="4655540" cy="2016224"/>
          </a:xfrm>
        </p:grpSpPr>
        <p:grpSp>
          <p:nvGrpSpPr>
            <p:cNvPr id="306" name="Shape 306"/>
            <p:cNvGrpSpPr/>
            <p:nvPr/>
          </p:nvGrpSpPr>
          <p:grpSpPr>
            <a:xfrm>
              <a:off x="3851919" y="2852936"/>
              <a:ext cx="4655540" cy="2016224"/>
              <a:chOff x="3851919" y="2852936"/>
              <a:chExt cx="4655540" cy="2016224"/>
            </a:xfrm>
          </p:grpSpPr>
          <p:grpSp>
            <p:nvGrpSpPr>
              <p:cNvPr id="307" name="Shape 307"/>
              <p:cNvGrpSpPr/>
              <p:nvPr/>
            </p:nvGrpSpPr>
            <p:grpSpPr>
              <a:xfrm>
                <a:off x="3851919" y="2852936"/>
                <a:ext cx="4655540" cy="1584176"/>
                <a:chOff x="3851919" y="2852936"/>
                <a:chExt cx="4655540" cy="1584176"/>
              </a:xfrm>
            </p:grpSpPr>
            <p:grpSp>
              <p:nvGrpSpPr>
                <p:cNvPr id="308" name="Shape 308"/>
                <p:cNvGrpSpPr/>
                <p:nvPr/>
              </p:nvGrpSpPr>
              <p:grpSpPr>
                <a:xfrm>
                  <a:off x="3851919" y="2852936"/>
                  <a:ext cx="4655540" cy="1584176"/>
                  <a:chOff x="3851919" y="2852936"/>
                  <a:chExt cx="4655540" cy="1584176"/>
                </a:xfrm>
              </p:grpSpPr>
              <p:sp>
                <p:nvSpPr>
                  <p:cNvPr id="309" name="Shape 309"/>
                  <p:cNvSpPr/>
                  <p:nvPr/>
                </p:nvSpPr>
                <p:spPr>
                  <a:xfrm>
                    <a:off x="6678875" y="3066195"/>
                    <a:ext cx="1828584" cy="1018290"/>
                  </a:xfrm>
                  <a:custGeom>
                    <a:pathLst>
                      <a:path extrusionOk="0" h="9672" w="7092">
                        <a:moveTo>
                          <a:pt x="0" y="9672"/>
                        </a:moveTo>
                        <a:cubicBezTo>
                          <a:pt x="344" y="3882"/>
                          <a:pt x="4639" y="-7307"/>
                          <a:pt x="7092" y="6927"/>
                        </a:cubicBezTo>
                      </a:path>
                    </a:pathLst>
                  </a:cu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310" name="Shape 310"/>
                  <p:cNvSpPr/>
                  <p:nvPr/>
                </p:nvSpPr>
                <p:spPr>
                  <a:xfrm>
                    <a:off x="3851919" y="2852936"/>
                    <a:ext cx="1426429" cy="1584176"/>
                  </a:xfrm>
                  <a:custGeom>
                    <a:pathLst>
                      <a:path extrusionOk="0" h="10000" w="6867">
                        <a:moveTo>
                          <a:pt x="0" y="4613"/>
                        </a:moveTo>
                        <a:cubicBezTo>
                          <a:pt x="1699" y="-265"/>
                          <a:pt x="2281" y="-483"/>
                          <a:pt x="3467" y="413"/>
                        </a:cubicBezTo>
                        <a:cubicBezTo>
                          <a:pt x="4652" y="1310"/>
                          <a:pt x="4346" y="9863"/>
                          <a:pt x="4912" y="9999"/>
                        </a:cubicBezTo>
                        <a:cubicBezTo>
                          <a:pt x="5480" y="10135"/>
                          <a:pt x="6155" y="2885"/>
                          <a:pt x="6867" y="1235"/>
                        </a:cubicBezTo>
                      </a:path>
                    </a:pathLst>
                  </a:cu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311" name="Shape 311"/>
                <p:cNvSpPr/>
                <p:nvPr/>
              </p:nvSpPr>
              <p:spPr>
                <a:xfrm>
                  <a:off x="5291545" y="3033350"/>
                  <a:ext cx="650649" cy="1334453"/>
                </a:xfrm>
                <a:custGeom>
                  <a:pathLst>
                    <a:path extrusionOk="0" h="12675" w="2015">
                      <a:moveTo>
                        <a:pt x="0" y="12675"/>
                      </a:moveTo>
                      <a:cubicBezTo>
                        <a:pt x="899" y="-3565"/>
                        <a:pt x="1292" y="4188"/>
                        <a:pt x="2015" y="0"/>
                      </a:cubicBezTo>
                    </a:path>
                  </a:pathLst>
                </a:custGeom>
                <a:noFill/>
                <a:ln cap="flat" cmpd="sng" w="38100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312" name="Shape 312"/>
              <p:cNvCxnSpPr/>
              <p:nvPr/>
            </p:nvCxnSpPr>
            <p:spPr>
              <a:xfrm>
                <a:off x="6012160" y="4869160"/>
                <a:ext cx="72008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107950">
                <a:solidFill>
                  <a:srgbClr val="FF6600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13" name="Shape 313"/>
            <p:cNvCxnSpPr>
              <a:stCxn id="304" idx="3"/>
              <a:endCxn id="311" idx="0"/>
            </p:cNvCxnSpPr>
            <p:nvPr/>
          </p:nvCxnSpPr>
          <p:spPr>
            <a:xfrm>
              <a:off x="5278377" y="2976574"/>
              <a:ext cx="13200" cy="13911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FF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14" name="Shape 314"/>
          <p:cNvGrpSpPr/>
          <p:nvPr/>
        </p:nvGrpSpPr>
        <p:grpSpPr>
          <a:xfrm>
            <a:off x="3491880" y="3973586"/>
            <a:ext cx="5219700" cy="1903686"/>
            <a:chOff x="3491880" y="3973586"/>
            <a:chExt cx="5219700" cy="1903686"/>
          </a:xfrm>
        </p:grpSpPr>
        <p:cxnSp>
          <p:nvCxnSpPr>
            <p:cNvPr id="315" name="Shape 315"/>
            <p:cNvCxnSpPr/>
            <p:nvPr/>
          </p:nvCxnSpPr>
          <p:spPr>
            <a:xfrm rot="10800000">
              <a:off x="3851921" y="4221088"/>
              <a:ext cx="0" cy="1656184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3491880" y="5573422"/>
              <a:ext cx="5219700" cy="2828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17" name="Shape 317"/>
            <p:cNvGrpSpPr/>
            <p:nvPr/>
          </p:nvGrpSpPr>
          <p:grpSpPr>
            <a:xfrm>
              <a:off x="3851920" y="4293096"/>
              <a:ext cx="2880321" cy="1296144"/>
              <a:chOff x="3851919" y="2852936"/>
              <a:chExt cx="2880321" cy="2016224"/>
            </a:xfrm>
          </p:grpSpPr>
          <p:grpSp>
            <p:nvGrpSpPr>
              <p:cNvPr id="318" name="Shape 318"/>
              <p:cNvGrpSpPr/>
              <p:nvPr/>
            </p:nvGrpSpPr>
            <p:grpSpPr>
              <a:xfrm>
                <a:off x="3851919" y="2852936"/>
                <a:ext cx="2880321" cy="2016224"/>
                <a:chOff x="3851919" y="2852936"/>
                <a:chExt cx="2880321" cy="2016224"/>
              </a:xfrm>
            </p:grpSpPr>
            <p:grpSp>
              <p:nvGrpSpPr>
                <p:cNvPr id="319" name="Shape 319"/>
                <p:cNvGrpSpPr/>
                <p:nvPr/>
              </p:nvGrpSpPr>
              <p:grpSpPr>
                <a:xfrm>
                  <a:off x="3851919" y="2852936"/>
                  <a:ext cx="2090275" cy="1584176"/>
                  <a:chOff x="3851919" y="2852936"/>
                  <a:chExt cx="2090275" cy="1584176"/>
                </a:xfrm>
              </p:grpSpPr>
              <p:sp>
                <p:nvSpPr>
                  <p:cNvPr id="320" name="Shape 320"/>
                  <p:cNvSpPr/>
                  <p:nvPr/>
                </p:nvSpPr>
                <p:spPr>
                  <a:xfrm>
                    <a:off x="3851919" y="2852936"/>
                    <a:ext cx="1426429" cy="1584176"/>
                  </a:xfrm>
                  <a:custGeom>
                    <a:pathLst>
                      <a:path extrusionOk="0" h="10000" w="6867">
                        <a:moveTo>
                          <a:pt x="0" y="4613"/>
                        </a:moveTo>
                        <a:cubicBezTo>
                          <a:pt x="1699" y="-265"/>
                          <a:pt x="2281" y="-483"/>
                          <a:pt x="3467" y="413"/>
                        </a:cubicBezTo>
                        <a:cubicBezTo>
                          <a:pt x="4652" y="1310"/>
                          <a:pt x="4346" y="9863"/>
                          <a:pt x="4912" y="9999"/>
                        </a:cubicBezTo>
                        <a:cubicBezTo>
                          <a:pt x="5480" y="10135"/>
                          <a:pt x="6155" y="2885"/>
                          <a:pt x="6867" y="1235"/>
                        </a:cubicBezTo>
                      </a:path>
                    </a:pathLst>
                  </a:cu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5291545" y="3033350"/>
                    <a:ext cx="650649" cy="1334453"/>
                  </a:xfrm>
                  <a:custGeom>
                    <a:pathLst>
                      <a:path extrusionOk="0" h="12675" w="2015">
                        <a:moveTo>
                          <a:pt x="0" y="12675"/>
                        </a:moveTo>
                        <a:cubicBezTo>
                          <a:pt x="899" y="-3565"/>
                          <a:pt x="1292" y="4188"/>
                          <a:pt x="2015" y="0"/>
                        </a:cubicBezTo>
                      </a:path>
                    </a:pathLst>
                  </a:cu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322" name="Shape 322"/>
                <p:cNvCxnSpPr/>
                <p:nvPr/>
              </p:nvCxnSpPr>
              <p:spPr>
                <a:xfrm>
                  <a:off x="6012160" y="4869160"/>
                  <a:ext cx="720080" cy="0"/>
                </a:xfrm>
                <a:prstGeom prst="straightConnector1">
                  <a:avLst/>
                </a:prstGeom>
                <a:solidFill>
                  <a:srgbClr val="00B8FF"/>
                </a:solidFill>
                <a:ln cap="flat" cmpd="sng" w="107950">
                  <a:solidFill>
                    <a:srgbClr val="FF66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3" name="Shape 323"/>
              <p:cNvCxnSpPr>
                <a:endCxn id="321" idx="0"/>
              </p:cNvCxnSpPr>
              <p:nvPr/>
            </p:nvCxnSpPr>
            <p:spPr>
              <a:xfrm>
                <a:off x="5278377" y="2976574"/>
                <a:ext cx="13200" cy="139110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9525">
                <a:solidFill>
                  <a:srgbClr val="00FF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24" name="Shape 324"/>
            <p:cNvCxnSpPr/>
            <p:nvPr/>
          </p:nvCxnSpPr>
          <p:spPr>
            <a:xfrm rot="10800000">
              <a:off x="7740352" y="4797152"/>
              <a:ext cx="0" cy="747100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Shape 325"/>
            <p:cNvCxnSpPr/>
            <p:nvPr/>
          </p:nvCxnSpPr>
          <p:spPr>
            <a:xfrm rot="10800000">
              <a:off x="8045152" y="5013176"/>
              <a:ext cx="0" cy="53107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Shape 326"/>
            <p:cNvCxnSpPr/>
            <p:nvPr/>
          </p:nvCxnSpPr>
          <p:spPr>
            <a:xfrm rot="10800000">
              <a:off x="7452320" y="3973586"/>
              <a:ext cx="0" cy="158417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Shape 327"/>
            <p:cNvCxnSpPr/>
            <p:nvPr/>
          </p:nvCxnSpPr>
          <p:spPr>
            <a:xfrm rot="10800000">
              <a:off x="7164288" y="5373216"/>
              <a:ext cx="0" cy="189004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Shape 328"/>
            <p:cNvCxnSpPr/>
            <p:nvPr/>
          </p:nvCxnSpPr>
          <p:spPr>
            <a:xfrm rot="10800000">
              <a:off x="6876256" y="4725144"/>
              <a:ext cx="0" cy="837076"/>
            </a:xfrm>
            <a:prstGeom prst="straightConnector1">
              <a:avLst/>
            </a:prstGeom>
            <a:solidFill>
              <a:srgbClr val="00B8FF"/>
            </a:solidFill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Shape 333"/>
          <p:cNvGrpSpPr/>
          <p:nvPr/>
        </p:nvGrpSpPr>
        <p:grpSpPr>
          <a:xfrm>
            <a:off x="6045340" y="2060848"/>
            <a:ext cx="2343084" cy="2232248"/>
            <a:chOff x="6045340" y="2060848"/>
            <a:chExt cx="2343084" cy="2232248"/>
          </a:xfrm>
        </p:grpSpPr>
        <p:sp>
          <p:nvSpPr>
            <p:cNvPr id="334" name="Shape 334"/>
            <p:cNvSpPr txBox="1"/>
            <p:nvPr/>
          </p:nvSpPr>
          <p:spPr>
            <a:xfrm>
              <a:off x="6045340" y="2060848"/>
              <a:ext cx="23430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Optimum global ici !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5" name="Shape 335"/>
            <p:cNvCxnSpPr/>
            <p:nvPr/>
          </p:nvCxnSpPr>
          <p:spPr>
            <a:xfrm>
              <a:off x="7812360" y="2564904"/>
              <a:ext cx="144016" cy="1728192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36" name="Shape 336"/>
          <p:cNvSpPr txBox="1"/>
          <p:nvPr/>
        </p:nvSpPr>
        <p:spPr>
          <a:xfrm>
            <a:off x="611560" y="126876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« Glouton »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680"/>
              <a:buFont typeface="Noto Sans Symbols"/>
              <a:buChar char="➢"/>
            </a:pPr>
            <a:r>
              <a:rPr b="0" i="1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« Meilleur voisin » de </a:t>
            </a:r>
            <a:r>
              <a:rPr b="0" i="1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Contexte:</a:t>
            </a:r>
            <a:endParaRPr/>
          </a:p>
          <a:p>
            <a:pPr indent="-325438" lvl="2" marL="1163638" marR="0" rtl="0" algn="l"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–"/>
            </a:pPr>
            <a:r>
              <a:rPr b="0" i="0" lang="fr-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Tout espace (possiblement discrétisé)</a:t>
            </a:r>
            <a:endParaRPr/>
          </a:p>
          <a:p>
            <a:pPr indent="-325438" lvl="2" marL="1163638" marR="0" rtl="0" algn="l"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–"/>
            </a:pPr>
            <a:r>
              <a:rPr b="0" i="0" lang="fr-FR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 avec toute fonction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nécessaire:</a:t>
            </a:r>
            <a:endParaRPr/>
          </a:p>
          <a:p>
            <a:pPr indent="-325438" lvl="2" marL="1163638" marR="0" rtl="0" algn="l"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–"/>
            </a:pPr>
            <a:r>
              <a:rPr b="0" i="1" lang="fr-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fr-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fr-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bien choisi.</a:t>
            </a:r>
            <a:endParaRPr/>
          </a:p>
          <a:p>
            <a:pPr indent="-457200" lvl="0" marL="457200" marR="0" rtl="0" algn="ctr"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 locale pour problème discret</a:t>
            </a:r>
            <a:endParaRPr b="0" i="0" sz="3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Shape 338"/>
          <p:cNvCxnSpPr/>
          <p:nvPr/>
        </p:nvCxnSpPr>
        <p:spPr>
          <a:xfrm flipH="1" rot="10800000">
            <a:off x="5219842" y="3356992"/>
            <a:ext cx="230" cy="1640152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Shape 339"/>
          <p:cNvCxnSpPr/>
          <p:nvPr/>
        </p:nvCxnSpPr>
        <p:spPr>
          <a:xfrm>
            <a:off x="5002137" y="4867352"/>
            <a:ext cx="3709119" cy="180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Shape 340"/>
          <p:cNvSpPr/>
          <p:nvPr/>
        </p:nvSpPr>
        <p:spPr>
          <a:xfrm>
            <a:off x="683568" y="5229200"/>
            <a:ext cx="7920880" cy="772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 locale, coûteuse (surtout si plusieurs dimensions), qui détermine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plus proche optimum local (attention à la discrétisation !)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1" name="Shape 341"/>
          <p:cNvCxnSpPr/>
          <p:nvPr/>
        </p:nvCxnSpPr>
        <p:spPr>
          <a:xfrm rot="10800000">
            <a:off x="5364088" y="3284984"/>
            <a:ext cx="0" cy="1584176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5516488" y="3429000"/>
            <a:ext cx="0" cy="144016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x="5668888" y="3717032"/>
            <a:ext cx="0" cy="1152128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5821288" y="4365104"/>
            <a:ext cx="0" cy="504056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5973688" y="4221088"/>
            <a:ext cx="0" cy="64807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6126088" y="4023993"/>
            <a:ext cx="0" cy="845167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6278488" y="3893421"/>
            <a:ext cx="0" cy="975739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6430888" y="3798460"/>
            <a:ext cx="0" cy="107070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6583288" y="3789040"/>
            <a:ext cx="0" cy="108012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6735688" y="3861048"/>
            <a:ext cx="0" cy="1008112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6888088" y="4005064"/>
            <a:ext cx="0" cy="864096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7040488" y="4149080"/>
            <a:ext cx="0" cy="72008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7192888" y="4221088"/>
            <a:ext cx="0" cy="64807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7345288" y="4077072"/>
            <a:ext cx="0" cy="792088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Shape 355"/>
          <p:cNvCxnSpPr/>
          <p:nvPr/>
        </p:nvCxnSpPr>
        <p:spPr>
          <a:xfrm rot="10800000">
            <a:off x="7497688" y="3933056"/>
            <a:ext cx="0" cy="936104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Shape 356"/>
          <p:cNvCxnSpPr>
            <a:endCxn id="357" idx="16"/>
          </p:cNvCxnSpPr>
          <p:nvPr/>
        </p:nvCxnSpPr>
        <p:spPr>
          <a:xfrm rot="10800000">
            <a:off x="7644088" y="3584860"/>
            <a:ext cx="6000" cy="128430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Shape 358"/>
          <p:cNvCxnSpPr/>
          <p:nvPr/>
        </p:nvCxnSpPr>
        <p:spPr>
          <a:xfrm flipH="1" rot="10800000">
            <a:off x="7802488" y="4221088"/>
            <a:ext cx="9872" cy="64807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7954888" y="4509120"/>
            <a:ext cx="1488" cy="36004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Shape 360"/>
          <p:cNvCxnSpPr/>
          <p:nvPr/>
        </p:nvCxnSpPr>
        <p:spPr>
          <a:xfrm rot="10800000">
            <a:off x="8100392" y="4149080"/>
            <a:ext cx="6896" cy="72008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8259688" y="3789040"/>
            <a:ext cx="0" cy="108012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Shape 362"/>
          <p:cNvSpPr txBox="1"/>
          <p:nvPr/>
        </p:nvSpPr>
        <p:spPr>
          <a:xfrm>
            <a:off x="6564896" y="4881818"/>
            <a:ext cx="3232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fr-F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258208" y="3216820"/>
            <a:ext cx="2991126" cy="1464947"/>
          </a:xfrm>
          <a:custGeom>
            <a:pathLst>
              <a:path extrusionOk="0" h="1464947" w="2991126">
                <a:moveTo>
                  <a:pt x="0" y="0"/>
                </a:moveTo>
                <a:cubicBezTo>
                  <a:pt x="31652" y="4946"/>
                  <a:pt x="63304" y="9892"/>
                  <a:pt x="106826" y="47481"/>
                </a:cubicBezTo>
                <a:cubicBezTo>
                  <a:pt x="150348" y="85070"/>
                  <a:pt x="209695" y="150356"/>
                  <a:pt x="261130" y="225534"/>
                </a:cubicBezTo>
                <a:cubicBezTo>
                  <a:pt x="312565" y="300712"/>
                  <a:pt x="364000" y="346214"/>
                  <a:pt x="415435" y="498548"/>
                </a:cubicBezTo>
                <a:cubicBezTo>
                  <a:pt x="466870" y="650882"/>
                  <a:pt x="425327" y="482721"/>
                  <a:pt x="569739" y="1139538"/>
                </a:cubicBezTo>
                <a:cubicBezTo>
                  <a:pt x="714151" y="1796355"/>
                  <a:pt x="650847" y="1301764"/>
                  <a:pt x="712173" y="1020836"/>
                </a:cubicBezTo>
                <a:cubicBezTo>
                  <a:pt x="773499" y="739908"/>
                  <a:pt x="815042" y="866524"/>
                  <a:pt x="866477" y="807173"/>
                </a:cubicBezTo>
                <a:cubicBezTo>
                  <a:pt x="917912" y="747822"/>
                  <a:pt x="971325" y="704298"/>
                  <a:pt x="1020781" y="664731"/>
                </a:cubicBezTo>
                <a:cubicBezTo>
                  <a:pt x="1070238" y="625164"/>
                  <a:pt x="1113759" y="589553"/>
                  <a:pt x="1163216" y="569769"/>
                </a:cubicBezTo>
                <a:cubicBezTo>
                  <a:pt x="1212673" y="549985"/>
                  <a:pt x="1268064" y="532180"/>
                  <a:pt x="1317520" y="546029"/>
                </a:cubicBezTo>
                <a:cubicBezTo>
                  <a:pt x="1366976" y="559878"/>
                  <a:pt x="1406541" y="619229"/>
                  <a:pt x="1459954" y="652861"/>
                </a:cubicBezTo>
                <a:cubicBezTo>
                  <a:pt x="1513367" y="686493"/>
                  <a:pt x="1584585" y="698363"/>
                  <a:pt x="1637998" y="747822"/>
                </a:cubicBezTo>
                <a:cubicBezTo>
                  <a:pt x="1691411" y="797281"/>
                  <a:pt x="1732954" y="902134"/>
                  <a:pt x="1780432" y="949615"/>
                </a:cubicBezTo>
                <a:cubicBezTo>
                  <a:pt x="1827910" y="997096"/>
                  <a:pt x="1873410" y="1048534"/>
                  <a:pt x="1922867" y="1032707"/>
                </a:cubicBezTo>
                <a:cubicBezTo>
                  <a:pt x="1972324" y="1016880"/>
                  <a:pt x="2025736" y="906092"/>
                  <a:pt x="2077171" y="854654"/>
                </a:cubicBezTo>
                <a:cubicBezTo>
                  <a:pt x="2128606" y="803217"/>
                  <a:pt x="2180041" y="805195"/>
                  <a:pt x="2231475" y="724082"/>
                </a:cubicBezTo>
                <a:cubicBezTo>
                  <a:pt x="2282909" y="642969"/>
                  <a:pt x="2330387" y="320495"/>
                  <a:pt x="2385778" y="367976"/>
                </a:cubicBezTo>
                <a:cubicBezTo>
                  <a:pt x="2441169" y="415457"/>
                  <a:pt x="2512387" y="856632"/>
                  <a:pt x="2563822" y="1008966"/>
                </a:cubicBezTo>
                <a:cubicBezTo>
                  <a:pt x="2615257" y="1161300"/>
                  <a:pt x="2646909" y="1291873"/>
                  <a:pt x="2694387" y="1281981"/>
                </a:cubicBezTo>
                <a:cubicBezTo>
                  <a:pt x="2741865" y="1272089"/>
                  <a:pt x="2799235" y="1064360"/>
                  <a:pt x="2848691" y="949615"/>
                </a:cubicBezTo>
                <a:cubicBezTo>
                  <a:pt x="2898147" y="834870"/>
                  <a:pt x="2991126" y="593510"/>
                  <a:pt x="2991126" y="59351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5904542" y="2613172"/>
            <a:ext cx="1731148" cy="1895948"/>
            <a:chOff x="5904542" y="2613172"/>
            <a:chExt cx="1731148" cy="1895948"/>
          </a:xfrm>
        </p:grpSpPr>
        <p:sp>
          <p:nvSpPr>
            <p:cNvPr id="364" name="Shape 364"/>
            <p:cNvSpPr txBox="1"/>
            <p:nvPr/>
          </p:nvSpPr>
          <p:spPr>
            <a:xfrm>
              <a:off x="6047770" y="2613172"/>
              <a:ext cx="15879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 plutôt là ?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5" name="Shape 365"/>
            <p:cNvCxnSpPr/>
            <p:nvPr/>
          </p:nvCxnSpPr>
          <p:spPr>
            <a:xfrm rot="5400000">
              <a:off x="5364482" y="3609020"/>
              <a:ext cx="1440160" cy="360040"/>
            </a:xfrm>
            <a:prstGeom prst="curvedConnector3">
              <a:avLst>
                <a:gd fmla="val 21977" name="adj1"/>
              </a:avLst>
            </a:prstGeom>
            <a:solidFill>
              <a:srgbClr val="00B8FF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81000" y="179388"/>
            <a:ext cx="8783638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 continue et dérivable</a:t>
            </a:r>
            <a:endParaRPr b="0" i="0" sz="3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611560" y="1270286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Descente de gradient (</a:t>
            </a:r>
            <a:r>
              <a:rPr i="1"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search</a:t>
            </a:r>
            <a:r>
              <a:rPr lang="fr-F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1524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r>
              <a:t/>
            </a:r>
            <a:endParaRPr baseline="-25000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60623" y="2077641"/>
            <a:ext cx="0" cy="2373312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Shape 373"/>
          <p:cNvCxnSpPr/>
          <p:nvPr/>
        </p:nvCxnSpPr>
        <p:spPr>
          <a:xfrm>
            <a:off x="2160612" y="4074716"/>
            <a:ext cx="5219700" cy="158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Shape 374"/>
          <p:cNvSpPr/>
          <p:nvPr/>
        </p:nvSpPr>
        <p:spPr>
          <a:xfrm>
            <a:off x="2481332" y="1778866"/>
            <a:ext cx="4581940" cy="1888925"/>
          </a:xfrm>
          <a:custGeom>
            <a:pathLst>
              <a:path extrusionOk="0" h="13752" w="11465">
                <a:moveTo>
                  <a:pt x="10" y="10042"/>
                </a:moveTo>
                <a:cubicBezTo>
                  <a:pt x="-89" y="10598"/>
                  <a:pt x="524" y="5861"/>
                  <a:pt x="2168" y="12312"/>
                </a:cubicBezTo>
                <a:cubicBezTo>
                  <a:pt x="3812" y="18763"/>
                  <a:pt x="4754" y="-2556"/>
                  <a:pt x="5956" y="6232"/>
                </a:cubicBezTo>
                <a:cubicBezTo>
                  <a:pt x="7158" y="15020"/>
                  <a:pt x="8198" y="15629"/>
                  <a:pt x="9561" y="2821"/>
                </a:cubicBezTo>
                <a:cubicBezTo>
                  <a:pt x="10924" y="-9987"/>
                  <a:pt x="10380" y="25937"/>
                  <a:pt x="11465" y="9232"/>
                </a:cubicBezTo>
              </a:path>
            </a:pathLst>
          </a:custGeom>
          <a:noFill/>
          <a:ln cap="flat" cmpd="sng" w="38100">
            <a:solidFill>
              <a:srgbClr val="7676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5" name="Shape 375"/>
          <p:cNvGrpSpPr/>
          <p:nvPr/>
        </p:nvGrpSpPr>
        <p:grpSpPr>
          <a:xfrm>
            <a:off x="5827749" y="2780928"/>
            <a:ext cx="485696" cy="1800200"/>
            <a:chOff x="5899162" y="3573017"/>
            <a:chExt cx="485696" cy="1999108"/>
          </a:xfrm>
        </p:grpSpPr>
        <p:cxnSp>
          <p:nvCxnSpPr>
            <p:cNvPr id="376" name="Shape 376"/>
            <p:cNvCxnSpPr/>
            <p:nvPr/>
          </p:nvCxnSpPr>
          <p:spPr>
            <a:xfrm flipH="1">
              <a:off x="5899162" y="3597544"/>
              <a:ext cx="257013" cy="853776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lg" w="lg" type="oval"/>
              <a:tailEnd len="lg" w="lg" type="stealth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6156176" y="3573017"/>
              <a:ext cx="0" cy="1494284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" name="Shape 378"/>
            <p:cNvSpPr txBox="1"/>
            <p:nvPr/>
          </p:nvSpPr>
          <p:spPr>
            <a:xfrm>
              <a:off x="5980045" y="5013325"/>
              <a:ext cx="404813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2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fr-FR" sz="2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2675264" y="1918573"/>
            <a:ext cx="1847043" cy="1744354"/>
            <a:chOff x="2878823" y="2980790"/>
            <a:chExt cx="1847043" cy="1744354"/>
          </a:xfrm>
        </p:grpSpPr>
        <p:cxnSp>
          <p:nvCxnSpPr>
            <p:cNvPr id="380" name="Shape 380"/>
            <p:cNvCxnSpPr/>
            <p:nvPr/>
          </p:nvCxnSpPr>
          <p:spPr>
            <a:xfrm>
              <a:off x="3407214" y="4725144"/>
              <a:ext cx="792088" cy="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FF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81" name="Shape 381"/>
            <p:cNvSpPr txBox="1"/>
            <p:nvPr/>
          </p:nvSpPr>
          <p:spPr>
            <a:xfrm>
              <a:off x="2878823" y="2980790"/>
              <a:ext cx="18470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Dérivée nulle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optimum local !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2" name="Shape 382"/>
            <p:cNvCxnSpPr/>
            <p:nvPr/>
          </p:nvCxnSpPr>
          <p:spPr>
            <a:xfrm>
              <a:off x="3803652" y="3627909"/>
              <a:ext cx="0" cy="1025227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83" name="Shape 383"/>
          <p:cNvGrpSpPr/>
          <p:nvPr/>
        </p:nvGrpSpPr>
        <p:grpSpPr>
          <a:xfrm>
            <a:off x="5124919" y="3429000"/>
            <a:ext cx="744504" cy="1151979"/>
            <a:chOff x="5220072" y="4329729"/>
            <a:chExt cx="744504" cy="1242247"/>
          </a:xfrm>
        </p:grpSpPr>
        <p:cxnSp>
          <p:nvCxnSpPr>
            <p:cNvPr id="384" name="Shape 384"/>
            <p:cNvCxnSpPr/>
            <p:nvPr/>
          </p:nvCxnSpPr>
          <p:spPr>
            <a:xfrm>
              <a:off x="5388512" y="4329729"/>
              <a:ext cx="576064" cy="504056"/>
            </a:xfrm>
            <a:prstGeom prst="straightConnector1">
              <a:avLst/>
            </a:prstGeom>
            <a:noFill/>
            <a:ln cap="flat" cmpd="sng" w="25400">
              <a:solidFill>
                <a:srgbClr val="FF00FF"/>
              </a:solidFill>
              <a:prstDash val="solid"/>
              <a:round/>
              <a:headEnd len="lg" w="lg" type="oval"/>
              <a:tailEnd len="lg" w="lg" type="stealth"/>
            </a:ln>
          </p:spPr>
        </p:cxnSp>
        <p:sp>
          <p:nvSpPr>
            <p:cNvPr id="385" name="Shape 385"/>
            <p:cNvSpPr txBox="1"/>
            <p:nvPr/>
          </p:nvSpPr>
          <p:spPr>
            <a:xfrm>
              <a:off x="5220072" y="5013176"/>
              <a:ext cx="404813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2400">
                  <a:solidFill>
                    <a:srgbClr val="FF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fr-FR" sz="2400">
                  <a:solidFill>
                    <a:srgbClr val="FF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86" name="Shape 386"/>
            <p:cNvCxnSpPr/>
            <p:nvPr/>
          </p:nvCxnSpPr>
          <p:spPr>
            <a:xfrm>
              <a:off x="5387828" y="4332618"/>
              <a:ext cx="0" cy="734682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7" name="Shape 387"/>
          <p:cNvGrpSpPr/>
          <p:nvPr/>
        </p:nvGrpSpPr>
        <p:grpSpPr>
          <a:xfrm>
            <a:off x="4801277" y="3501008"/>
            <a:ext cx="1124893" cy="1079970"/>
            <a:chOff x="4932040" y="4415708"/>
            <a:chExt cx="1124893" cy="1156268"/>
          </a:xfrm>
        </p:grpSpPr>
        <p:cxnSp>
          <p:nvCxnSpPr>
            <p:cNvPr id="388" name="Shape 388"/>
            <p:cNvCxnSpPr/>
            <p:nvPr/>
          </p:nvCxnSpPr>
          <p:spPr>
            <a:xfrm flipH="1">
              <a:off x="4932040" y="4425584"/>
              <a:ext cx="839670" cy="27582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oval"/>
              <a:tailEnd len="lg" w="lg" type="stealth"/>
            </a:ln>
          </p:spPr>
        </p:cxnSp>
        <p:sp>
          <p:nvSpPr>
            <p:cNvPr id="389" name="Shape 389"/>
            <p:cNvSpPr txBox="1"/>
            <p:nvPr/>
          </p:nvSpPr>
          <p:spPr>
            <a:xfrm>
              <a:off x="5652120" y="5013176"/>
              <a:ext cx="404813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2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fr-FR" sz="24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0" name="Shape 390"/>
            <p:cNvCxnSpPr/>
            <p:nvPr/>
          </p:nvCxnSpPr>
          <p:spPr>
            <a:xfrm>
              <a:off x="5772396" y="4415708"/>
              <a:ext cx="0" cy="635809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" name="Shape 391"/>
          <p:cNvSpPr txBox="1"/>
          <p:nvPr/>
        </p:nvSpPr>
        <p:spPr>
          <a:xfrm>
            <a:off x="611560" y="4570784"/>
            <a:ext cx="8064896" cy="101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❑"/>
            </a:pP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fonction doit être gentille (continue et dérivable)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❑"/>
            </a:pP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f’(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Efficace, mais c’est une recherche locale (et il faut avoir le bon 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!)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❑"/>
            </a:pP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ne trouve l’optimum global que si </a:t>
            </a:r>
            <a:r>
              <a:rPr i="1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fr-FR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bien choisi ☹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Arial"/>
              <a:buNone/>
            </a:pPr>
            <a:r>
              <a:t/>
            </a:r>
            <a:endParaRPr baseline="-25000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286892" y="213062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Méthodes énumératives</a:t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762000" y="1295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Contexte: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1" lang="fr-FR" sz="2400" u="sng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Espace fini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Toute fonction </a:t>
            </a:r>
            <a:r>
              <a:rPr b="0" i="1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Ordre de parcours</a:t>
            </a:r>
            <a:endParaRPr/>
          </a:p>
          <a:p>
            <a:pPr indent="-327025" lvl="2" marL="11795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</a:pPr>
            <a:r>
              <a:rPr b="0" i="0" lang="fr-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Fixé</a:t>
            </a:r>
            <a:endParaRPr/>
          </a:p>
          <a:p>
            <a:pPr indent="-327025" lvl="2" marL="11795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Char char="–"/>
            </a:pPr>
            <a:r>
              <a:rPr b="0" i="0" lang="fr-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Dépend du problème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nécessaires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Taille de l’espace limitée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Discrétisation bien choisie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7297738" y="6172200"/>
            <a:ext cx="1846262" cy="39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897240" y="1340768"/>
            <a:ext cx="3890809" cy="2232248"/>
            <a:chOff x="4716016" y="2060848"/>
            <a:chExt cx="3890809" cy="2232248"/>
          </a:xfrm>
        </p:grpSpPr>
        <p:sp>
          <p:nvSpPr>
            <p:cNvPr id="402" name="Shape 402"/>
            <p:cNvSpPr txBox="1"/>
            <p:nvPr/>
          </p:nvSpPr>
          <p:spPr>
            <a:xfrm>
              <a:off x="4716016" y="2060848"/>
              <a:ext cx="38908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Optimum global apparemment ici !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3" name="Shape 403"/>
            <p:cNvCxnSpPr/>
            <p:nvPr/>
          </p:nvCxnSpPr>
          <p:spPr>
            <a:xfrm>
              <a:off x="7812360" y="2564904"/>
              <a:ext cx="144016" cy="1728192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404" name="Shape 404"/>
          <p:cNvCxnSpPr/>
          <p:nvPr/>
        </p:nvCxnSpPr>
        <p:spPr>
          <a:xfrm flipH="1" rot="10800000">
            <a:off x="5401066" y="2636912"/>
            <a:ext cx="230" cy="1640152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Shape 405"/>
          <p:cNvCxnSpPr/>
          <p:nvPr/>
        </p:nvCxnSpPr>
        <p:spPr>
          <a:xfrm>
            <a:off x="5183361" y="4147272"/>
            <a:ext cx="3709119" cy="180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5545312" y="2564904"/>
            <a:ext cx="0" cy="1584176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5697712" y="2708920"/>
            <a:ext cx="0" cy="144016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5850112" y="2996952"/>
            <a:ext cx="0" cy="1152128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6002512" y="3645024"/>
            <a:ext cx="0" cy="504056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6154912" y="3501008"/>
            <a:ext cx="0" cy="64807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6307312" y="3303913"/>
            <a:ext cx="0" cy="845167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459712" y="3173341"/>
            <a:ext cx="0" cy="975739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Shape 413"/>
          <p:cNvCxnSpPr/>
          <p:nvPr/>
        </p:nvCxnSpPr>
        <p:spPr>
          <a:xfrm rot="10800000">
            <a:off x="6612112" y="3078380"/>
            <a:ext cx="0" cy="107070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Shape 414"/>
          <p:cNvCxnSpPr/>
          <p:nvPr/>
        </p:nvCxnSpPr>
        <p:spPr>
          <a:xfrm rot="10800000">
            <a:off x="6764512" y="3068960"/>
            <a:ext cx="0" cy="108012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Shape 415"/>
          <p:cNvCxnSpPr/>
          <p:nvPr/>
        </p:nvCxnSpPr>
        <p:spPr>
          <a:xfrm rot="10800000">
            <a:off x="6916912" y="3140968"/>
            <a:ext cx="0" cy="100811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Shape 416"/>
          <p:cNvCxnSpPr/>
          <p:nvPr/>
        </p:nvCxnSpPr>
        <p:spPr>
          <a:xfrm rot="10800000">
            <a:off x="7069312" y="3284984"/>
            <a:ext cx="0" cy="864096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7221712" y="3429000"/>
            <a:ext cx="0" cy="72008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Shape 418"/>
          <p:cNvCxnSpPr/>
          <p:nvPr/>
        </p:nvCxnSpPr>
        <p:spPr>
          <a:xfrm rot="10800000">
            <a:off x="7374112" y="3501008"/>
            <a:ext cx="0" cy="64807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Shape 419"/>
          <p:cNvCxnSpPr/>
          <p:nvPr/>
        </p:nvCxnSpPr>
        <p:spPr>
          <a:xfrm rot="10800000">
            <a:off x="7526512" y="3356992"/>
            <a:ext cx="0" cy="792088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7678912" y="3212976"/>
            <a:ext cx="0" cy="936104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Shape 421"/>
          <p:cNvCxnSpPr>
            <a:endCxn id="422" idx="16"/>
          </p:cNvCxnSpPr>
          <p:nvPr/>
        </p:nvCxnSpPr>
        <p:spPr>
          <a:xfrm rot="10800000">
            <a:off x="7825312" y="2864780"/>
            <a:ext cx="6000" cy="128430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7983712" y="3501008"/>
            <a:ext cx="9872" cy="648072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Shape 424"/>
          <p:cNvCxnSpPr/>
          <p:nvPr/>
        </p:nvCxnSpPr>
        <p:spPr>
          <a:xfrm flipH="1" rot="10800000">
            <a:off x="8136112" y="3789040"/>
            <a:ext cx="1488" cy="36004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Shape 425"/>
          <p:cNvCxnSpPr/>
          <p:nvPr/>
        </p:nvCxnSpPr>
        <p:spPr>
          <a:xfrm rot="10800000">
            <a:off x="8281616" y="3429000"/>
            <a:ext cx="6896" cy="72008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Shape 426"/>
          <p:cNvCxnSpPr/>
          <p:nvPr/>
        </p:nvCxnSpPr>
        <p:spPr>
          <a:xfrm rot="10800000">
            <a:off x="8440912" y="3068960"/>
            <a:ext cx="0" cy="1080120"/>
          </a:xfrm>
          <a:prstGeom prst="straightConnector1">
            <a:avLst/>
          </a:prstGeom>
          <a:solidFill>
            <a:srgbClr val="00B8FF"/>
          </a:solidFill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Shape 422"/>
          <p:cNvSpPr/>
          <p:nvPr/>
        </p:nvSpPr>
        <p:spPr>
          <a:xfrm>
            <a:off x="5439432" y="2496740"/>
            <a:ext cx="2991126" cy="1464947"/>
          </a:xfrm>
          <a:custGeom>
            <a:pathLst>
              <a:path extrusionOk="0" h="1464947" w="2991126">
                <a:moveTo>
                  <a:pt x="0" y="0"/>
                </a:moveTo>
                <a:cubicBezTo>
                  <a:pt x="31652" y="4946"/>
                  <a:pt x="63304" y="9892"/>
                  <a:pt x="106826" y="47481"/>
                </a:cubicBezTo>
                <a:cubicBezTo>
                  <a:pt x="150348" y="85070"/>
                  <a:pt x="209695" y="150356"/>
                  <a:pt x="261130" y="225534"/>
                </a:cubicBezTo>
                <a:cubicBezTo>
                  <a:pt x="312565" y="300712"/>
                  <a:pt x="364000" y="346214"/>
                  <a:pt x="415435" y="498548"/>
                </a:cubicBezTo>
                <a:cubicBezTo>
                  <a:pt x="466870" y="650882"/>
                  <a:pt x="425327" y="482721"/>
                  <a:pt x="569739" y="1139538"/>
                </a:cubicBezTo>
                <a:cubicBezTo>
                  <a:pt x="714151" y="1796355"/>
                  <a:pt x="650847" y="1301764"/>
                  <a:pt x="712173" y="1020836"/>
                </a:cubicBezTo>
                <a:cubicBezTo>
                  <a:pt x="773499" y="739908"/>
                  <a:pt x="815042" y="866524"/>
                  <a:pt x="866477" y="807173"/>
                </a:cubicBezTo>
                <a:cubicBezTo>
                  <a:pt x="917912" y="747822"/>
                  <a:pt x="971325" y="704298"/>
                  <a:pt x="1020781" y="664731"/>
                </a:cubicBezTo>
                <a:cubicBezTo>
                  <a:pt x="1070238" y="625164"/>
                  <a:pt x="1113759" y="589553"/>
                  <a:pt x="1163216" y="569769"/>
                </a:cubicBezTo>
                <a:cubicBezTo>
                  <a:pt x="1212673" y="549985"/>
                  <a:pt x="1268064" y="532180"/>
                  <a:pt x="1317520" y="546029"/>
                </a:cubicBezTo>
                <a:cubicBezTo>
                  <a:pt x="1366976" y="559878"/>
                  <a:pt x="1406541" y="619229"/>
                  <a:pt x="1459954" y="652861"/>
                </a:cubicBezTo>
                <a:cubicBezTo>
                  <a:pt x="1513367" y="686493"/>
                  <a:pt x="1584585" y="698363"/>
                  <a:pt x="1637998" y="747822"/>
                </a:cubicBezTo>
                <a:cubicBezTo>
                  <a:pt x="1691411" y="797281"/>
                  <a:pt x="1732954" y="902134"/>
                  <a:pt x="1780432" y="949615"/>
                </a:cubicBezTo>
                <a:cubicBezTo>
                  <a:pt x="1827910" y="997096"/>
                  <a:pt x="1873410" y="1048534"/>
                  <a:pt x="1922867" y="1032707"/>
                </a:cubicBezTo>
                <a:cubicBezTo>
                  <a:pt x="1972324" y="1016880"/>
                  <a:pt x="2025736" y="906092"/>
                  <a:pt x="2077171" y="854654"/>
                </a:cubicBezTo>
                <a:cubicBezTo>
                  <a:pt x="2128606" y="803217"/>
                  <a:pt x="2180041" y="805195"/>
                  <a:pt x="2231475" y="724082"/>
                </a:cubicBezTo>
                <a:cubicBezTo>
                  <a:pt x="2282909" y="642969"/>
                  <a:pt x="2330387" y="320495"/>
                  <a:pt x="2385778" y="367976"/>
                </a:cubicBezTo>
                <a:cubicBezTo>
                  <a:pt x="2441169" y="415457"/>
                  <a:pt x="2512387" y="856632"/>
                  <a:pt x="2563822" y="1008966"/>
                </a:cubicBezTo>
                <a:cubicBezTo>
                  <a:pt x="2615257" y="1161300"/>
                  <a:pt x="2646909" y="1291873"/>
                  <a:pt x="2694387" y="1281981"/>
                </a:cubicBezTo>
                <a:cubicBezTo>
                  <a:pt x="2741865" y="1272089"/>
                  <a:pt x="2799235" y="1064360"/>
                  <a:pt x="2848691" y="949615"/>
                </a:cubicBezTo>
                <a:cubicBezTo>
                  <a:pt x="2898147" y="834870"/>
                  <a:pt x="2991126" y="593510"/>
                  <a:pt x="2991126" y="59351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6085766" y="1893092"/>
            <a:ext cx="1951686" cy="1895948"/>
            <a:chOff x="5904542" y="2613172"/>
            <a:chExt cx="1951686" cy="1895948"/>
          </a:xfrm>
        </p:grpSpPr>
        <p:sp>
          <p:nvSpPr>
            <p:cNvPr id="428" name="Shape 428"/>
            <p:cNvSpPr txBox="1"/>
            <p:nvPr/>
          </p:nvSpPr>
          <p:spPr>
            <a:xfrm>
              <a:off x="6047770" y="2613172"/>
              <a:ext cx="180845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Mais en fait là !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9" name="Shape 429"/>
            <p:cNvCxnSpPr/>
            <p:nvPr/>
          </p:nvCxnSpPr>
          <p:spPr>
            <a:xfrm rot="5400000">
              <a:off x="5364482" y="3609020"/>
              <a:ext cx="1440160" cy="360040"/>
            </a:xfrm>
            <a:prstGeom prst="curvedConnector3">
              <a:avLst>
                <a:gd fmla="val 71977" name="adj1"/>
              </a:avLst>
            </a:prstGeom>
            <a:solidFill>
              <a:srgbClr val="00B8FF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30" name="Shape 430"/>
          <p:cNvSpPr/>
          <p:nvPr/>
        </p:nvSpPr>
        <p:spPr>
          <a:xfrm>
            <a:off x="611560" y="5333146"/>
            <a:ext cx="8532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Méthodes globales, mais coûteuses et non fiables pour des problèmes continus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