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7"/>
  </p:notesMasterIdLst>
  <p:sldIdLst>
    <p:sldId id="256" r:id="rId2"/>
    <p:sldId id="292" r:id="rId3"/>
    <p:sldId id="267" r:id="rId4"/>
    <p:sldId id="293" r:id="rId5"/>
    <p:sldId id="259" r:id="rId6"/>
    <p:sldId id="260" r:id="rId7"/>
    <p:sldId id="265" r:id="rId8"/>
    <p:sldId id="269" r:id="rId9"/>
    <p:sldId id="268" r:id="rId10"/>
    <p:sldId id="288" r:id="rId11"/>
    <p:sldId id="285" r:id="rId12"/>
    <p:sldId id="286" r:id="rId13"/>
    <p:sldId id="287" r:id="rId14"/>
    <p:sldId id="266" r:id="rId15"/>
    <p:sldId id="270" r:id="rId16"/>
    <p:sldId id="290" r:id="rId17"/>
    <p:sldId id="271" r:id="rId18"/>
    <p:sldId id="272" r:id="rId19"/>
    <p:sldId id="273" r:id="rId20"/>
    <p:sldId id="294" r:id="rId21"/>
    <p:sldId id="299" r:id="rId22"/>
    <p:sldId id="289" r:id="rId23"/>
    <p:sldId id="296" r:id="rId24"/>
    <p:sldId id="297" r:id="rId25"/>
    <p:sldId id="29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CD00"/>
    <a:srgbClr val="0F16E8"/>
    <a:srgbClr val="631832"/>
    <a:srgbClr val="00DA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61"/>
    <p:restoredTop sz="82432"/>
  </p:normalViewPr>
  <p:slideViewPr>
    <p:cSldViewPr snapToGrid="0">
      <p:cViewPr varScale="1">
        <p:scale>
          <a:sx n="83" d="100"/>
          <a:sy n="83" d="100"/>
        </p:scale>
        <p:origin x="224"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CA7E0-806C-6E47-A1F9-C8C201ABAD9C}" type="datetimeFigureOut">
              <a:rPr lang="en-GB" smtClean="0"/>
              <a:t>22/02/2023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B73D6A-A269-F044-9753-D7972945DF4A}" type="slidenum">
              <a:rPr lang="en-GB" smtClean="0"/>
              <a:t>‹#›</a:t>
            </a:fld>
            <a:endParaRPr lang="en-GB"/>
          </a:p>
        </p:txBody>
      </p:sp>
    </p:spTree>
    <p:extLst>
      <p:ext uri="{BB962C8B-B14F-4D97-AF65-F5344CB8AC3E}">
        <p14:creationId xmlns:p14="http://schemas.microsoft.com/office/powerpoint/2010/main" val="1813257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ibm.com/topics/machine-learnin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solidFill>
                  <a:srgbClr val="D1D5DB"/>
                </a:solidFill>
                <a:effectLst/>
                <a:latin typeface="Söhne"/>
              </a:rPr>
              <a:t>Introduction</a:t>
            </a:r>
          </a:p>
          <a:p>
            <a:pPr algn="l">
              <a:buFont typeface="Arial" panose="020B0604020202020204" pitchFamily="34" charset="0"/>
              <a:buChar char="•"/>
            </a:pPr>
            <a:r>
              <a:rPr lang="en-GB" b="0" i="0" dirty="0">
                <a:solidFill>
                  <a:srgbClr val="D1D5DB"/>
                </a:solidFill>
                <a:effectLst/>
                <a:latin typeface="Söhne"/>
              </a:rPr>
              <a:t>Brief overview of the project and its goals</a:t>
            </a:r>
          </a:p>
          <a:p>
            <a:pPr algn="l">
              <a:buFont typeface="Arial" panose="020B0604020202020204" pitchFamily="34" charset="0"/>
              <a:buChar char="•"/>
            </a:pPr>
            <a:r>
              <a:rPr lang="en-GB" b="0" i="0" dirty="0">
                <a:solidFill>
                  <a:srgbClr val="D1D5DB"/>
                </a:solidFill>
                <a:effectLst/>
                <a:latin typeface="Söhne"/>
              </a:rPr>
              <a:t>Description of the data used and its source</a:t>
            </a:r>
          </a:p>
          <a:p>
            <a:endParaRPr lang="en-GB" dirty="0"/>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a:t>
            </a:fld>
            <a:endParaRPr lang="en-GB"/>
          </a:p>
        </p:txBody>
      </p:sp>
    </p:spTree>
    <p:extLst>
      <p:ext uri="{BB962C8B-B14F-4D97-AF65-F5344CB8AC3E}">
        <p14:creationId xmlns:p14="http://schemas.microsoft.com/office/powerpoint/2010/main" val="487237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15</a:t>
            </a:fld>
            <a:endParaRPr lang="en-GB"/>
          </a:p>
        </p:txBody>
      </p:sp>
    </p:spTree>
    <p:extLst>
      <p:ext uri="{BB962C8B-B14F-4D97-AF65-F5344CB8AC3E}">
        <p14:creationId xmlns:p14="http://schemas.microsoft.com/office/powerpoint/2010/main" val="4229826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18</a:t>
            </a:fld>
            <a:endParaRPr lang="en-GB"/>
          </a:p>
        </p:txBody>
      </p:sp>
    </p:spTree>
    <p:extLst>
      <p:ext uri="{BB962C8B-B14F-4D97-AF65-F5344CB8AC3E}">
        <p14:creationId xmlns:p14="http://schemas.microsoft.com/office/powerpoint/2010/main" val="2069662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solidFill>
                  <a:srgbClr val="000000"/>
                </a:solidFill>
                <a:effectLst/>
                <a:latin typeface="IBM Plex Sans" panose="020B0503050203000203" pitchFamily="34" charset="0"/>
                <a:ea typeface="Calibri" panose="020F0502020204030204" pitchFamily="34" charset="0"/>
                <a:cs typeface="Times New Roman" panose="02020603050405020304" pitchFamily="18" charset="0"/>
              </a:rPr>
              <a:t>Neural networks (Artificial neural networks (ANNs), are a subset of </a:t>
            </a:r>
            <a:r>
              <a:rPr lang="en-GB" sz="1800" u="sng" dirty="0">
                <a:solidFill>
                  <a:srgbClr val="000000"/>
                </a:solidFill>
                <a:effectLst/>
                <a:latin typeface="IBM Plex Sans" panose="020B0503050203000203" pitchFamily="34" charset="0"/>
                <a:ea typeface="Calibri" panose="020F0502020204030204" pitchFamily="34" charset="0"/>
                <a:cs typeface="Times New Roman" panose="02020603050405020304" pitchFamily="18" charset="0"/>
                <a:hlinkClick r:id="rId3" tooltip="machine-learning"/>
              </a:rPr>
              <a:t>machine learning</a:t>
            </a:r>
            <a:r>
              <a:rPr lang="en-GB" sz="1800" dirty="0">
                <a:solidFill>
                  <a:srgbClr val="000000"/>
                </a:solidFill>
                <a:effectLst/>
                <a:latin typeface="IBM Plex Sans" panose="020B0503050203000203" pitchFamily="34" charset="0"/>
                <a:ea typeface="Calibri" panose="020F0502020204030204" pitchFamily="34" charset="0"/>
                <a:cs typeface="Times New Roman" panose="02020603050405020304" pitchFamily="18" charset="0"/>
              </a:rPr>
              <a:t> algorithms which mimic the working of a human brain with regards how the information is processed and understood.  </a:t>
            </a:r>
            <a:endPar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solidFill>
                  <a:srgbClr val="000000"/>
                </a:solidFill>
                <a:effectLst/>
                <a:latin typeface="IBM Plex Sans" panose="020B0503050203000203" pitchFamily="34" charset="0"/>
                <a:ea typeface="Calibri" panose="020F0502020204030204" pitchFamily="34" charset="0"/>
                <a:cs typeface="Times New Roman" panose="02020603050405020304" pitchFamily="18" charset="0"/>
              </a:rPr>
              <a:t>Neural networks rely on training data to learn and improve their accuracy. </a:t>
            </a:r>
          </a:p>
          <a:p>
            <a:r>
              <a:rPr lang="en-GB" sz="1800" dirty="0">
                <a:solidFill>
                  <a:srgbClr val="000000"/>
                </a:solidFill>
                <a:effectLst/>
                <a:latin typeface="IBM Plex Sans" panose="020B0503050203000203" pitchFamily="34" charset="0"/>
                <a:ea typeface="Calibri" panose="020F0502020204030204" pitchFamily="34" charset="0"/>
                <a:cs typeface="Times New Roman" panose="02020603050405020304" pitchFamily="18" charset="0"/>
              </a:rPr>
              <a:t>However, once these learning algorithms are fine-tuned for accuracy, </a:t>
            </a:r>
          </a:p>
          <a:p>
            <a:r>
              <a:rPr lang="en-GB" sz="1800" dirty="0">
                <a:solidFill>
                  <a:srgbClr val="000000"/>
                </a:solidFill>
                <a:effectLst/>
                <a:latin typeface="IBM Plex Sans" panose="020B0503050203000203" pitchFamily="34" charset="0"/>
                <a:ea typeface="Calibri" panose="020F0502020204030204" pitchFamily="34" charset="0"/>
                <a:cs typeface="Times New Roman" panose="02020603050405020304" pitchFamily="18" charset="0"/>
              </a:rPr>
              <a:t>they are powerful tools in machine learning to classify and cluster data at a very high velocity.</a:t>
            </a:r>
            <a:r>
              <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p>
            <a:r>
              <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 this case to determine whether a  transaction was fraudulent or not.</a:t>
            </a:r>
          </a:p>
          <a:p>
            <a:endPar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2F5597"/>
                </a:solidFill>
                <a:effectLst/>
                <a:latin typeface="IBM Plex Sans" panose="020B0503050203000203" pitchFamily="34" charset="0"/>
                <a:ea typeface="Calibri" panose="020F0502020204030204" pitchFamily="34" charset="0"/>
                <a:cs typeface="Times New Roman" panose="02020603050405020304" pitchFamily="18" charset="0"/>
              </a:rPr>
              <a:t>Since the dataset we are dealing with is severely imbalanced, it is very important to note that determining loss or accuracy alone will not give an indication of how well the neural networks are working in predicting the minority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solidFill>
                <a:srgbClr val="2F5597"/>
              </a:solidFill>
              <a:effectLst/>
              <a:latin typeface="IBM Plex Sans" panose="020B0503050203000203"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2F5597"/>
                </a:solidFill>
                <a:effectLst/>
                <a:latin typeface="IBM Plex Sans" panose="020B0503050203000203" pitchFamily="34" charset="0"/>
                <a:ea typeface="Calibri" panose="020F0502020204030204" pitchFamily="34" charset="0"/>
                <a:cs typeface="Times New Roman" panose="02020603050405020304" pitchFamily="18" charset="0"/>
              </a:rPr>
              <a:t>Therefore it was paramount to investigate the inner working with regards a lot of metrics including Precision and Recall. These metrics were fed into the network to be computed during the training process.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20</a:t>
            </a:fld>
            <a:endParaRPr lang="en-GB"/>
          </a:p>
        </p:txBody>
      </p:sp>
    </p:spTree>
    <p:extLst>
      <p:ext uri="{BB962C8B-B14F-4D97-AF65-F5344CB8AC3E}">
        <p14:creationId xmlns:p14="http://schemas.microsoft.com/office/powerpoint/2010/main" val="2859034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solidFill>
                  <a:srgbClr val="000000"/>
                </a:solidFill>
                <a:effectLst/>
                <a:latin typeface="IBM Plex Sans" panose="020B0503050203000203" pitchFamily="34" charset="0"/>
                <a:ea typeface="Calibri" panose="020F0502020204030204" pitchFamily="34" charset="0"/>
                <a:cs typeface="Times New Roman" panose="02020603050405020304" pitchFamily="18" charset="0"/>
              </a:rPr>
              <a:t>Various modifications to the neural network were included whilst training our training dataset. These included increasing the no. of hidden layers,  neurons within the layers, changing the activation function and setting the binary accuracy threshold to 0.6.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solidFill>
                  <a:srgbClr val="000000"/>
                </a:solidFill>
                <a:effectLst/>
                <a:latin typeface="IBM Plex Sans" panose="020B0503050203000203" pitchFamily="34" charset="0"/>
                <a:ea typeface="Calibri" panose="020F0502020204030204" pitchFamily="34" charset="0"/>
                <a:cs typeface="Times New Roman" panose="02020603050405020304" pitchFamily="18"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solidFill>
                  <a:srgbClr val="000000"/>
                </a:solidFill>
                <a:effectLst/>
                <a:latin typeface="IBM Plex Sans" panose="020B0503050203000203" pitchFamily="34" charset="0"/>
                <a:ea typeface="Calibri" panose="020F0502020204030204" pitchFamily="34" charset="0"/>
                <a:cs typeface="Times New Roman" panose="02020603050405020304" pitchFamily="18" charset="0"/>
              </a:rPr>
              <a:t>Here we found that a binary threshold of 0.6 seem to perform the best among various all the hyperparameter changes that we evaluated.</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22</a:t>
            </a:fld>
            <a:endParaRPr lang="en-GB"/>
          </a:p>
        </p:txBody>
      </p:sp>
    </p:spTree>
    <p:extLst>
      <p:ext uri="{BB962C8B-B14F-4D97-AF65-F5344CB8AC3E}">
        <p14:creationId xmlns:p14="http://schemas.microsoft.com/office/powerpoint/2010/main" val="3077746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solidFill>
                  <a:srgbClr val="0070C0"/>
                </a:solidFill>
                <a:effectLst/>
                <a:latin typeface="IBM Plex Sans" panose="020B0503050203000203" pitchFamily="34" charset="0"/>
                <a:ea typeface="Calibri" panose="020F0502020204030204" pitchFamily="34" charset="0"/>
                <a:cs typeface="Times New Roman" panose="02020603050405020304" pitchFamily="18" charset="0"/>
              </a:rPr>
              <a:t>One of the common practise in ML world whilst dealing with imbalanced dataset is is to balance the dataset. One of the two main approached are adapted include either to replicate the minority class so it matches the majority OR draw representative samples from majority class to match the minority group.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solidFill>
                  <a:srgbClr val="0070C0"/>
                </a:solidFill>
                <a:effectLst/>
                <a:latin typeface="IBM Plex Sans" panose="020B0503050203000203" pitchFamily="34" charset="0"/>
                <a:ea typeface="Calibri" panose="020F0502020204030204" pitchFamily="34" charset="0"/>
                <a:cs typeface="Times New Roman" panose="02020603050405020304" pitchFamily="18" charset="0"/>
              </a:rPr>
              <a:t>A third approach could to include a combination of these approaches together to balance the dataset.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solidFill>
                  <a:srgbClr val="0070C0"/>
                </a:solidFill>
                <a:effectLst/>
                <a:latin typeface="IBM Plex Sans" panose="020B0503050203000203" pitchFamily="34" charset="0"/>
                <a:ea typeface="Calibri" panose="020F0502020204030204" pitchFamily="34" charset="0"/>
                <a:cs typeface="Times New Roman" panose="02020603050405020304" pitchFamily="18"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solidFill>
                  <a:srgbClr val="0070C0"/>
                </a:solidFill>
                <a:effectLst/>
                <a:latin typeface="IBM Plex Sans" panose="020B0503050203000203" pitchFamily="34" charset="0"/>
                <a:ea typeface="Calibri" panose="020F0502020204030204" pitchFamily="34" charset="0"/>
                <a:cs typeface="Times New Roman" panose="02020603050405020304" pitchFamily="18" charset="0"/>
              </a:rPr>
              <a:t>We obtained perfect Precision/Recall scores using oversampling and SMOTETomek.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8B73D6A-A269-F044-9753-D7972945DF4A}" type="slidenum">
              <a:rPr lang="en-GB" smtClean="0"/>
              <a:t>23</a:t>
            </a:fld>
            <a:endParaRPr lang="en-GB"/>
          </a:p>
        </p:txBody>
      </p:sp>
    </p:spTree>
    <p:extLst>
      <p:ext uri="{BB962C8B-B14F-4D97-AF65-F5344CB8AC3E}">
        <p14:creationId xmlns:p14="http://schemas.microsoft.com/office/powerpoint/2010/main" val="3608209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24</a:t>
            </a:fld>
            <a:endParaRPr lang="en-GB"/>
          </a:p>
        </p:txBody>
      </p:sp>
    </p:spTree>
    <p:extLst>
      <p:ext uri="{BB962C8B-B14F-4D97-AF65-F5344CB8AC3E}">
        <p14:creationId xmlns:p14="http://schemas.microsoft.com/office/powerpoint/2010/main" val="796310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25</a:t>
            </a:fld>
            <a:endParaRPr lang="en-GB"/>
          </a:p>
        </p:txBody>
      </p:sp>
    </p:spTree>
    <p:extLst>
      <p:ext uri="{BB962C8B-B14F-4D97-AF65-F5344CB8AC3E}">
        <p14:creationId xmlns:p14="http://schemas.microsoft.com/office/powerpoint/2010/main" val="1952825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solidFill>
                  <a:srgbClr val="D1D5DB"/>
                </a:solidFill>
                <a:effectLst/>
                <a:latin typeface="Söhne"/>
              </a:rPr>
              <a:t>Introduction</a:t>
            </a:r>
          </a:p>
          <a:p>
            <a:pPr algn="l">
              <a:buFont typeface="Arial" panose="020B0604020202020204" pitchFamily="34" charset="0"/>
              <a:buChar char="•"/>
            </a:pPr>
            <a:r>
              <a:rPr lang="en-GB" b="0" i="0" dirty="0">
                <a:solidFill>
                  <a:srgbClr val="D1D5DB"/>
                </a:solidFill>
                <a:effectLst/>
                <a:latin typeface="Söhne"/>
              </a:rPr>
              <a:t>Brief overview of the project and its goals</a:t>
            </a:r>
          </a:p>
          <a:p>
            <a:pPr algn="l">
              <a:buFont typeface="Arial" panose="020B0604020202020204" pitchFamily="34" charset="0"/>
              <a:buChar char="•"/>
            </a:pPr>
            <a:r>
              <a:rPr lang="en-GB" b="0" i="0" dirty="0">
                <a:solidFill>
                  <a:srgbClr val="D1D5DB"/>
                </a:solidFill>
                <a:effectLst/>
                <a:latin typeface="Söhne"/>
              </a:rPr>
              <a:t>Description of the data used and its source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Script: </a:t>
            </a:r>
            <a:r>
              <a:rPr lang="en-GB" b="0" i="0" dirty="0">
                <a:solidFill>
                  <a:schemeClr val="bg1"/>
                </a:solidFill>
                <a:effectLst/>
                <a:latin typeface="Söhne"/>
              </a:rPr>
              <a:t>Credit card fraud detection is a challenging task that requires detecting fraudulent transactions out of millions of daily transactions. Due to the enormous amount of data, it is now nearly impossible for human specialists to identify meaningful patterns from transaction data. Therefore, the use of machine learning techniques has become widespread in the field of fraud detection, where information extraction from large datasets is required. </a:t>
            </a:r>
            <a:endParaRPr lang="en-US" dirty="0">
              <a:solidFill>
                <a:schemeClr val="bg1"/>
              </a:solidFill>
            </a:endParaRP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3</a:t>
            </a:fld>
            <a:endParaRPr lang="en-GB"/>
          </a:p>
        </p:txBody>
      </p:sp>
    </p:spTree>
    <p:extLst>
      <p:ext uri="{BB962C8B-B14F-4D97-AF65-F5344CB8AC3E}">
        <p14:creationId xmlns:p14="http://schemas.microsoft.com/office/powerpoint/2010/main" val="102827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2"/>
            </a:pPr>
            <a:r>
              <a:rPr lang="en-GB" b="0" i="0" dirty="0">
                <a:solidFill>
                  <a:srgbClr val="D1D5DB"/>
                </a:solidFill>
                <a:effectLst/>
                <a:latin typeface="Söhne"/>
              </a:rPr>
              <a:t>Data </a:t>
            </a:r>
            <a:r>
              <a:rPr lang="en-GB" b="0" i="0" dirty="0" err="1">
                <a:solidFill>
                  <a:srgbClr val="D1D5DB"/>
                </a:solidFill>
                <a:effectLst/>
                <a:latin typeface="Söhne"/>
              </a:rPr>
              <a:t>Preprocessing</a:t>
            </a:r>
            <a:endParaRPr lang="en-GB" b="0" i="0" dirty="0">
              <a:solidFill>
                <a:srgbClr val="D1D5DB"/>
              </a:solidFill>
              <a:effectLst/>
              <a:latin typeface="Söhne"/>
            </a:endParaRPr>
          </a:p>
          <a:p>
            <a:pPr algn="l">
              <a:buFont typeface="+mj-lt"/>
              <a:buAutoNum type="arabicPeriod" startAt="2"/>
            </a:pPr>
            <a:endParaRPr lang="en-GB" b="0" i="0" dirty="0">
              <a:solidFill>
                <a:srgbClr val="D1D5DB"/>
              </a:solidFill>
              <a:effectLst/>
              <a:latin typeface="Söhne"/>
            </a:endParaRPr>
          </a:p>
          <a:p>
            <a:pPr algn="l">
              <a:buFont typeface="+mj-lt"/>
              <a:buAutoNum type="arabicPeriod" startAt="2"/>
            </a:pPr>
            <a:r>
              <a:rPr lang="en-GB" b="0" i="0" dirty="0">
                <a:solidFill>
                  <a:srgbClr val="D1D5DB"/>
                </a:solidFill>
                <a:effectLst/>
                <a:latin typeface="Söhne"/>
              </a:rPr>
              <a:t>Since we obtained </a:t>
            </a:r>
            <a:r>
              <a:rPr lang="en-GB" b="0" i="0" dirty="0" err="1">
                <a:solidFill>
                  <a:srgbClr val="D1D5DB"/>
                </a:solidFill>
                <a:effectLst/>
                <a:latin typeface="Söhne"/>
              </a:rPr>
              <a:t>preprocessed</a:t>
            </a:r>
            <a:r>
              <a:rPr lang="en-GB" b="0" i="0" dirty="0">
                <a:solidFill>
                  <a:srgbClr val="D1D5DB"/>
                </a:solidFill>
                <a:effectLst/>
                <a:latin typeface="Söhne"/>
              </a:rPr>
              <a:t> data directly from the repository, we looked for duplicate/</a:t>
            </a:r>
            <a:r>
              <a:rPr lang="en-GB" b="0" i="0" dirty="0" err="1">
                <a:solidFill>
                  <a:srgbClr val="D1D5DB"/>
                </a:solidFill>
                <a:effectLst/>
                <a:latin typeface="Söhne"/>
              </a:rPr>
              <a:t>NaN</a:t>
            </a:r>
            <a:r>
              <a:rPr lang="en-GB" b="0" i="0" dirty="0">
                <a:solidFill>
                  <a:srgbClr val="D1D5DB"/>
                </a:solidFill>
                <a:effectLst/>
                <a:latin typeface="Söhne"/>
              </a:rPr>
              <a:t> values before confirming that data is indeed is normalized using the normalization plots.</a:t>
            </a:r>
          </a:p>
          <a:p>
            <a:pPr algn="l">
              <a:buFont typeface="Arial" panose="020B0604020202020204" pitchFamily="34" charset="0"/>
              <a:buChar char="•"/>
            </a:pPr>
            <a:r>
              <a:rPr lang="en-GB" b="0" i="0" dirty="0">
                <a:solidFill>
                  <a:srgbClr val="D1D5DB"/>
                </a:solidFill>
                <a:effectLst/>
                <a:latin typeface="Söhne"/>
              </a:rPr>
              <a:t>Explanation of the data cleaning process, including how missing values and duplicates were handled</a:t>
            </a:r>
          </a:p>
          <a:p>
            <a:pPr algn="l">
              <a:buFont typeface="Arial" panose="020B0604020202020204" pitchFamily="34" charset="0"/>
              <a:buChar char="•"/>
            </a:pPr>
            <a:r>
              <a:rPr lang="en-GB" b="0" i="0" dirty="0">
                <a:solidFill>
                  <a:srgbClr val="D1D5DB"/>
                </a:solidFill>
                <a:effectLst/>
                <a:latin typeface="Söhne"/>
              </a:rPr>
              <a:t>Description of the normalization and standardization methods used</a:t>
            </a: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4</a:t>
            </a:fld>
            <a:endParaRPr lang="en-GB"/>
          </a:p>
        </p:txBody>
      </p:sp>
    </p:spTree>
    <p:extLst>
      <p:ext uri="{BB962C8B-B14F-4D97-AF65-F5344CB8AC3E}">
        <p14:creationId xmlns:p14="http://schemas.microsoft.com/office/powerpoint/2010/main" val="452184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r>
              <a:rPr lang="en-GB" b="0" i="0" dirty="0">
                <a:solidFill>
                  <a:srgbClr val="D1D5DB"/>
                </a:solidFill>
                <a:effectLst/>
                <a:latin typeface="Söhne"/>
              </a:rPr>
              <a:t>Exploratory Data Analysis</a:t>
            </a:r>
          </a:p>
          <a:p>
            <a:pPr algn="l">
              <a:buFont typeface="Arial" panose="020B0604020202020204" pitchFamily="34" charset="0"/>
              <a:buChar char="•"/>
            </a:pPr>
            <a:r>
              <a:rPr lang="en-GB" b="0" i="0" dirty="0">
                <a:solidFill>
                  <a:srgbClr val="D1D5DB"/>
                </a:solidFill>
                <a:effectLst/>
                <a:latin typeface="Söhne"/>
              </a:rPr>
              <a:t>Visualizations and statistics used to understand the distribution and relationships between the variables in the data set</a:t>
            </a:r>
          </a:p>
          <a:p>
            <a:pPr algn="l">
              <a:buFont typeface="Arial" panose="020B0604020202020204" pitchFamily="34" charset="0"/>
              <a:buChar char="•"/>
            </a:pPr>
            <a:r>
              <a:rPr lang="en-GB" b="0" i="0" dirty="0">
                <a:solidFill>
                  <a:srgbClr val="D1D5DB"/>
                </a:solidFill>
                <a:effectLst/>
                <a:latin typeface="Söhne"/>
              </a:rPr>
              <a:t>Identification of potential outliers or unusual patterns in the data </a:t>
            </a:r>
          </a:p>
        </p:txBody>
      </p:sp>
      <p:sp>
        <p:nvSpPr>
          <p:cNvPr id="4" name="Slide Number Placeholder 3"/>
          <p:cNvSpPr>
            <a:spLocks noGrp="1"/>
          </p:cNvSpPr>
          <p:nvPr>
            <p:ph type="sldNum" sz="quarter" idx="5"/>
          </p:nvPr>
        </p:nvSpPr>
        <p:spPr/>
        <p:txBody>
          <a:bodyPr/>
          <a:lstStyle/>
          <a:p>
            <a:fld id="{48B73D6A-A269-F044-9753-D7972945DF4A}" type="slidenum">
              <a:rPr lang="en-GB" smtClean="0"/>
              <a:t>5</a:t>
            </a:fld>
            <a:endParaRPr lang="en-GB"/>
          </a:p>
        </p:txBody>
      </p:sp>
    </p:spTree>
    <p:extLst>
      <p:ext uri="{BB962C8B-B14F-4D97-AF65-F5344CB8AC3E}">
        <p14:creationId xmlns:p14="http://schemas.microsoft.com/office/powerpoint/2010/main" val="4140090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D1D5DB"/>
                </a:solidFill>
                <a:effectLst/>
                <a:latin typeface="Söhne"/>
              </a:rPr>
              <a:t>Model Development</a:t>
            </a:r>
          </a:p>
          <a:p>
            <a:pPr algn="l">
              <a:buFont typeface="Arial" panose="020B0604020202020204" pitchFamily="34" charset="0"/>
              <a:buChar char="•"/>
            </a:pPr>
            <a:r>
              <a:rPr lang="en-GB" b="0" i="0" dirty="0">
                <a:solidFill>
                  <a:srgbClr val="D1D5DB"/>
                </a:solidFill>
                <a:effectLst/>
                <a:latin typeface="Söhne"/>
              </a:rPr>
              <a:t>Description of the machine learning algorithm used, including its strengths and weaknesses</a:t>
            </a:r>
          </a:p>
          <a:p>
            <a:pPr algn="l">
              <a:buFont typeface="Arial" panose="020B0604020202020204" pitchFamily="34" charset="0"/>
              <a:buChar char="•"/>
            </a:pPr>
            <a:r>
              <a:rPr lang="en-GB" b="0" i="0" dirty="0">
                <a:solidFill>
                  <a:srgbClr val="D1D5DB"/>
                </a:solidFill>
                <a:effectLst/>
                <a:latin typeface="Söhne"/>
              </a:rPr>
              <a:t>Explanation of the process for splitting the data into training and testing sets</a:t>
            </a:r>
          </a:p>
          <a:p>
            <a:pPr algn="l">
              <a:buFont typeface="Arial" panose="020B0604020202020204" pitchFamily="34" charset="0"/>
              <a:buChar char="•"/>
            </a:pPr>
            <a:r>
              <a:rPr lang="en-GB" b="0" i="0" dirty="0">
                <a:solidFill>
                  <a:srgbClr val="D1D5DB"/>
                </a:solidFill>
                <a:effectLst/>
                <a:latin typeface="Söhne"/>
              </a:rPr>
              <a:t>Evaluation of the model's performance, including accuracy and precision metrics</a:t>
            </a: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6</a:t>
            </a:fld>
            <a:endParaRPr lang="en-GB"/>
          </a:p>
        </p:txBody>
      </p:sp>
    </p:spTree>
    <p:extLst>
      <p:ext uri="{BB962C8B-B14F-4D97-AF65-F5344CB8AC3E}">
        <p14:creationId xmlns:p14="http://schemas.microsoft.com/office/powerpoint/2010/main" val="543455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8</a:t>
            </a:fld>
            <a:endParaRPr lang="en-GB"/>
          </a:p>
        </p:txBody>
      </p:sp>
    </p:spTree>
    <p:extLst>
      <p:ext uri="{BB962C8B-B14F-4D97-AF65-F5344CB8AC3E}">
        <p14:creationId xmlns:p14="http://schemas.microsoft.com/office/powerpoint/2010/main" val="23384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10</a:t>
            </a:fld>
            <a:endParaRPr lang="en-GB"/>
          </a:p>
        </p:txBody>
      </p:sp>
    </p:spTree>
    <p:extLst>
      <p:ext uri="{BB962C8B-B14F-4D97-AF65-F5344CB8AC3E}">
        <p14:creationId xmlns:p14="http://schemas.microsoft.com/office/powerpoint/2010/main" val="996807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12</a:t>
            </a:fld>
            <a:endParaRPr lang="en-GB"/>
          </a:p>
        </p:txBody>
      </p:sp>
    </p:spTree>
    <p:extLst>
      <p:ext uri="{BB962C8B-B14F-4D97-AF65-F5344CB8AC3E}">
        <p14:creationId xmlns:p14="http://schemas.microsoft.com/office/powerpoint/2010/main" val="3483058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14</a:t>
            </a:fld>
            <a:endParaRPr lang="en-GB"/>
          </a:p>
        </p:txBody>
      </p:sp>
    </p:spTree>
    <p:extLst>
      <p:ext uri="{BB962C8B-B14F-4D97-AF65-F5344CB8AC3E}">
        <p14:creationId xmlns:p14="http://schemas.microsoft.com/office/powerpoint/2010/main" val="3886117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1198244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415356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623524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389587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6F096B6-35DE-F94E-8D70-E6D820C36031}" type="datetimeFigureOut">
              <a:rPr lang="en-GB" smtClean="0"/>
              <a:t>22/02/2023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888529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6F096B6-35DE-F94E-8D70-E6D820C36031}" type="datetimeFigureOut">
              <a:rPr lang="en-GB" smtClean="0"/>
              <a:t>22/02/2023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2533454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6F096B6-35DE-F94E-8D70-E6D820C36031}" type="datetimeFigureOut">
              <a:rPr lang="en-GB" smtClean="0"/>
              <a:t>22/02/2023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810673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6F096B6-35DE-F94E-8D70-E6D820C36031}" type="datetimeFigureOut">
              <a:rPr lang="en-GB" smtClean="0"/>
              <a:t>22/02/2023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5953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F096B6-35DE-F94E-8D70-E6D820C36031}" type="datetimeFigureOut">
              <a:rPr lang="en-GB" smtClean="0"/>
              <a:t>22/02/2023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1432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6F096B6-35DE-F94E-8D70-E6D820C36031}" type="datetimeFigureOut">
              <a:rPr lang="en-GB" smtClean="0"/>
              <a:t>22/02/2023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2657508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6F096B6-35DE-F94E-8D70-E6D820C36031}" type="datetimeFigureOut">
              <a:rPr lang="en-GB" smtClean="0"/>
              <a:t>22/02/2023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991648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096B6-35DE-F94E-8D70-E6D820C36031}" type="datetimeFigureOut">
              <a:rPr lang="en-GB" smtClean="0"/>
              <a:t>22/02/2023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164616-C2DD-A240-9D20-5DA99AE748B1}" type="slidenum">
              <a:rPr lang="en-GB" smtClean="0"/>
              <a:t>‹#›</a:t>
            </a:fld>
            <a:endParaRPr lang="en-GB"/>
          </a:p>
        </p:txBody>
      </p:sp>
    </p:spTree>
    <p:extLst>
      <p:ext uri="{BB962C8B-B14F-4D97-AF65-F5344CB8AC3E}">
        <p14:creationId xmlns:p14="http://schemas.microsoft.com/office/powerpoint/2010/main" val="8220672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sv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42.sv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svg"/></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image" Target="../media/image5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55.svg"/><Relationship Id="rId5" Type="http://schemas.openxmlformats.org/officeDocument/2006/relationships/image" Target="../media/image54.png"/><Relationship Id="rId10" Type="http://schemas.openxmlformats.org/officeDocument/2006/relationships/image" Target="../media/image59.svg"/><Relationship Id="rId4" Type="http://schemas.openxmlformats.org/officeDocument/2006/relationships/image" Target="../media/image53.svg"/><Relationship Id="rId9" Type="http://schemas.openxmlformats.org/officeDocument/2006/relationships/image" Target="../media/image5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4A361DE3-C157-4D1C-4354-DFABBAD675D4}"/>
              </a:ext>
            </a:extLst>
          </p:cNvPr>
          <p:cNvSpPr/>
          <p:nvPr/>
        </p:nvSpPr>
        <p:spPr>
          <a:xfrm rot="5400000">
            <a:off x="5319719" y="9946"/>
            <a:ext cx="7062954" cy="68381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74403 w 4813275"/>
              <a:gd name="connsiteY2" fmla="*/ 2940107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788824 w 4813275"/>
              <a:gd name="connsiteY2" fmla="*/ 2953603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788824" y="2953603"/>
                </a:lnTo>
                <a:lnTo>
                  <a:pt x="0" y="3729683"/>
                </a:lnTo>
                <a:lnTo>
                  <a:pt x="0" y="5982"/>
                </a:lnTo>
                <a:close/>
              </a:path>
            </a:pathLst>
          </a:custGeom>
          <a:gradFill>
            <a:gsLst>
              <a:gs pos="38000">
                <a:schemeClr val="accent5">
                  <a:lumMod val="75000"/>
                </a:schemeClr>
              </a:gs>
              <a:gs pos="96000">
                <a:srgbClr val="00B0F0"/>
              </a:gs>
            </a:gsLst>
          </a:gradFill>
          <a:ln w="12700">
            <a:miter lim="400000"/>
          </a:ln>
        </p:spPr>
        <p:txBody>
          <a:bodyPr lIns="38100" tIns="38100" rIns="38100" bIns="38100" anchor="ctr"/>
          <a:lstStyle/>
          <a:p>
            <a:endParaRPr lang="en-US" sz="3000" dirty="0">
              <a:solidFill>
                <a:srgbClr val="FFFFFF"/>
              </a:solidFill>
              <a:effectLst>
                <a:outerShdw blurRad="38100" dist="12700" dir="5400000" rotWithShape="0">
                  <a:srgbClr val="000000">
                    <a:alpha val="50000"/>
                  </a:srgbClr>
                </a:outerShdw>
              </a:effectLst>
            </a:endParaRPr>
          </a:p>
        </p:txBody>
      </p:sp>
      <p:sp>
        <p:nvSpPr>
          <p:cNvPr id="5" name="TextBox 4">
            <a:extLst>
              <a:ext uri="{FF2B5EF4-FFF2-40B4-BE49-F238E27FC236}">
                <a16:creationId xmlns:a16="http://schemas.microsoft.com/office/drawing/2014/main" id="{8995D03F-9883-7E2C-8FDC-E41586DE0A0B}"/>
              </a:ext>
            </a:extLst>
          </p:cNvPr>
          <p:cNvSpPr txBox="1"/>
          <p:nvPr/>
        </p:nvSpPr>
        <p:spPr>
          <a:xfrm>
            <a:off x="6440019" y="731926"/>
            <a:ext cx="5566223" cy="2123658"/>
          </a:xfrm>
          <a:prstGeom prst="rect">
            <a:avLst/>
          </a:prstGeom>
          <a:noFill/>
        </p:spPr>
        <p:txBody>
          <a:bodyPr wrap="square" rtlCol="0" anchor="ctr">
            <a:spAutoFit/>
          </a:bodyPr>
          <a:lstStyle/>
          <a:p>
            <a:r>
              <a:rPr lang="en-US" sz="4400" spc="-300" dirty="0">
                <a:solidFill>
                  <a:schemeClr val="bg1">
                    <a:lumMod val="95000"/>
                  </a:schemeClr>
                </a:solidFill>
              </a:rPr>
              <a:t>Anomaly Detection to Identify Fraudulent Credit Card Transactions</a:t>
            </a:r>
          </a:p>
        </p:txBody>
      </p:sp>
      <p:sp>
        <p:nvSpPr>
          <p:cNvPr id="6" name="TextBox 5">
            <a:extLst>
              <a:ext uri="{FF2B5EF4-FFF2-40B4-BE49-F238E27FC236}">
                <a16:creationId xmlns:a16="http://schemas.microsoft.com/office/drawing/2014/main" id="{B5C84569-0FA1-33F3-EE71-72EEA14CF95C}"/>
              </a:ext>
            </a:extLst>
          </p:cNvPr>
          <p:cNvSpPr txBox="1"/>
          <p:nvPr/>
        </p:nvSpPr>
        <p:spPr>
          <a:xfrm>
            <a:off x="6646985" y="3349869"/>
            <a:ext cx="5152292" cy="1754326"/>
          </a:xfrm>
          <a:prstGeom prst="rect">
            <a:avLst/>
          </a:prstGeom>
          <a:noFill/>
        </p:spPr>
        <p:txBody>
          <a:bodyPr wrap="square" rtlCol="0">
            <a:spAutoFit/>
          </a:bodyPr>
          <a:lstStyle/>
          <a:p>
            <a:r>
              <a:rPr lang="en-GB" b="1" dirty="0">
                <a:solidFill>
                  <a:schemeClr val="bg1"/>
                </a:solidFill>
              </a:rPr>
              <a:t>Group 4:</a:t>
            </a:r>
          </a:p>
          <a:p>
            <a:pPr marL="285750" indent="-285750">
              <a:buFontTx/>
              <a:buChar char="-"/>
            </a:pPr>
            <a:r>
              <a:rPr lang="en-GB" b="1" dirty="0">
                <a:solidFill>
                  <a:schemeClr val="bg1"/>
                </a:solidFill>
              </a:rPr>
              <a:t>Razvan Radu</a:t>
            </a:r>
          </a:p>
          <a:p>
            <a:pPr marL="285750" indent="-285750">
              <a:buFontTx/>
              <a:buChar char="-"/>
            </a:pPr>
            <a:r>
              <a:rPr lang="en-GB" b="1" dirty="0">
                <a:solidFill>
                  <a:schemeClr val="bg1"/>
                </a:solidFill>
              </a:rPr>
              <a:t>Samanthi Jayarathna</a:t>
            </a:r>
          </a:p>
          <a:p>
            <a:pPr marL="285750" indent="-285750">
              <a:buFontTx/>
              <a:buChar char="-"/>
            </a:pPr>
            <a:r>
              <a:rPr lang="en-GB" b="1" dirty="0">
                <a:solidFill>
                  <a:schemeClr val="bg1"/>
                </a:solidFill>
              </a:rPr>
              <a:t>Amar Rai</a:t>
            </a:r>
          </a:p>
          <a:p>
            <a:pPr marL="285750" indent="-285750">
              <a:buFontTx/>
              <a:buChar char="-"/>
            </a:pPr>
            <a:r>
              <a:rPr lang="en-GB" b="1" dirty="0">
                <a:solidFill>
                  <a:schemeClr val="bg1"/>
                </a:solidFill>
              </a:rPr>
              <a:t>Salma Abdirahman</a:t>
            </a:r>
          </a:p>
          <a:p>
            <a:pPr marL="285750" indent="-285750">
              <a:buFontTx/>
              <a:buChar char="-"/>
            </a:pPr>
            <a:r>
              <a:rPr lang="en-GB" b="1" dirty="0">
                <a:solidFill>
                  <a:schemeClr val="bg1"/>
                </a:solidFill>
              </a:rPr>
              <a:t>Farjana Rowther</a:t>
            </a:r>
          </a:p>
        </p:txBody>
      </p:sp>
      <p:pic>
        <p:nvPicPr>
          <p:cNvPr id="7" name="Picture 6">
            <a:extLst>
              <a:ext uri="{FF2B5EF4-FFF2-40B4-BE49-F238E27FC236}">
                <a16:creationId xmlns:a16="http://schemas.microsoft.com/office/drawing/2014/main" id="{4CCD7304-2910-2262-681E-085B0C63BDD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7763" b="87900" l="10068" r="90385">
                        <a14:foregroundMark x1="16290" y1="49658" x2="10068" y2="33790"/>
                        <a14:foregroundMark x1="10068" y1="33790" x2="17308" y2="30251"/>
                        <a14:foregroundMark x1="17308" y1="30251" x2="17308" y2="30251"/>
                        <a14:foregroundMark x1="61652" y1="12785" x2="69683" y2="10502"/>
                        <a14:foregroundMark x1="69683" y1="10502" x2="72511" y2="17009"/>
                        <a14:foregroundMark x1="69570" y1="7763" x2="67760" y2="8790"/>
                        <a14:foregroundMark x1="30317" y1="71005" x2="30430" y2="83562"/>
                        <a14:foregroundMark x1="30430" y1="83562" x2="38801" y2="86187"/>
                        <a14:foregroundMark x1="38801" y1="86187" x2="50792" y2="85160"/>
                        <a14:foregroundMark x1="50792" y1="85160" x2="70023" y2="86301"/>
                        <a14:foregroundMark x1="70023" y1="86301" x2="71493" y2="86187"/>
                        <a14:foregroundMark x1="32919" y1="75457" x2="51584" y2="75571"/>
                        <a14:foregroundMark x1="51584" y1="75571" x2="76471" y2="73288"/>
                        <a14:foregroundMark x1="76471" y1="73288" x2="84276" y2="74315"/>
                        <a14:foregroundMark x1="82579" y1="54338" x2="85068" y2="62215"/>
                        <a14:foregroundMark x1="85068" y1="62215" x2="87330" y2="62557"/>
                        <a14:foregroundMark x1="88009" y1="58333" x2="85181" y2="76142"/>
                        <a14:foregroundMark x1="85181" y1="76142" x2="83824" y2="77397"/>
                        <a14:foregroundMark x1="86765" y1="87100" x2="82919" y2="84475"/>
                        <a14:foregroundMark x1="54864" y1="88356" x2="30430" y2="87900"/>
                        <a14:foregroundMark x1="30430" y1="87900" x2="30769" y2="85731"/>
                        <a14:foregroundMark x1="90385" y1="56735" x2="89932" y2="59817"/>
                        <a14:backgroundMark x1="67195" y1="26598" x2="65045" y2="29566"/>
                        <a14:backgroundMark x1="69344" y1="28881" x2="69457" y2="23858"/>
                        <a14:backgroundMark x1="69457" y1="24087" x2="69457" y2="26256"/>
                        <a14:backgroundMark x1="69457" y1="26370" x2="65271" y2="28082"/>
                        <a14:backgroundMark x1="69683" y1="28196" x2="64593" y2="30708"/>
                      </a14:backgroundRemoval>
                    </a14:imgEffect>
                  </a14:imgLayer>
                </a14:imgProps>
              </a:ext>
            </a:extLst>
          </a:blip>
          <a:srcRect l="8213" t="4431" r="6820" b="8530"/>
          <a:stretch/>
        </p:blipFill>
        <p:spPr>
          <a:xfrm>
            <a:off x="392723" y="756038"/>
            <a:ext cx="5266410" cy="5345923"/>
          </a:xfrm>
          <a:prstGeom prst="rect">
            <a:avLst/>
          </a:prstGeom>
        </p:spPr>
      </p:pic>
      <p:sp>
        <p:nvSpPr>
          <p:cNvPr id="8" name="Shape">
            <a:extLst>
              <a:ext uri="{FF2B5EF4-FFF2-40B4-BE49-F238E27FC236}">
                <a16:creationId xmlns:a16="http://schemas.microsoft.com/office/drawing/2014/main" id="{6985AE1E-FA84-BE52-41E2-13652F98F0BE}"/>
              </a:ext>
            </a:extLst>
          </p:cNvPr>
          <p:cNvSpPr/>
          <p:nvPr/>
        </p:nvSpPr>
        <p:spPr>
          <a:xfrm>
            <a:off x="-164592" y="6092765"/>
            <a:ext cx="12434842" cy="867711"/>
          </a:xfrm>
          <a:custGeom>
            <a:avLst/>
            <a:gdLst/>
            <a:ahLst/>
            <a:cxnLst>
              <a:cxn ang="0">
                <a:pos x="wd2" y="hd2"/>
              </a:cxn>
              <a:cxn ang="5400000">
                <a:pos x="wd2" y="hd2"/>
              </a:cxn>
              <a:cxn ang="10800000">
                <a:pos x="wd2" y="hd2"/>
              </a:cxn>
              <a:cxn ang="16200000">
                <a:pos x="wd2" y="hd2"/>
              </a:cxn>
            </a:cxnLst>
            <a:rect l="0" t="0" r="r" b="b"/>
            <a:pathLst>
              <a:path w="21600" h="20876" extrusionOk="0">
                <a:moveTo>
                  <a:pt x="12796" y="7279"/>
                </a:moveTo>
                <a:cubicBezTo>
                  <a:pt x="6734" y="21599"/>
                  <a:pt x="1977" y="19295"/>
                  <a:pt x="0" y="14999"/>
                </a:cubicBezTo>
                <a:lnTo>
                  <a:pt x="0" y="20875"/>
                </a:lnTo>
                <a:lnTo>
                  <a:pt x="21600" y="20875"/>
                </a:lnTo>
                <a:lnTo>
                  <a:pt x="21600" y="3710"/>
                </a:lnTo>
                <a:cubicBezTo>
                  <a:pt x="21242" y="2616"/>
                  <a:pt x="20203" y="0"/>
                  <a:pt x="18450" y="0"/>
                </a:cubicBezTo>
                <a:cubicBezTo>
                  <a:pt x="17036" y="-1"/>
                  <a:pt x="15157" y="1701"/>
                  <a:pt x="12796" y="7279"/>
                </a:cubicBezTo>
              </a:path>
            </a:pathLst>
          </a:custGeom>
          <a:gradFill>
            <a:gsLst>
              <a:gs pos="11000">
                <a:srgbClr val="FFC000"/>
              </a:gs>
              <a:gs pos="76000">
                <a:srgbClr val="FF0000"/>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dirty="0"/>
          </a:p>
        </p:txBody>
      </p:sp>
    </p:spTree>
    <p:extLst>
      <p:ext uri="{BB962C8B-B14F-4D97-AF65-F5344CB8AC3E}">
        <p14:creationId xmlns:p14="http://schemas.microsoft.com/office/powerpoint/2010/main" val="3283290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E1675F1-6D61-B109-C90E-701B4833E95F}"/>
              </a:ext>
            </a:extLst>
          </p:cNvPr>
          <p:cNvGrpSpPr/>
          <p:nvPr/>
        </p:nvGrpSpPr>
        <p:grpSpPr>
          <a:xfrm>
            <a:off x="596649" y="382355"/>
            <a:ext cx="2743200" cy="2743200"/>
            <a:chOff x="583890" y="2322366"/>
            <a:chExt cx="2743200" cy="274320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07</a:t>
              </a:r>
            </a:p>
          </p:txBody>
        </p:sp>
      </p:grpSp>
      <p:cxnSp>
        <p:nvCxnSpPr>
          <p:cNvPr id="4" name="Straight Connector 3"/>
          <p:cNvCxnSpPr>
            <a:cxnSpLocks/>
            <a:endCxn id="2" idx="0"/>
          </p:cNvCxnSpPr>
          <p:nvPr/>
        </p:nvCxnSpPr>
        <p:spPr>
          <a:xfrm flipH="1">
            <a:off x="1968249" y="-1940011"/>
            <a:ext cx="1" cy="232236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425672" y="749173"/>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4343303" y="5596613"/>
            <a:ext cx="6832482" cy="782151"/>
            <a:chOff x="7342968" y="4937294"/>
            <a:chExt cx="6842643" cy="782151"/>
          </a:xfrm>
        </p:grpSpPr>
        <p:sp>
          <p:nvSpPr>
            <p:cNvPr id="66" name="Oval 65"/>
            <p:cNvSpPr/>
            <p:nvPr/>
          </p:nvSpPr>
          <p:spPr>
            <a:xfrm>
              <a:off x="7342968" y="4937294"/>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9" name="Rectangle 68"/>
            <p:cNvSpPr/>
            <p:nvPr/>
          </p:nvSpPr>
          <p:spPr>
            <a:xfrm>
              <a:off x="8081854" y="5011559"/>
              <a:ext cx="6103757" cy="707886"/>
            </a:xfrm>
            <a:prstGeom prst="rect">
              <a:avLst/>
            </a:prstGeom>
          </p:spPr>
          <p:txBody>
            <a:bodyPr wrap="square">
              <a:spAutoFit/>
            </a:bodyPr>
            <a:lstStyle/>
            <a:p>
              <a:r>
                <a:rPr lang="en-GB" sz="2000" b="0" i="0" dirty="0">
                  <a:solidFill>
                    <a:srgbClr val="292929"/>
                  </a:solidFill>
                  <a:effectLst/>
                  <a:latin typeface="source-serif-pro"/>
                </a:rPr>
                <a:t>ROC is a probability curve and AUC represents the degree of separability.</a:t>
              </a:r>
              <a:endParaRPr lang="en-US" sz="2000" dirty="0">
                <a:solidFill>
                  <a:schemeClr val="tx1">
                    <a:lumMod val="65000"/>
                    <a:lumOff val="35000"/>
                  </a:schemeClr>
                </a:solidFill>
              </a:endParaRPr>
            </a:p>
          </p:txBody>
        </p:sp>
      </p:grpSp>
      <p:sp>
        <p:nvSpPr>
          <p:cNvPr id="6" name="TextBox 5">
            <a:extLst>
              <a:ext uri="{FF2B5EF4-FFF2-40B4-BE49-F238E27FC236}">
                <a16:creationId xmlns:a16="http://schemas.microsoft.com/office/drawing/2014/main" id="{A16A1367-C223-AFC6-0B76-DB1833E6217E}"/>
              </a:ext>
            </a:extLst>
          </p:cNvPr>
          <p:cNvSpPr txBox="1"/>
          <p:nvPr/>
        </p:nvSpPr>
        <p:spPr>
          <a:xfrm>
            <a:off x="290897" y="3524356"/>
            <a:ext cx="3354701" cy="769441"/>
          </a:xfrm>
          <a:prstGeom prst="rect">
            <a:avLst/>
          </a:prstGeom>
          <a:noFill/>
        </p:spPr>
        <p:txBody>
          <a:bodyPr wrap="square" rtlCol="0" anchor="ctr">
            <a:spAutoFit/>
          </a:bodyPr>
          <a:lstStyle/>
          <a:p>
            <a:pPr algn="ctr"/>
            <a:r>
              <a:rPr lang="en-US" sz="4400" spc="-300" dirty="0">
                <a:solidFill>
                  <a:srgbClr val="F5CD00"/>
                </a:solidFill>
              </a:rPr>
              <a:t>ROC Curve</a:t>
            </a:r>
          </a:p>
        </p:txBody>
      </p:sp>
      <p:pic>
        <p:nvPicPr>
          <p:cNvPr id="11" name="Picture 10" descr="Chart, line chart&#10;&#10;Description automatically generated">
            <a:extLst>
              <a:ext uri="{FF2B5EF4-FFF2-40B4-BE49-F238E27FC236}">
                <a16:creationId xmlns:a16="http://schemas.microsoft.com/office/drawing/2014/main" id="{F09F29CF-F439-6307-A8ED-8B3F8B7BC460}"/>
              </a:ext>
            </a:extLst>
          </p:cNvPr>
          <p:cNvPicPr>
            <a:picLocks noChangeAspect="1"/>
          </p:cNvPicPr>
          <p:nvPr/>
        </p:nvPicPr>
        <p:blipFill>
          <a:blip r:embed="rId3"/>
          <a:stretch>
            <a:fillRect/>
          </a:stretch>
        </p:blipFill>
        <p:spPr>
          <a:xfrm>
            <a:off x="4112877" y="479236"/>
            <a:ext cx="6046695" cy="4753051"/>
          </a:xfrm>
          <a:prstGeom prst="rect">
            <a:avLst/>
          </a:prstGeom>
        </p:spPr>
      </p:pic>
    </p:spTree>
    <p:extLst>
      <p:ext uri="{BB962C8B-B14F-4D97-AF65-F5344CB8AC3E}">
        <p14:creationId xmlns:p14="http://schemas.microsoft.com/office/powerpoint/2010/main" val="17441274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8433" y="903913"/>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08</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40033" y="-1532084"/>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841054" y="302077"/>
            <a:ext cx="6427782" cy="861774"/>
          </a:xfrm>
          <a:prstGeom prst="rect">
            <a:avLst/>
          </a:prstGeom>
          <a:noFill/>
        </p:spPr>
        <p:txBody>
          <a:bodyPr wrap="square" rtlCol="0" anchor="ctr">
            <a:spAutoFit/>
          </a:bodyPr>
          <a:lstStyle/>
          <a:p>
            <a:pPr algn="ctr"/>
            <a:r>
              <a:rPr lang="en-US" sz="5000" spc="-300" dirty="0">
                <a:solidFill>
                  <a:srgbClr val="F5CD00"/>
                </a:solidFill>
              </a:rPr>
              <a:t>Support Vector Machine</a:t>
            </a:r>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468553" y="2362010"/>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77A21378-03EA-4E15-9C0D-3E7882E091C5}"/>
              </a:ext>
            </a:extLst>
          </p:cNvPr>
          <p:cNvGrpSpPr/>
          <p:nvPr/>
        </p:nvGrpSpPr>
        <p:grpSpPr>
          <a:xfrm>
            <a:off x="5793310" y="2574117"/>
            <a:ext cx="2971800" cy="2501900"/>
            <a:chOff x="5452851" y="2698569"/>
            <a:chExt cx="2971800" cy="2501900"/>
          </a:xfrm>
        </p:grpSpPr>
        <p:pic>
          <p:nvPicPr>
            <p:cNvPr id="11" name="Picture 10" descr="A picture containing graphical user interface&#10;&#10;Description automatically generated">
              <a:extLst>
                <a:ext uri="{FF2B5EF4-FFF2-40B4-BE49-F238E27FC236}">
                  <a16:creationId xmlns:a16="http://schemas.microsoft.com/office/drawing/2014/main" id="{50974B8B-584E-96B3-DE91-8D1CF0EA5A70}"/>
                </a:ext>
              </a:extLst>
            </p:cNvPr>
            <p:cNvPicPr>
              <a:picLocks noChangeAspect="1"/>
            </p:cNvPicPr>
            <p:nvPr/>
          </p:nvPicPr>
          <p:blipFill>
            <a:blip r:embed="rId2"/>
            <a:stretch>
              <a:fillRect/>
            </a:stretch>
          </p:blipFill>
          <p:spPr>
            <a:xfrm>
              <a:off x="5452851" y="2698569"/>
              <a:ext cx="2971800" cy="2501900"/>
            </a:xfrm>
            <a:prstGeom prst="rect">
              <a:avLst/>
            </a:prstGeom>
          </p:spPr>
        </p:pic>
        <p:sp>
          <p:nvSpPr>
            <p:cNvPr id="12" name="TextBox 11">
              <a:extLst>
                <a:ext uri="{FF2B5EF4-FFF2-40B4-BE49-F238E27FC236}">
                  <a16:creationId xmlns:a16="http://schemas.microsoft.com/office/drawing/2014/main" id="{90273333-5629-2716-3F2A-5DC2D26057A6}"/>
                </a:ext>
              </a:extLst>
            </p:cNvPr>
            <p:cNvSpPr txBox="1"/>
            <p:nvPr/>
          </p:nvSpPr>
          <p:spPr>
            <a:xfrm>
              <a:off x="6049041" y="3201666"/>
              <a:ext cx="821059" cy="369332"/>
            </a:xfrm>
            <a:prstGeom prst="rect">
              <a:avLst/>
            </a:prstGeom>
            <a:noFill/>
          </p:spPr>
          <p:txBody>
            <a:bodyPr wrap="none" rtlCol="0">
              <a:spAutoFit/>
            </a:bodyPr>
            <a:lstStyle/>
            <a:p>
              <a:r>
                <a:rPr lang="en-US" b="1" dirty="0"/>
                <a:t>Class 0</a:t>
              </a:r>
            </a:p>
          </p:txBody>
        </p:sp>
        <p:sp>
          <p:nvSpPr>
            <p:cNvPr id="13" name="TextBox 12">
              <a:extLst>
                <a:ext uri="{FF2B5EF4-FFF2-40B4-BE49-F238E27FC236}">
                  <a16:creationId xmlns:a16="http://schemas.microsoft.com/office/drawing/2014/main" id="{471200E0-456D-F20F-CABD-83AF8D8AE9CD}"/>
                </a:ext>
              </a:extLst>
            </p:cNvPr>
            <p:cNvSpPr txBox="1"/>
            <p:nvPr/>
          </p:nvSpPr>
          <p:spPr>
            <a:xfrm>
              <a:off x="7564650" y="3699991"/>
              <a:ext cx="829073" cy="369332"/>
            </a:xfrm>
            <a:prstGeom prst="rect">
              <a:avLst/>
            </a:prstGeom>
            <a:noFill/>
          </p:spPr>
          <p:txBody>
            <a:bodyPr wrap="none" rtlCol="0">
              <a:spAutoFit/>
            </a:bodyPr>
            <a:lstStyle/>
            <a:p>
              <a:r>
                <a:rPr lang="en-US" b="1" dirty="0"/>
                <a:t>Class 1</a:t>
              </a:r>
            </a:p>
          </p:txBody>
        </p:sp>
      </p:grpSp>
      <p:grpSp>
        <p:nvGrpSpPr>
          <p:cNvPr id="17" name="Group 16">
            <a:extLst>
              <a:ext uri="{FF2B5EF4-FFF2-40B4-BE49-F238E27FC236}">
                <a16:creationId xmlns:a16="http://schemas.microsoft.com/office/drawing/2014/main" id="{5906FBD9-E3B3-6531-70EA-ADD35C6C1617}"/>
              </a:ext>
            </a:extLst>
          </p:cNvPr>
          <p:cNvGrpSpPr/>
          <p:nvPr/>
        </p:nvGrpSpPr>
        <p:grpSpPr>
          <a:xfrm>
            <a:off x="1808567" y="4087006"/>
            <a:ext cx="3529651" cy="400110"/>
            <a:chOff x="7440636" y="5002432"/>
            <a:chExt cx="3416381" cy="400110"/>
          </a:xfrm>
        </p:grpSpPr>
        <p:sp>
          <p:nvSpPr>
            <p:cNvPr id="18" name="Oval 17">
              <a:extLst>
                <a:ext uri="{FF2B5EF4-FFF2-40B4-BE49-F238E27FC236}">
                  <a16:creationId xmlns:a16="http://schemas.microsoft.com/office/drawing/2014/main" id="{059AFF34-1B34-8FF2-DDA5-B376C1B03A14}"/>
                </a:ext>
              </a:extLst>
            </p:cNvPr>
            <p:cNvSpPr/>
            <p:nvPr/>
          </p:nvSpPr>
          <p:spPr>
            <a:xfrm>
              <a:off x="7440636" y="5026948"/>
              <a:ext cx="363897" cy="35107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9" name="Rectangle 18">
              <a:extLst>
                <a:ext uri="{FF2B5EF4-FFF2-40B4-BE49-F238E27FC236}">
                  <a16:creationId xmlns:a16="http://schemas.microsoft.com/office/drawing/2014/main" id="{9F392941-F9CE-B7C7-471D-2BD6D49616AA}"/>
                </a:ext>
              </a:extLst>
            </p:cNvPr>
            <p:cNvSpPr/>
            <p:nvPr/>
          </p:nvSpPr>
          <p:spPr>
            <a:xfrm>
              <a:off x="7820965" y="5002432"/>
              <a:ext cx="3036052" cy="400110"/>
            </a:xfrm>
            <a:prstGeom prst="rect">
              <a:avLst/>
            </a:prstGeom>
          </p:spPr>
          <p:txBody>
            <a:bodyPr wrap="square">
              <a:spAutoFit/>
            </a:bodyPr>
            <a:lstStyle/>
            <a:p>
              <a:r>
                <a:rPr lang="en-US" sz="2000" dirty="0"/>
                <a:t>Class Weight 1:2</a:t>
              </a:r>
            </a:p>
          </p:txBody>
        </p:sp>
      </p:grpSp>
      <p:grpSp>
        <p:nvGrpSpPr>
          <p:cNvPr id="20" name="Group 19">
            <a:extLst>
              <a:ext uri="{FF2B5EF4-FFF2-40B4-BE49-F238E27FC236}">
                <a16:creationId xmlns:a16="http://schemas.microsoft.com/office/drawing/2014/main" id="{8C980D68-97E3-DAF5-E2D0-9E8C91A6814C}"/>
              </a:ext>
            </a:extLst>
          </p:cNvPr>
          <p:cNvGrpSpPr/>
          <p:nvPr/>
        </p:nvGrpSpPr>
        <p:grpSpPr>
          <a:xfrm>
            <a:off x="1745970" y="1384275"/>
            <a:ext cx="2662983" cy="409030"/>
            <a:chOff x="8988423" y="4939024"/>
            <a:chExt cx="2708832" cy="409030"/>
          </a:xfrm>
        </p:grpSpPr>
        <p:sp>
          <p:nvSpPr>
            <p:cNvPr id="22" name="Oval 21">
              <a:extLst>
                <a:ext uri="{FF2B5EF4-FFF2-40B4-BE49-F238E27FC236}">
                  <a16:creationId xmlns:a16="http://schemas.microsoft.com/office/drawing/2014/main" id="{3BC26B56-062B-C32F-B080-3DDB145BC0E7}"/>
                </a:ext>
              </a:extLst>
            </p:cNvPr>
            <p:cNvSpPr/>
            <p:nvPr/>
          </p:nvSpPr>
          <p:spPr>
            <a:xfrm>
              <a:off x="8988423" y="4939024"/>
              <a:ext cx="382435" cy="35107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4" name="Rectangle 23">
              <a:extLst>
                <a:ext uri="{FF2B5EF4-FFF2-40B4-BE49-F238E27FC236}">
                  <a16:creationId xmlns:a16="http://schemas.microsoft.com/office/drawing/2014/main" id="{233DFB94-82A0-7E64-AE56-017431CC1B02}"/>
                </a:ext>
              </a:extLst>
            </p:cNvPr>
            <p:cNvSpPr/>
            <p:nvPr/>
          </p:nvSpPr>
          <p:spPr>
            <a:xfrm>
              <a:off x="9370858" y="4947944"/>
              <a:ext cx="2326397" cy="400110"/>
            </a:xfrm>
            <a:prstGeom prst="rect">
              <a:avLst/>
            </a:prstGeom>
          </p:spPr>
          <p:txBody>
            <a:bodyPr wrap="square">
              <a:spAutoFit/>
            </a:bodyPr>
            <a:lstStyle/>
            <a:p>
              <a:r>
                <a:rPr lang="en-US" sz="2000" dirty="0"/>
                <a:t>Class Weight 1:1</a:t>
              </a:r>
            </a:p>
          </p:txBody>
        </p:sp>
      </p:grpSp>
      <p:grpSp>
        <p:nvGrpSpPr>
          <p:cNvPr id="9" name="Group 8">
            <a:extLst>
              <a:ext uri="{FF2B5EF4-FFF2-40B4-BE49-F238E27FC236}">
                <a16:creationId xmlns:a16="http://schemas.microsoft.com/office/drawing/2014/main" id="{873DF1AA-4E80-FC4E-7E73-6EB9C8BC4A71}"/>
              </a:ext>
            </a:extLst>
          </p:cNvPr>
          <p:cNvGrpSpPr/>
          <p:nvPr/>
        </p:nvGrpSpPr>
        <p:grpSpPr>
          <a:xfrm>
            <a:off x="1043921" y="1891466"/>
            <a:ext cx="4560320" cy="1965390"/>
            <a:chOff x="562441" y="1963891"/>
            <a:chExt cx="4560320" cy="1965390"/>
          </a:xfrm>
        </p:grpSpPr>
        <p:pic>
          <p:nvPicPr>
            <p:cNvPr id="15" name="Picture 14" descr="Table, calendar&#10;&#10;Description automatically generated">
              <a:extLst>
                <a:ext uri="{FF2B5EF4-FFF2-40B4-BE49-F238E27FC236}">
                  <a16:creationId xmlns:a16="http://schemas.microsoft.com/office/drawing/2014/main" id="{35F0C149-2F84-1340-E8BB-62D5E70C0A29}"/>
                </a:ext>
              </a:extLst>
            </p:cNvPr>
            <p:cNvPicPr>
              <a:picLocks noChangeAspect="1"/>
            </p:cNvPicPr>
            <p:nvPr/>
          </p:nvPicPr>
          <p:blipFill>
            <a:blip r:embed="rId3"/>
            <a:stretch>
              <a:fillRect/>
            </a:stretch>
          </p:blipFill>
          <p:spPr>
            <a:xfrm>
              <a:off x="562441" y="1963891"/>
              <a:ext cx="4560320" cy="1965390"/>
            </a:xfrm>
            <a:prstGeom prst="rect">
              <a:avLst/>
            </a:prstGeom>
          </p:spPr>
        </p:pic>
        <p:cxnSp>
          <p:nvCxnSpPr>
            <p:cNvPr id="27" name="Straight Connector 26">
              <a:extLst>
                <a:ext uri="{FF2B5EF4-FFF2-40B4-BE49-F238E27FC236}">
                  <a16:creationId xmlns:a16="http://schemas.microsoft.com/office/drawing/2014/main" id="{7B278575-DFB8-A36E-DBCD-6E2826BC792E}"/>
                </a:ext>
              </a:extLst>
            </p:cNvPr>
            <p:cNvCxnSpPr/>
            <p:nvPr/>
          </p:nvCxnSpPr>
          <p:spPr>
            <a:xfrm>
              <a:off x="1939795" y="2923679"/>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ABBEB66B-7578-CF70-32D9-1378D1A2FA9F}"/>
              </a:ext>
            </a:extLst>
          </p:cNvPr>
          <p:cNvGrpSpPr/>
          <p:nvPr/>
        </p:nvGrpSpPr>
        <p:grpSpPr>
          <a:xfrm>
            <a:off x="1043921" y="4641006"/>
            <a:ext cx="4560321" cy="1833219"/>
            <a:chOff x="562441" y="4713431"/>
            <a:chExt cx="4560321" cy="1833219"/>
          </a:xfrm>
        </p:grpSpPr>
        <p:pic>
          <p:nvPicPr>
            <p:cNvPr id="26" name="Picture 25" descr="Calendar&#10;&#10;Description automatically generated">
              <a:extLst>
                <a:ext uri="{FF2B5EF4-FFF2-40B4-BE49-F238E27FC236}">
                  <a16:creationId xmlns:a16="http://schemas.microsoft.com/office/drawing/2014/main" id="{91BD5CE3-46AA-782F-6A04-D1B8195FF238}"/>
                </a:ext>
              </a:extLst>
            </p:cNvPr>
            <p:cNvPicPr>
              <a:picLocks noChangeAspect="1"/>
            </p:cNvPicPr>
            <p:nvPr/>
          </p:nvPicPr>
          <p:blipFill>
            <a:blip r:embed="rId4"/>
            <a:stretch>
              <a:fillRect/>
            </a:stretch>
          </p:blipFill>
          <p:spPr>
            <a:xfrm>
              <a:off x="562441" y="4713431"/>
              <a:ext cx="4560321" cy="1833219"/>
            </a:xfrm>
            <a:prstGeom prst="rect">
              <a:avLst/>
            </a:prstGeom>
          </p:spPr>
        </p:pic>
        <p:cxnSp>
          <p:nvCxnSpPr>
            <p:cNvPr id="28" name="Straight Connector 27">
              <a:extLst>
                <a:ext uri="{FF2B5EF4-FFF2-40B4-BE49-F238E27FC236}">
                  <a16:creationId xmlns:a16="http://schemas.microsoft.com/office/drawing/2014/main" id="{E12C02B2-FC90-5257-9AE3-E6B7C5594D73}"/>
                </a:ext>
              </a:extLst>
            </p:cNvPr>
            <p:cNvCxnSpPr/>
            <p:nvPr/>
          </p:nvCxnSpPr>
          <p:spPr>
            <a:xfrm>
              <a:off x="1939795" y="5666879"/>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664432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anim calcmode="lin" valueType="num">
                                      <p:cBhvr>
                                        <p:cTn id="14" dur="500" fill="hold"/>
                                        <p:tgtEl>
                                          <p:spTgt spid="20"/>
                                        </p:tgtEl>
                                        <p:attrNameLst>
                                          <p:attrName>ppt_x</p:attrName>
                                        </p:attrNameLst>
                                      </p:cBhvr>
                                      <p:tavLst>
                                        <p:tav tm="0">
                                          <p:val>
                                            <p:strVal val="#ppt_x"/>
                                          </p:val>
                                        </p:tav>
                                        <p:tav tm="100000">
                                          <p:val>
                                            <p:strVal val="#ppt_x"/>
                                          </p:val>
                                        </p:tav>
                                      </p:tavLst>
                                    </p:anim>
                                    <p:anim calcmode="lin" valueType="num">
                                      <p:cBhvr>
                                        <p:cTn id="15"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0" y="144902"/>
            <a:ext cx="8256542" cy="7315193"/>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8763000" y="119303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9027402" y="1456634"/>
            <a:ext cx="2214395" cy="2215991"/>
          </a:xfrm>
          <a:prstGeom prst="rect">
            <a:avLst/>
          </a:prstGeom>
          <a:noFill/>
        </p:spPr>
        <p:txBody>
          <a:bodyPr wrap="square" rtlCol="0" anchor="ctr">
            <a:spAutoFit/>
          </a:bodyPr>
          <a:lstStyle/>
          <a:p>
            <a:pPr algn="ctr"/>
            <a:r>
              <a:rPr lang="en-US" sz="13800" b="1" spc="-300" dirty="0">
                <a:solidFill>
                  <a:schemeClr val="accent2"/>
                </a:solidFill>
              </a:rPr>
              <a:t>09</a:t>
            </a:r>
          </a:p>
        </p:txBody>
      </p:sp>
      <p:cxnSp>
        <p:nvCxnSpPr>
          <p:cNvPr id="10108" name="Straight Connector 10107"/>
          <p:cNvCxnSpPr>
            <a:endCxn id="10106" idx="6"/>
          </p:cNvCxnSpPr>
          <p:nvPr/>
        </p:nvCxnSpPr>
        <p:spPr>
          <a:xfrm flipH="1">
            <a:off x="11506200" y="2564630"/>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17118" y="580579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Triangle 58"/>
          <p:cNvSpPr/>
          <p:nvPr/>
        </p:nvSpPr>
        <p:spPr>
          <a:xfrm rot="5400000">
            <a:off x="3021944" y="-3079033"/>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068EC5B4-1E0D-91A8-5762-2CBF48AD82B0}"/>
              </a:ext>
            </a:extLst>
          </p:cNvPr>
          <p:cNvSpPr txBox="1"/>
          <p:nvPr/>
        </p:nvSpPr>
        <p:spPr>
          <a:xfrm>
            <a:off x="330612" y="830146"/>
            <a:ext cx="6918235" cy="861774"/>
          </a:xfrm>
          <a:prstGeom prst="rect">
            <a:avLst/>
          </a:prstGeom>
          <a:noFill/>
        </p:spPr>
        <p:txBody>
          <a:bodyPr wrap="square" rtlCol="0" anchor="ctr">
            <a:spAutoFit/>
          </a:bodyPr>
          <a:lstStyle/>
          <a:p>
            <a:pPr algn="ctr"/>
            <a:r>
              <a:rPr lang="en-US" sz="5000" spc="-300" dirty="0"/>
              <a:t>Random Forest Classifier</a:t>
            </a:r>
          </a:p>
        </p:txBody>
      </p:sp>
      <p:grpSp>
        <p:nvGrpSpPr>
          <p:cNvPr id="2" name="Group 1">
            <a:extLst>
              <a:ext uri="{FF2B5EF4-FFF2-40B4-BE49-F238E27FC236}">
                <a16:creationId xmlns:a16="http://schemas.microsoft.com/office/drawing/2014/main" id="{4DA963B8-8029-930A-3FED-F44779161171}"/>
              </a:ext>
            </a:extLst>
          </p:cNvPr>
          <p:cNvGrpSpPr/>
          <p:nvPr/>
        </p:nvGrpSpPr>
        <p:grpSpPr>
          <a:xfrm>
            <a:off x="216966" y="1807839"/>
            <a:ext cx="5447852" cy="3620495"/>
            <a:chOff x="149114" y="1306875"/>
            <a:chExt cx="5447852" cy="3620495"/>
          </a:xfrm>
        </p:grpSpPr>
        <p:sp>
          <p:nvSpPr>
            <p:cNvPr id="32" name="TextBox 31">
              <a:extLst>
                <a:ext uri="{FF2B5EF4-FFF2-40B4-BE49-F238E27FC236}">
                  <a16:creationId xmlns:a16="http://schemas.microsoft.com/office/drawing/2014/main" id="{EB454B98-44B1-D27D-0557-1E47D23AA70A}"/>
                </a:ext>
              </a:extLst>
            </p:cNvPr>
            <p:cNvSpPr txBox="1"/>
            <p:nvPr/>
          </p:nvSpPr>
          <p:spPr>
            <a:xfrm>
              <a:off x="1927156" y="4558038"/>
              <a:ext cx="1678665" cy="369332"/>
            </a:xfrm>
            <a:prstGeom prst="rect">
              <a:avLst/>
            </a:prstGeom>
            <a:noFill/>
          </p:spPr>
          <p:txBody>
            <a:bodyPr wrap="none" rtlCol="0">
              <a:spAutoFit/>
            </a:bodyPr>
            <a:lstStyle/>
            <a:p>
              <a:r>
                <a:rPr lang="en-US" b="1" dirty="0"/>
                <a:t>Class 1 / Class 0</a:t>
              </a:r>
            </a:p>
          </p:txBody>
        </p:sp>
        <p:pic>
          <p:nvPicPr>
            <p:cNvPr id="8" name="Graphic 7">
              <a:extLst>
                <a:ext uri="{FF2B5EF4-FFF2-40B4-BE49-F238E27FC236}">
                  <a16:creationId xmlns:a16="http://schemas.microsoft.com/office/drawing/2014/main" id="{655B9D2C-0356-6076-8F79-68B947E0A258}"/>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1" b="21940"/>
            <a:stretch/>
          </p:blipFill>
          <p:spPr>
            <a:xfrm>
              <a:off x="149114" y="1306875"/>
              <a:ext cx="5447852" cy="3249946"/>
            </a:xfrm>
            <a:prstGeom prst="rect">
              <a:avLst/>
            </a:prstGeom>
          </p:spPr>
        </p:pic>
      </p:grpSp>
      <p:grpSp>
        <p:nvGrpSpPr>
          <p:cNvPr id="3" name="Group 2">
            <a:extLst>
              <a:ext uri="{FF2B5EF4-FFF2-40B4-BE49-F238E27FC236}">
                <a16:creationId xmlns:a16="http://schemas.microsoft.com/office/drawing/2014/main" id="{5C373432-81DE-9BEC-2A72-FFB2B1BCEF65}"/>
              </a:ext>
            </a:extLst>
          </p:cNvPr>
          <p:cNvGrpSpPr/>
          <p:nvPr/>
        </p:nvGrpSpPr>
        <p:grpSpPr>
          <a:xfrm>
            <a:off x="6527184" y="4183700"/>
            <a:ext cx="4951701" cy="1857537"/>
            <a:chOff x="4760327" y="4818593"/>
            <a:chExt cx="4470170" cy="1857537"/>
          </a:xfrm>
        </p:grpSpPr>
        <p:pic>
          <p:nvPicPr>
            <p:cNvPr id="4" name="Picture 3" descr="Calendar&#10;&#10;Description automatically generated">
              <a:extLst>
                <a:ext uri="{FF2B5EF4-FFF2-40B4-BE49-F238E27FC236}">
                  <a16:creationId xmlns:a16="http://schemas.microsoft.com/office/drawing/2014/main" id="{1DA4E035-6011-6326-0291-B92977D6724E}"/>
                </a:ext>
              </a:extLst>
            </p:cNvPr>
            <p:cNvPicPr>
              <a:picLocks noChangeAspect="1"/>
            </p:cNvPicPr>
            <p:nvPr/>
          </p:nvPicPr>
          <p:blipFill>
            <a:blip r:embed="rId5"/>
            <a:stretch>
              <a:fillRect/>
            </a:stretch>
          </p:blipFill>
          <p:spPr>
            <a:xfrm>
              <a:off x="4760327" y="4818593"/>
              <a:ext cx="4470170" cy="1857537"/>
            </a:xfrm>
            <a:prstGeom prst="rect">
              <a:avLst/>
            </a:prstGeom>
          </p:spPr>
        </p:pic>
        <p:cxnSp>
          <p:nvCxnSpPr>
            <p:cNvPr id="11" name="Straight Connector 10">
              <a:extLst>
                <a:ext uri="{FF2B5EF4-FFF2-40B4-BE49-F238E27FC236}">
                  <a16:creationId xmlns:a16="http://schemas.microsoft.com/office/drawing/2014/main" id="{65DC7F47-1B4C-B61D-C539-957C6C15464D}"/>
                </a:ext>
              </a:extLst>
            </p:cNvPr>
            <p:cNvCxnSpPr/>
            <p:nvPr/>
          </p:nvCxnSpPr>
          <p:spPr>
            <a:xfrm>
              <a:off x="6742390" y="5523564"/>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5" name="Rectangle 4">
            <a:extLst>
              <a:ext uri="{FF2B5EF4-FFF2-40B4-BE49-F238E27FC236}">
                <a16:creationId xmlns:a16="http://schemas.microsoft.com/office/drawing/2014/main" id="{2AD80B71-97C3-ED4C-AAB1-7EC5226E99AB}"/>
              </a:ext>
            </a:extLst>
          </p:cNvPr>
          <p:cNvSpPr/>
          <p:nvPr/>
        </p:nvSpPr>
        <p:spPr>
          <a:xfrm>
            <a:off x="503695" y="3646416"/>
            <a:ext cx="1141726" cy="28980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Decision Tree 1</a:t>
            </a:r>
          </a:p>
        </p:txBody>
      </p:sp>
      <p:sp>
        <p:nvSpPr>
          <p:cNvPr id="6" name="Rectangle 5">
            <a:extLst>
              <a:ext uri="{FF2B5EF4-FFF2-40B4-BE49-F238E27FC236}">
                <a16:creationId xmlns:a16="http://schemas.microsoft.com/office/drawing/2014/main" id="{1A78E7F6-5154-111D-C123-E055ACF42F8E}"/>
              </a:ext>
            </a:extLst>
          </p:cNvPr>
          <p:cNvSpPr/>
          <p:nvPr/>
        </p:nvSpPr>
        <p:spPr>
          <a:xfrm>
            <a:off x="2354922" y="3657595"/>
            <a:ext cx="1141726" cy="28980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Decision Tree 2</a:t>
            </a:r>
          </a:p>
        </p:txBody>
      </p:sp>
      <p:sp>
        <p:nvSpPr>
          <p:cNvPr id="7" name="Rectangle 6">
            <a:extLst>
              <a:ext uri="{FF2B5EF4-FFF2-40B4-BE49-F238E27FC236}">
                <a16:creationId xmlns:a16="http://schemas.microsoft.com/office/drawing/2014/main" id="{5DF26CD3-E582-1D3B-4581-DF3149E4E2AA}"/>
              </a:ext>
            </a:extLst>
          </p:cNvPr>
          <p:cNvSpPr/>
          <p:nvPr/>
        </p:nvSpPr>
        <p:spPr>
          <a:xfrm>
            <a:off x="4148206" y="3646421"/>
            <a:ext cx="1260701" cy="30098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Decision Tree N</a:t>
            </a:r>
          </a:p>
        </p:txBody>
      </p:sp>
    </p:spTree>
    <p:extLst>
      <p:ext uri="{BB962C8B-B14F-4D97-AF65-F5344CB8AC3E}">
        <p14:creationId xmlns:p14="http://schemas.microsoft.com/office/powerpoint/2010/main" val="2210343854"/>
      </p:ext>
    </p:extLst>
  </p:cSld>
  <p:clrMapOvr>
    <a:masterClrMapping/>
  </p:clrMapOvr>
  <p:transition spd="slow">
    <p:push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F1F6363-B13E-2F29-87CA-B7B44CEAB71F}"/>
              </a:ext>
            </a:extLst>
          </p:cNvPr>
          <p:cNvSpPr txBox="1"/>
          <p:nvPr/>
        </p:nvSpPr>
        <p:spPr>
          <a:xfrm>
            <a:off x="3437258" y="507639"/>
            <a:ext cx="5998049" cy="1015663"/>
          </a:xfrm>
          <a:prstGeom prst="rect">
            <a:avLst/>
          </a:prstGeom>
          <a:noFill/>
        </p:spPr>
        <p:txBody>
          <a:bodyPr wrap="square" rtlCol="0" anchor="ctr">
            <a:spAutoFit/>
          </a:bodyPr>
          <a:lstStyle/>
          <a:p>
            <a:pPr algn="ctr"/>
            <a:r>
              <a:rPr lang="en-US" sz="6000" spc="-300" dirty="0">
                <a:solidFill>
                  <a:srgbClr val="F5CD00"/>
                </a:solidFill>
              </a:rPr>
              <a:t>Extra Tree Classifier</a:t>
            </a:r>
          </a:p>
        </p:txBody>
      </p:sp>
      <p:cxnSp>
        <p:nvCxnSpPr>
          <p:cNvPr id="15" name="Straight Connector 14">
            <a:extLst>
              <a:ext uri="{FF2B5EF4-FFF2-40B4-BE49-F238E27FC236}">
                <a16:creationId xmlns:a16="http://schemas.microsoft.com/office/drawing/2014/main" id="{28B81AC1-17D1-0C37-3C1E-D3018B02A2D9}"/>
              </a:ext>
            </a:extLst>
          </p:cNvPr>
          <p:cNvCxnSpPr/>
          <p:nvPr/>
        </p:nvCxnSpPr>
        <p:spPr>
          <a:xfrm>
            <a:off x="6447287" y="1856879"/>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pic>
        <p:nvPicPr>
          <p:cNvPr id="6" name="Picture 5" descr="Table&#10;&#10;Description automatically generated">
            <a:extLst>
              <a:ext uri="{FF2B5EF4-FFF2-40B4-BE49-F238E27FC236}">
                <a16:creationId xmlns:a16="http://schemas.microsoft.com/office/drawing/2014/main" id="{BD815C0E-444A-D9A6-B12E-976040790F4E}"/>
              </a:ext>
            </a:extLst>
          </p:cNvPr>
          <p:cNvPicPr>
            <a:picLocks noChangeAspect="1"/>
          </p:cNvPicPr>
          <p:nvPr/>
        </p:nvPicPr>
        <p:blipFill>
          <a:blip r:embed="rId2"/>
          <a:stretch>
            <a:fillRect/>
          </a:stretch>
        </p:blipFill>
        <p:spPr>
          <a:xfrm>
            <a:off x="1749195" y="2121626"/>
            <a:ext cx="8660399" cy="2101792"/>
          </a:xfrm>
          <a:prstGeom prst="rect">
            <a:avLst/>
          </a:prstGeom>
        </p:spPr>
      </p:pic>
      <p:grpSp>
        <p:nvGrpSpPr>
          <p:cNvPr id="13" name="Group 12">
            <a:extLst>
              <a:ext uri="{FF2B5EF4-FFF2-40B4-BE49-F238E27FC236}">
                <a16:creationId xmlns:a16="http://schemas.microsoft.com/office/drawing/2014/main" id="{6330F732-9F43-9C1C-E3E2-4034AFC00E8B}"/>
              </a:ext>
            </a:extLst>
          </p:cNvPr>
          <p:cNvGrpSpPr/>
          <p:nvPr/>
        </p:nvGrpSpPr>
        <p:grpSpPr>
          <a:xfrm>
            <a:off x="3437259" y="4385432"/>
            <a:ext cx="4591760" cy="2000371"/>
            <a:chOff x="225930" y="3271095"/>
            <a:chExt cx="4591760" cy="2000371"/>
          </a:xfrm>
        </p:grpSpPr>
        <p:pic>
          <p:nvPicPr>
            <p:cNvPr id="12" name="Picture 11" descr="Calendar&#10;&#10;Description automatically generated with medium confidence">
              <a:extLst>
                <a:ext uri="{FF2B5EF4-FFF2-40B4-BE49-F238E27FC236}">
                  <a16:creationId xmlns:a16="http://schemas.microsoft.com/office/drawing/2014/main" id="{AD91D648-9ABC-F6E0-C156-96171B47421C}"/>
                </a:ext>
              </a:extLst>
            </p:cNvPr>
            <p:cNvPicPr>
              <a:picLocks noChangeAspect="1"/>
            </p:cNvPicPr>
            <p:nvPr/>
          </p:nvPicPr>
          <p:blipFill>
            <a:blip r:embed="rId3"/>
            <a:stretch>
              <a:fillRect/>
            </a:stretch>
          </p:blipFill>
          <p:spPr>
            <a:xfrm>
              <a:off x="225930" y="3271095"/>
              <a:ext cx="4591760" cy="2000371"/>
            </a:xfrm>
            <a:prstGeom prst="rect">
              <a:avLst/>
            </a:prstGeom>
          </p:spPr>
        </p:pic>
        <p:cxnSp>
          <p:nvCxnSpPr>
            <p:cNvPr id="14" name="Straight Connector 13">
              <a:extLst>
                <a:ext uri="{FF2B5EF4-FFF2-40B4-BE49-F238E27FC236}">
                  <a16:creationId xmlns:a16="http://schemas.microsoft.com/office/drawing/2014/main" id="{A2887366-491F-CF93-1A5A-7988CD38B337}"/>
                </a:ext>
              </a:extLst>
            </p:cNvPr>
            <p:cNvCxnSpPr/>
            <p:nvPr/>
          </p:nvCxnSpPr>
          <p:spPr>
            <a:xfrm>
              <a:off x="1555404" y="4276230"/>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76F6D2DB-5D65-DC95-20E8-61187CB82314}"/>
              </a:ext>
            </a:extLst>
          </p:cNvPr>
          <p:cNvGrpSpPr/>
          <p:nvPr/>
        </p:nvGrpSpPr>
        <p:grpSpPr>
          <a:xfrm>
            <a:off x="1664286" y="172566"/>
            <a:ext cx="1772973" cy="1660454"/>
            <a:chOff x="583891" y="2057400"/>
            <a:chExt cx="2743200" cy="2743201"/>
          </a:xfrm>
        </p:grpSpPr>
        <p:sp>
          <p:nvSpPr>
            <p:cNvPr id="9" name="Oval 8">
              <a:extLst>
                <a:ext uri="{FF2B5EF4-FFF2-40B4-BE49-F238E27FC236}">
                  <a16:creationId xmlns:a16="http://schemas.microsoft.com/office/drawing/2014/main" id="{58E49F23-5FD5-EEAA-2E40-07A044D0217E}"/>
                </a:ext>
              </a:extLst>
            </p:cNvPr>
            <p:cNvSpPr/>
            <p:nvPr/>
          </p:nvSpPr>
          <p:spPr>
            <a:xfrm>
              <a:off x="583891" y="2057400"/>
              <a:ext cx="2743200" cy="2743201"/>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C9FCCA9-102E-DDAD-02A0-BB05AE21F3BD}"/>
                </a:ext>
              </a:extLst>
            </p:cNvPr>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accent2"/>
                  </a:solidFill>
                </a:rPr>
                <a:t>10</a:t>
              </a:r>
            </a:p>
          </p:txBody>
        </p:sp>
      </p:grpSp>
    </p:spTree>
    <p:extLst>
      <p:ext uri="{BB962C8B-B14F-4D97-AF65-F5344CB8AC3E}">
        <p14:creationId xmlns:p14="http://schemas.microsoft.com/office/powerpoint/2010/main" val="60242731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45BCEC6-6815-0F1B-7494-CB2AAA84CC5B}"/>
              </a:ext>
            </a:extLst>
          </p:cNvPr>
          <p:cNvGrpSpPr/>
          <p:nvPr/>
        </p:nvGrpSpPr>
        <p:grpSpPr>
          <a:xfrm>
            <a:off x="1723879" y="2551878"/>
            <a:ext cx="2743200" cy="2743200"/>
            <a:chOff x="583890" y="2322366"/>
            <a:chExt cx="2743200" cy="274320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11</a:t>
              </a:r>
            </a:p>
          </p:txBody>
        </p:sp>
      </p:grpSp>
      <p:cxnSp>
        <p:nvCxnSpPr>
          <p:cNvPr id="5" name="Straight Connector 4"/>
          <p:cNvCxnSpPr/>
          <p:nvPr/>
        </p:nvCxnSpPr>
        <p:spPr>
          <a:xfrm rot="5400000" flipH="1">
            <a:off x="634849" y="2894778"/>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2583146" y="3780408"/>
            <a:ext cx="359486" cy="5817730"/>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16A1367-C223-AFC6-0B76-DB1833E6217E}"/>
              </a:ext>
            </a:extLst>
          </p:cNvPr>
          <p:cNvSpPr txBox="1"/>
          <p:nvPr/>
        </p:nvSpPr>
        <p:spPr>
          <a:xfrm>
            <a:off x="634849" y="367930"/>
            <a:ext cx="4698680" cy="1938992"/>
          </a:xfrm>
          <a:prstGeom prst="rect">
            <a:avLst/>
          </a:prstGeom>
          <a:noFill/>
        </p:spPr>
        <p:txBody>
          <a:bodyPr wrap="square" rtlCol="0" anchor="ctr">
            <a:spAutoFit/>
          </a:bodyPr>
          <a:lstStyle/>
          <a:p>
            <a:pPr algn="ctr"/>
            <a:r>
              <a:rPr lang="en-US" sz="6000" spc="-300" dirty="0">
                <a:solidFill>
                  <a:srgbClr val="F5CD00"/>
                </a:solidFill>
              </a:rPr>
              <a:t>Adaboost Classifier</a:t>
            </a:r>
          </a:p>
        </p:txBody>
      </p:sp>
      <p:pic>
        <p:nvPicPr>
          <p:cNvPr id="11" name="Picture 10" descr="Chart, scatter chart&#10;&#10;Description automatically generated">
            <a:extLst>
              <a:ext uri="{FF2B5EF4-FFF2-40B4-BE49-F238E27FC236}">
                <a16:creationId xmlns:a16="http://schemas.microsoft.com/office/drawing/2014/main" id="{6C28C8AF-63CA-E1DF-3C8E-7A0DC07F7DCD}"/>
              </a:ext>
            </a:extLst>
          </p:cNvPr>
          <p:cNvPicPr>
            <a:picLocks noChangeAspect="1"/>
          </p:cNvPicPr>
          <p:nvPr/>
        </p:nvPicPr>
        <p:blipFill>
          <a:blip r:embed="rId3"/>
          <a:stretch>
            <a:fillRect/>
          </a:stretch>
        </p:blipFill>
        <p:spPr>
          <a:xfrm>
            <a:off x="5191546" y="444930"/>
            <a:ext cx="5179620" cy="3635695"/>
          </a:xfrm>
          <a:prstGeom prst="rect">
            <a:avLst/>
          </a:prstGeom>
        </p:spPr>
      </p:pic>
      <p:grpSp>
        <p:nvGrpSpPr>
          <p:cNvPr id="8" name="Group 7">
            <a:extLst>
              <a:ext uri="{FF2B5EF4-FFF2-40B4-BE49-F238E27FC236}">
                <a16:creationId xmlns:a16="http://schemas.microsoft.com/office/drawing/2014/main" id="{4C75FD00-511C-7352-7163-A2B20D83BF19}"/>
              </a:ext>
            </a:extLst>
          </p:cNvPr>
          <p:cNvGrpSpPr/>
          <p:nvPr/>
        </p:nvGrpSpPr>
        <p:grpSpPr>
          <a:xfrm>
            <a:off x="5671755" y="4460751"/>
            <a:ext cx="4796366" cy="2048779"/>
            <a:chOff x="5566834" y="4313884"/>
            <a:chExt cx="4796366" cy="2048779"/>
          </a:xfrm>
        </p:grpSpPr>
        <p:pic>
          <p:nvPicPr>
            <p:cNvPr id="13" name="Picture 12" descr="Calendar&#10;&#10;Description automatically generated">
              <a:extLst>
                <a:ext uri="{FF2B5EF4-FFF2-40B4-BE49-F238E27FC236}">
                  <a16:creationId xmlns:a16="http://schemas.microsoft.com/office/drawing/2014/main" id="{BB85D569-CB12-25A7-1E9C-15439587C143}"/>
                </a:ext>
              </a:extLst>
            </p:cNvPr>
            <p:cNvPicPr>
              <a:picLocks noChangeAspect="1"/>
            </p:cNvPicPr>
            <p:nvPr/>
          </p:nvPicPr>
          <p:blipFill>
            <a:blip r:embed="rId4"/>
            <a:stretch>
              <a:fillRect/>
            </a:stretch>
          </p:blipFill>
          <p:spPr>
            <a:xfrm>
              <a:off x="5566834" y="4313884"/>
              <a:ext cx="4796366" cy="2048779"/>
            </a:xfrm>
            <a:prstGeom prst="rect">
              <a:avLst/>
            </a:prstGeom>
          </p:spPr>
        </p:pic>
        <p:cxnSp>
          <p:nvCxnSpPr>
            <p:cNvPr id="14" name="Straight Connector 13">
              <a:extLst>
                <a:ext uri="{FF2B5EF4-FFF2-40B4-BE49-F238E27FC236}">
                  <a16:creationId xmlns:a16="http://schemas.microsoft.com/office/drawing/2014/main" id="{53D128A8-93A1-4DFF-8D07-E1AF039AEFF6}"/>
                </a:ext>
              </a:extLst>
            </p:cNvPr>
            <p:cNvCxnSpPr/>
            <p:nvPr/>
          </p:nvCxnSpPr>
          <p:spPr>
            <a:xfrm>
              <a:off x="6955616" y="5324315"/>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30869832"/>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7346" y="0"/>
            <a:ext cx="4602665" cy="7191632"/>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13" name="Pentagon 10112"/>
          <p:cNvSpPr/>
          <p:nvPr/>
        </p:nvSpPr>
        <p:spPr>
          <a:xfrm>
            <a:off x="-352540" y="5993176"/>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68EC5B4-1E0D-91A8-5762-2CBF48AD82B0}"/>
              </a:ext>
            </a:extLst>
          </p:cNvPr>
          <p:cNvSpPr txBox="1"/>
          <p:nvPr/>
        </p:nvSpPr>
        <p:spPr>
          <a:xfrm>
            <a:off x="4023742" y="197600"/>
            <a:ext cx="8658189" cy="707886"/>
          </a:xfrm>
          <a:prstGeom prst="rect">
            <a:avLst/>
          </a:prstGeom>
          <a:noFill/>
        </p:spPr>
        <p:txBody>
          <a:bodyPr wrap="square" rtlCol="0" anchor="ctr">
            <a:spAutoFit/>
          </a:bodyPr>
          <a:lstStyle/>
          <a:p>
            <a:pPr algn="ctr"/>
            <a:r>
              <a:rPr lang="en-US" sz="4000" spc="-300" dirty="0"/>
              <a:t>SelectFromModel – Feature Importance</a:t>
            </a:r>
          </a:p>
        </p:txBody>
      </p:sp>
      <p:pic>
        <p:nvPicPr>
          <p:cNvPr id="3" name="Picture 2" descr="Chart, histogram&#10;&#10;Description automatically generated">
            <a:extLst>
              <a:ext uri="{FF2B5EF4-FFF2-40B4-BE49-F238E27FC236}">
                <a16:creationId xmlns:a16="http://schemas.microsoft.com/office/drawing/2014/main" id="{B78CB235-B594-22FA-52E9-02549993B2A9}"/>
              </a:ext>
            </a:extLst>
          </p:cNvPr>
          <p:cNvPicPr>
            <a:picLocks noChangeAspect="1"/>
          </p:cNvPicPr>
          <p:nvPr/>
        </p:nvPicPr>
        <p:blipFill>
          <a:blip r:embed="rId3"/>
          <a:stretch>
            <a:fillRect/>
          </a:stretch>
        </p:blipFill>
        <p:spPr>
          <a:xfrm>
            <a:off x="4780898" y="947654"/>
            <a:ext cx="4951280" cy="3676325"/>
          </a:xfrm>
          <a:prstGeom prst="rect">
            <a:avLst/>
          </a:prstGeom>
        </p:spPr>
      </p:pic>
      <p:grpSp>
        <p:nvGrpSpPr>
          <p:cNvPr id="8" name="Group 7">
            <a:extLst>
              <a:ext uri="{FF2B5EF4-FFF2-40B4-BE49-F238E27FC236}">
                <a16:creationId xmlns:a16="http://schemas.microsoft.com/office/drawing/2014/main" id="{64EDC63D-0629-EFCC-0437-3E663E218079}"/>
              </a:ext>
            </a:extLst>
          </p:cNvPr>
          <p:cNvGrpSpPr/>
          <p:nvPr/>
        </p:nvGrpSpPr>
        <p:grpSpPr>
          <a:xfrm>
            <a:off x="6990136" y="4841093"/>
            <a:ext cx="4504253" cy="1819307"/>
            <a:chOff x="3001007" y="4700485"/>
            <a:chExt cx="4504253" cy="1819307"/>
          </a:xfrm>
        </p:grpSpPr>
        <p:pic>
          <p:nvPicPr>
            <p:cNvPr id="5" name="Picture 4" descr="Calendar&#10;&#10;Description automatically generated">
              <a:extLst>
                <a:ext uri="{FF2B5EF4-FFF2-40B4-BE49-F238E27FC236}">
                  <a16:creationId xmlns:a16="http://schemas.microsoft.com/office/drawing/2014/main" id="{C004F087-6DC7-E519-F0E4-E5964DD7BEE7}"/>
                </a:ext>
              </a:extLst>
            </p:cNvPr>
            <p:cNvPicPr>
              <a:picLocks noChangeAspect="1"/>
            </p:cNvPicPr>
            <p:nvPr/>
          </p:nvPicPr>
          <p:blipFill>
            <a:blip r:embed="rId4"/>
            <a:stretch>
              <a:fillRect/>
            </a:stretch>
          </p:blipFill>
          <p:spPr>
            <a:xfrm>
              <a:off x="3001007" y="4700485"/>
              <a:ext cx="4504253" cy="1819307"/>
            </a:xfrm>
            <a:prstGeom prst="rect">
              <a:avLst/>
            </a:prstGeom>
          </p:spPr>
        </p:pic>
        <p:cxnSp>
          <p:nvCxnSpPr>
            <p:cNvPr id="6" name="Straight Connector 5">
              <a:extLst>
                <a:ext uri="{FF2B5EF4-FFF2-40B4-BE49-F238E27FC236}">
                  <a16:creationId xmlns:a16="http://schemas.microsoft.com/office/drawing/2014/main" id="{BFE4665A-C249-61C7-AA29-CE498FF1F39B}"/>
                </a:ext>
              </a:extLst>
            </p:cNvPr>
            <p:cNvCxnSpPr/>
            <p:nvPr/>
          </p:nvCxnSpPr>
          <p:spPr>
            <a:xfrm>
              <a:off x="4263216" y="5627965"/>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E59CB604-BD83-07A3-131E-EDDF664DBB0B}"/>
              </a:ext>
            </a:extLst>
          </p:cNvPr>
          <p:cNvGrpSpPr/>
          <p:nvPr/>
        </p:nvGrpSpPr>
        <p:grpSpPr>
          <a:xfrm>
            <a:off x="781733" y="260263"/>
            <a:ext cx="1772973" cy="1660454"/>
            <a:chOff x="583891" y="2057400"/>
            <a:chExt cx="2743200" cy="2743200"/>
          </a:xfrm>
        </p:grpSpPr>
        <p:sp>
          <p:nvSpPr>
            <p:cNvPr id="4" name="Oval 3">
              <a:extLst>
                <a:ext uri="{FF2B5EF4-FFF2-40B4-BE49-F238E27FC236}">
                  <a16:creationId xmlns:a16="http://schemas.microsoft.com/office/drawing/2014/main" id="{AB761D8B-3730-4D77-42D1-2D569314090B}"/>
                </a:ext>
              </a:extLst>
            </p:cNvPr>
            <p:cNvSpPr/>
            <p:nvPr/>
          </p:nvSpPr>
          <p:spPr>
            <a:xfrm>
              <a:off x="583891" y="2057400"/>
              <a:ext cx="2743200" cy="2743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AF81758-A0EE-5E04-2AAC-7CCE550B591D}"/>
                </a:ext>
              </a:extLst>
            </p:cNvPr>
            <p:cNvSpPr txBox="1"/>
            <p:nvPr/>
          </p:nvSpPr>
          <p:spPr>
            <a:xfrm>
              <a:off x="848293" y="2208669"/>
              <a:ext cx="2214395" cy="2440661"/>
            </a:xfrm>
            <a:prstGeom prst="rect">
              <a:avLst/>
            </a:prstGeom>
            <a:noFill/>
          </p:spPr>
          <p:txBody>
            <a:bodyPr wrap="square" rtlCol="0" anchor="ctr">
              <a:spAutoFit/>
            </a:bodyPr>
            <a:lstStyle/>
            <a:p>
              <a:pPr algn="ctr"/>
              <a:r>
                <a:rPr lang="en-US" sz="9000" b="1" spc="-300" dirty="0">
                  <a:solidFill>
                    <a:schemeClr val="bg1"/>
                  </a:solidFill>
                </a:rPr>
                <a:t>12</a:t>
              </a:r>
            </a:p>
          </p:txBody>
        </p:sp>
      </p:grpSp>
      <p:sp>
        <p:nvSpPr>
          <p:cNvPr id="11" name="TextBox 10">
            <a:extLst>
              <a:ext uri="{FF2B5EF4-FFF2-40B4-BE49-F238E27FC236}">
                <a16:creationId xmlns:a16="http://schemas.microsoft.com/office/drawing/2014/main" id="{B080B7FF-4364-582A-0C63-0379A2F09A4C}"/>
              </a:ext>
            </a:extLst>
          </p:cNvPr>
          <p:cNvSpPr txBox="1"/>
          <p:nvPr/>
        </p:nvSpPr>
        <p:spPr>
          <a:xfrm>
            <a:off x="-352542" y="2109350"/>
            <a:ext cx="4041521" cy="1631216"/>
          </a:xfrm>
          <a:prstGeom prst="rect">
            <a:avLst/>
          </a:prstGeom>
          <a:noFill/>
        </p:spPr>
        <p:txBody>
          <a:bodyPr wrap="square" rtlCol="0" anchor="ctr">
            <a:spAutoFit/>
          </a:bodyPr>
          <a:lstStyle/>
          <a:p>
            <a:pPr algn="ctr"/>
            <a:r>
              <a:rPr lang="en-US" sz="5000" spc="-300" dirty="0">
                <a:solidFill>
                  <a:schemeClr val="bg1"/>
                </a:solidFill>
              </a:rPr>
              <a:t>Model Development</a:t>
            </a:r>
          </a:p>
        </p:txBody>
      </p:sp>
    </p:spTree>
    <p:extLst>
      <p:ext uri="{BB962C8B-B14F-4D97-AF65-F5344CB8AC3E}">
        <p14:creationId xmlns:p14="http://schemas.microsoft.com/office/powerpoint/2010/main" val="1502831563"/>
      </p:ext>
    </p:extLst>
  </p:cSld>
  <p:clrMapOvr>
    <a:masterClrMapping/>
  </p:clrMapOvr>
  <p:transition spd="slow">
    <p:push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819275" y="318026"/>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13</a:t>
              </a:r>
            </a:p>
          </p:txBody>
        </p:sp>
      </p:gr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90875" y="-2117971"/>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62475" y="1689625"/>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2448F8C-C57D-39F0-D60E-3E9499D396D8}"/>
              </a:ext>
            </a:extLst>
          </p:cNvPr>
          <p:cNvSpPr txBox="1"/>
          <p:nvPr/>
        </p:nvSpPr>
        <p:spPr>
          <a:xfrm>
            <a:off x="673054" y="458951"/>
            <a:ext cx="7666556" cy="1015663"/>
          </a:xfrm>
          <a:prstGeom prst="rect">
            <a:avLst/>
          </a:prstGeom>
          <a:noFill/>
        </p:spPr>
        <p:txBody>
          <a:bodyPr wrap="square" rtlCol="0" anchor="ctr">
            <a:spAutoFit/>
          </a:bodyPr>
          <a:lstStyle/>
          <a:p>
            <a:pPr algn="ctr"/>
            <a:r>
              <a:rPr lang="en-US" sz="6000" spc="-300" dirty="0"/>
              <a:t>Unsupervised ML Models</a:t>
            </a:r>
          </a:p>
        </p:txBody>
      </p:sp>
      <p:pic>
        <p:nvPicPr>
          <p:cNvPr id="27" name="Picture 26" descr="Diagram&#10;&#10;Description automatically generated">
            <a:extLst>
              <a:ext uri="{FF2B5EF4-FFF2-40B4-BE49-F238E27FC236}">
                <a16:creationId xmlns:a16="http://schemas.microsoft.com/office/drawing/2014/main" id="{770B3851-C39A-EA0A-0140-EB2D6B8A233D}"/>
              </a:ext>
            </a:extLst>
          </p:cNvPr>
          <p:cNvPicPr>
            <a:picLocks noChangeAspect="1"/>
          </p:cNvPicPr>
          <p:nvPr/>
        </p:nvPicPr>
        <p:blipFill rotWithShape="1">
          <a:blip r:embed="rId2"/>
          <a:srcRect t="10278" b="10832"/>
          <a:stretch/>
        </p:blipFill>
        <p:spPr>
          <a:xfrm>
            <a:off x="2540170" y="4266698"/>
            <a:ext cx="7111659" cy="2333021"/>
          </a:xfrm>
          <a:prstGeom prst="rect">
            <a:avLst/>
          </a:prstGeom>
        </p:spPr>
      </p:pic>
      <p:grpSp>
        <p:nvGrpSpPr>
          <p:cNvPr id="13" name="Group 12">
            <a:extLst>
              <a:ext uri="{FF2B5EF4-FFF2-40B4-BE49-F238E27FC236}">
                <a16:creationId xmlns:a16="http://schemas.microsoft.com/office/drawing/2014/main" id="{657A68FB-CA0E-5166-A20C-E6CAED4DFE27}"/>
              </a:ext>
            </a:extLst>
          </p:cNvPr>
          <p:cNvGrpSpPr/>
          <p:nvPr/>
        </p:nvGrpSpPr>
        <p:grpSpPr>
          <a:xfrm>
            <a:off x="891324" y="3091175"/>
            <a:ext cx="7795750" cy="842645"/>
            <a:chOff x="299067" y="2233007"/>
            <a:chExt cx="7795750" cy="842645"/>
          </a:xfrm>
        </p:grpSpPr>
        <p:grpSp>
          <p:nvGrpSpPr>
            <p:cNvPr id="28" name="Group 27">
              <a:extLst>
                <a:ext uri="{FF2B5EF4-FFF2-40B4-BE49-F238E27FC236}">
                  <a16:creationId xmlns:a16="http://schemas.microsoft.com/office/drawing/2014/main" id="{620BA477-2328-6C1A-77E4-4F8E724CBD3F}"/>
                </a:ext>
              </a:extLst>
            </p:cNvPr>
            <p:cNvGrpSpPr/>
            <p:nvPr/>
          </p:nvGrpSpPr>
          <p:grpSpPr>
            <a:xfrm>
              <a:off x="599307" y="2367766"/>
              <a:ext cx="7495510" cy="707886"/>
              <a:chOff x="5082348" y="5288386"/>
              <a:chExt cx="6659878" cy="707886"/>
            </a:xfrm>
          </p:grpSpPr>
          <p:sp>
            <p:nvSpPr>
              <p:cNvPr id="29" name="TextBox 28">
                <a:extLst>
                  <a:ext uri="{FF2B5EF4-FFF2-40B4-BE49-F238E27FC236}">
                    <a16:creationId xmlns:a16="http://schemas.microsoft.com/office/drawing/2014/main" id="{FA0D5A5E-4B26-A1C6-2A8F-0F2E3D0905D6}"/>
                  </a:ext>
                </a:extLst>
              </p:cNvPr>
              <p:cNvSpPr txBox="1"/>
              <p:nvPr/>
            </p:nvSpPr>
            <p:spPr>
              <a:xfrm>
                <a:off x="5587832" y="5288386"/>
                <a:ext cx="6154394" cy="707886"/>
              </a:xfrm>
              <a:prstGeom prst="rect">
                <a:avLst/>
              </a:prstGeom>
              <a:noFill/>
            </p:spPr>
            <p:txBody>
              <a:bodyPr wrap="square" rtlCol="0">
                <a:spAutoFit/>
              </a:bodyPr>
              <a:lstStyle/>
              <a:p>
                <a:r>
                  <a:rPr lang="en-US" sz="2000" dirty="0"/>
                  <a:t>Clusters the dataset together based on </a:t>
                </a:r>
                <a:r>
                  <a:rPr lang="en-GB" sz="2000" b="0" i="0" dirty="0">
                    <a:solidFill>
                      <a:srgbClr val="202124"/>
                    </a:solidFill>
                    <a:effectLst/>
                    <a:latin typeface="arial" panose="020B0604020202020204" pitchFamily="34" charset="0"/>
                  </a:rPr>
                  <a:t>their similarity and differences</a:t>
                </a:r>
                <a:endParaRPr lang="en-US" sz="2000" dirty="0"/>
              </a:p>
            </p:txBody>
          </p:sp>
          <p:grpSp>
            <p:nvGrpSpPr>
              <p:cNvPr id="32" name="Group 10119">
                <a:extLst>
                  <a:ext uri="{FF2B5EF4-FFF2-40B4-BE49-F238E27FC236}">
                    <a16:creationId xmlns:a16="http://schemas.microsoft.com/office/drawing/2014/main" id="{67776E1A-9E8B-D656-E211-F4916C0E78F0}"/>
                  </a:ext>
                </a:extLst>
              </p:cNvPr>
              <p:cNvGrpSpPr>
                <a:grpSpLocks noChangeAspect="1"/>
              </p:cNvGrpSpPr>
              <p:nvPr/>
            </p:nvGrpSpPr>
            <p:grpSpPr bwMode="auto">
              <a:xfrm>
                <a:off x="5082348" y="5509040"/>
                <a:ext cx="357188" cy="250021"/>
                <a:chOff x="4256" y="-152"/>
                <a:chExt cx="3113" cy="2179"/>
              </a:xfrm>
              <a:solidFill>
                <a:schemeClr val="bg1"/>
              </a:solidFill>
            </p:grpSpPr>
            <p:sp>
              <p:nvSpPr>
                <p:cNvPr id="33" name="Freeform 10121">
                  <a:extLst>
                    <a:ext uri="{FF2B5EF4-FFF2-40B4-BE49-F238E27FC236}">
                      <a16:creationId xmlns:a16="http://schemas.microsoft.com/office/drawing/2014/main" id="{FD93120E-19E1-425B-26C0-0D0AB7208C26}"/>
                    </a:ext>
                  </a:extLst>
                </p:cNvPr>
                <p:cNvSpPr>
                  <a:spLocks/>
                </p:cNvSpPr>
                <p:nvPr/>
              </p:nvSpPr>
              <p:spPr bwMode="auto">
                <a:xfrm>
                  <a:off x="5575" y="-152"/>
                  <a:ext cx="475" cy="475"/>
                </a:xfrm>
                <a:custGeom>
                  <a:avLst/>
                  <a:gdLst>
                    <a:gd name="T0" fmla="*/ 474 w 949"/>
                    <a:gd name="T1" fmla="*/ 0 h 950"/>
                    <a:gd name="T2" fmla="*/ 544 w 949"/>
                    <a:gd name="T3" fmla="*/ 6 h 950"/>
                    <a:gd name="T4" fmla="*/ 611 w 949"/>
                    <a:gd name="T5" fmla="*/ 21 h 950"/>
                    <a:gd name="T6" fmla="*/ 675 w 949"/>
                    <a:gd name="T7" fmla="*/ 44 h 950"/>
                    <a:gd name="T8" fmla="*/ 733 w 949"/>
                    <a:gd name="T9" fmla="*/ 76 h 950"/>
                    <a:gd name="T10" fmla="*/ 786 w 949"/>
                    <a:gd name="T11" fmla="*/ 115 h 950"/>
                    <a:gd name="T12" fmla="*/ 832 w 949"/>
                    <a:gd name="T13" fmla="*/ 163 h 950"/>
                    <a:gd name="T14" fmla="*/ 872 w 949"/>
                    <a:gd name="T15" fmla="*/ 216 h 950"/>
                    <a:gd name="T16" fmla="*/ 906 w 949"/>
                    <a:gd name="T17" fmla="*/ 274 h 950"/>
                    <a:gd name="T18" fmla="*/ 928 w 949"/>
                    <a:gd name="T19" fmla="*/ 337 h 950"/>
                    <a:gd name="T20" fmla="*/ 943 w 949"/>
                    <a:gd name="T21" fmla="*/ 405 h 950"/>
                    <a:gd name="T22" fmla="*/ 949 w 949"/>
                    <a:gd name="T23" fmla="*/ 475 h 950"/>
                    <a:gd name="T24" fmla="*/ 943 w 949"/>
                    <a:gd name="T25" fmla="*/ 545 h 950"/>
                    <a:gd name="T26" fmla="*/ 928 w 949"/>
                    <a:gd name="T27" fmla="*/ 611 h 950"/>
                    <a:gd name="T28" fmla="*/ 906 w 949"/>
                    <a:gd name="T29" fmla="*/ 675 h 950"/>
                    <a:gd name="T30" fmla="*/ 872 w 949"/>
                    <a:gd name="T31" fmla="*/ 732 h 950"/>
                    <a:gd name="T32" fmla="*/ 832 w 949"/>
                    <a:gd name="T33" fmla="*/ 785 h 950"/>
                    <a:gd name="T34" fmla="*/ 786 w 949"/>
                    <a:gd name="T35" fmla="*/ 832 h 950"/>
                    <a:gd name="T36" fmla="*/ 733 w 949"/>
                    <a:gd name="T37" fmla="*/ 872 h 950"/>
                    <a:gd name="T38" fmla="*/ 675 w 949"/>
                    <a:gd name="T39" fmla="*/ 904 h 950"/>
                    <a:gd name="T40" fmla="*/ 611 w 949"/>
                    <a:gd name="T41" fmla="*/ 929 h 950"/>
                    <a:gd name="T42" fmla="*/ 544 w 949"/>
                    <a:gd name="T43" fmla="*/ 944 h 950"/>
                    <a:gd name="T44" fmla="*/ 474 w 949"/>
                    <a:gd name="T45" fmla="*/ 950 h 950"/>
                    <a:gd name="T46" fmla="*/ 404 w 949"/>
                    <a:gd name="T47" fmla="*/ 944 h 950"/>
                    <a:gd name="T48" fmla="*/ 338 w 949"/>
                    <a:gd name="T49" fmla="*/ 929 h 950"/>
                    <a:gd name="T50" fmla="*/ 274 w 949"/>
                    <a:gd name="T51" fmla="*/ 904 h 950"/>
                    <a:gd name="T52" fmla="*/ 215 w 949"/>
                    <a:gd name="T53" fmla="*/ 872 h 950"/>
                    <a:gd name="T54" fmla="*/ 162 w 949"/>
                    <a:gd name="T55" fmla="*/ 832 h 950"/>
                    <a:gd name="T56" fmla="*/ 117 w 949"/>
                    <a:gd name="T57" fmla="*/ 785 h 950"/>
                    <a:gd name="T58" fmla="*/ 77 w 949"/>
                    <a:gd name="T59" fmla="*/ 732 h 950"/>
                    <a:gd name="T60" fmla="*/ 43 w 949"/>
                    <a:gd name="T61" fmla="*/ 675 h 950"/>
                    <a:gd name="T62" fmla="*/ 21 w 949"/>
                    <a:gd name="T63" fmla="*/ 611 h 950"/>
                    <a:gd name="T64" fmla="*/ 5 w 949"/>
                    <a:gd name="T65" fmla="*/ 545 h 950"/>
                    <a:gd name="T66" fmla="*/ 0 w 949"/>
                    <a:gd name="T67" fmla="*/ 475 h 950"/>
                    <a:gd name="T68" fmla="*/ 5 w 949"/>
                    <a:gd name="T69" fmla="*/ 405 h 950"/>
                    <a:gd name="T70" fmla="*/ 21 w 949"/>
                    <a:gd name="T71" fmla="*/ 337 h 950"/>
                    <a:gd name="T72" fmla="*/ 43 w 949"/>
                    <a:gd name="T73" fmla="*/ 274 h 950"/>
                    <a:gd name="T74" fmla="*/ 77 w 949"/>
                    <a:gd name="T75" fmla="*/ 216 h 950"/>
                    <a:gd name="T76" fmla="*/ 117 w 949"/>
                    <a:gd name="T77" fmla="*/ 163 h 950"/>
                    <a:gd name="T78" fmla="*/ 162 w 949"/>
                    <a:gd name="T79" fmla="*/ 115 h 950"/>
                    <a:gd name="T80" fmla="*/ 215 w 949"/>
                    <a:gd name="T81" fmla="*/ 76 h 950"/>
                    <a:gd name="T82" fmla="*/ 274 w 949"/>
                    <a:gd name="T83" fmla="*/ 44 h 950"/>
                    <a:gd name="T84" fmla="*/ 338 w 949"/>
                    <a:gd name="T85" fmla="*/ 21 h 950"/>
                    <a:gd name="T86" fmla="*/ 404 w 949"/>
                    <a:gd name="T87" fmla="*/ 6 h 950"/>
                    <a:gd name="T88" fmla="*/ 474 w 949"/>
                    <a:gd name="T89" fmla="*/ 0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49" h="950">
                      <a:moveTo>
                        <a:pt x="474" y="0"/>
                      </a:moveTo>
                      <a:lnTo>
                        <a:pt x="544" y="6"/>
                      </a:lnTo>
                      <a:lnTo>
                        <a:pt x="611" y="21"/>
                      </a:lnTo>
                      <a:lnTo>
                        <a:pt x="675" y="44"/>
                      </a:lnTo>
                      <a:lnTo>
                        <a:pt x="733" y="76"/>
                      </a:lnTo>
                      <a:lnTo>
                        <a:pt x="786" y="115"/>
                      </a:lnTo>
                      <a:lnTo>
                        <a:pt x="832" y="163"/>
                      </a:lnTo>
                      <a:lnTo>
                        <a:pt x="872" y="216"/>
                      </a:lnTo>
                      <a:lnTo>
                        <a:pt x="906" y="274"/>
                      </a:lnTo>
                      <a:lnTo>
                        <a:pt x="928" y="337"/>
                      </a:lnTo>
                      <a:lnTo>
                        <a:pt x="943" y="405"/>
                      </a:lnTo>
                      <a:lnTo>
                        <a:pt x="949" y="475"/>
                      </a:lnTo>
                      <a:lnTo>
                        <a:pt x="943" y="545"/>
                      </a:lnTo>
                      <a:lnTo>
                        <a:pt x="928" y="611"/>
                      </a:lnTo>
                      <a:lnTo>
                        <a:pt x="906" y="675"/>
                      </a:lnTo>
                      <a:lnTo>
                        <a:pt x="872" y="732"/>
                      </a:lnTo>
                      <a:lnTo>
                        <a:pt x="832" y="785"/>
                      </a:lnTo>
                      <a:lnTo>
                        <a:pt x="786" y="832"/>
                      </a:lnTo>
                      <a:lnTo>
                        <a:pt x="733" y="872"/>
                      </a:lnTo>
                      <a:lnTo>
                        <a:pt x="675" y="904"/>
                      </a:lnTo>
                      <a:lnTo>
                        <a:pt x="611" y="929"/>
                      </a:lnTo>
                      <a:lnTo>
                        <a:pt x="544" y="944"/>
                      </a:lnTo>
                      <a:lnTo>
                        <a:pt x="474" y="950"/>
                      </a:lnTo>
                      <a:lnTo>
                        <a:pt x="404" y="944"/>
                      </a:lnTo>
                      <a:lnTo>
                        <a:pt x="338" y="929"/>
                      </a:lnTo>
                      <a:lnTo>
                        <a:pt x="274" y="904"/>
                      </a:lnTo>
                      <a:lnTo>
                        <a:pt x="215" y="872"/>
                      </a:lnTo>
                      <a:lnTo>
                        <a:pt x="162" y="832"/>
                      </a:lnTo>
                      <a:lnTo>
                        <a:pt x="117" y="785"/>
                      </a:lnTo>
                      <a:lnTo>
                        <a:pt x="77" y="732"/>
                      </a:lnTo>
                      <a:lnTo>
                        <a:pt x="43" y="675"/>
                      </a:lnTo>
                      <a:lnTo>
                        <a:pt x="21" y="611"/>
                      </a:lnTo>
                      <a:lnTo>
                        <a:pt x="5" y="545"/>
                      </a:lnTo>
                      <a:lnTo>
                        <a:pt x="0" y="475"/>
                      </a:lnTo>
                      <a:lnTo>
                        <a:pt x="5" y="405"/>
                      </a:lnTo>
                      <a:lnTo>
                        <a:pt x="21" y="337"/>
                      </a:lnTo>
                      <a:lnTo>
                        <a:pt x="43" y="274"/>
                      </a:lnTo>
                      <a:lnTo>
                        <a:pt x="77" y="216"/>
                      </a:lnTo>
                      <a:lnTo>
                        <a:pt x="117" y="163"/>
                      </a:lnTo>
                      <a:lnTo>
                        <a:pt x="162" y="115"/>
                      </a:lnTo>
                      <a:lnTo>
                        <a:pt x="215" y="76"/>
                      </a:lnTo>
                      <a:lnTo>
                        <a:pt x="274" y="44"/>
                      </a:lnTo>
                      <a:lnTo>
                        <a:pt x="338" y="21"/>
                      </a:lnTo>
                      <a:lnTo>
                        <a:pt x="404" y="6"/>
                      </a:lnTo>
                      <a:lnTo>
                        <a:pt x="4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35" name="Freeform 10122">
                  <a:extLst>
                    <a:ext uri="{FF2B5EF4-FFF2-40B4-BE49-F238E27FC236}">
                      <a16:creationId xmlns:a16="http://schemas.microsoft.com/office/drawing/2014/main" id="{1E298C12-460A-4100-8645-5A8CF4A2BFC8}"/>
                    </a:ext>
                  </a:extLst>
                </p:cNvPr>
                <p:cNvSpPr>
                  <a:spLocks noEditPoints="1"/>
                </p:cNvSpPr>
                <p:nvPr/>
              </p:nvSpPr>
              <p:spPr bwMode="auto">
                <a:xfrm>
                  <a:off x="5139" y="256"/>
                  <a:ext cx="1347" cy="1771"/>
                </a:xfrm>
                <a:custGeom>
                  <a:avLst/>
                  <a:gdLst>
                    <a:gd name="T0" fmla="*/ 817 w 2695"/>
                    <a:gd name="T1" fmla="*/ 836 h 3220"/>
                    <a:gd name="T2" fmla="*/ 789 w 2695"/>
                    <a:gd name="T3" fmla="*/ 1054 h 3220"/>
                    <a:gd name="T4" fmla="*/ 789 w 2695"/>
                    <a:gd name="T5" fmla="*/ 1249 h 3220"/>
                    <a:gd name="T6" fmla="*/ 800 w 2695"/>
                    <a:gd name="T7" fmla="*/ 1383 h 3220"/>
                    <a:gd name="T8" fmla="*/ 860 w 2695"/>
                    <a:gd name="T9" fmla="*/ 696 h 3220"/>
                    <a:gd name="T10" fmla="*/ 1891 w 2695"/>
                    <a:gd name="T11" fmla="*/ 1407 h 3220"/>
                    <a:gd name="T12" fmla="*/ 1904 w 2695"/>
                    <a:gd name="T13" fmla="*/ 1302 h 3220"/>
                    <a:gd name="T14" fmla="*/ 1910 w 2695"/>
                    <a:gd name="T15" fmla="*/ 1122 h 3220"/>
                    <a:gd name="T16" fmla="*/ 1893 w 2695"/>
                    <a:gd name="T17" fmla="*/ 908 h 3220"/>
                    <a:gd name="T18" fmla="*/ 1832 w 2695"/>
                    <a:gd name="T19" fmla="*/ 694 h 3220"/>
                    <a:gd name="T20" fmla="*/ 1346 w 2695"/>
                    <a:gd name="T21" fmla="*/ 1059 h 3220"/>
                    <a:gd name="T22" fmla="*/ 1348 w 2695"/>
                    <a:gd name="T23" fmla="*/ 136 h 3220"/>
                    <a:gd name="T24" fmla="*/ 1348 w 2695"/>
                    <a:gd name="T25" fmla="*/ 119 h 3220"/>
                    <a:gd name="T26" fmla="*/ 1507 w 2695"/>
                    <a:gd name="T27" fmla="*/ 11 h 3220"/>
                    <a:gd name="T28" fmla="*/ 1585 w 2695"/>
                    <a:gd name="T29" fmla="*/ 38 h 3220"/>
                    <a:gd name="T30" fmla="*/ 1634 w 2695"/>
                    <a:gd name="T31" fmla="*/ 55 h 3220"/>
                    <a:gd name="T32" fmla="*/ 1865 w 2695"/>
                    <a:gd name="T33" fmla="*/ 168 h 3220"/>
                    <a:gd name="T34" fmla="*/ 2033 w 2695"/>
                    <a:gd name="T35" fmla="*/ 327 h 3220"/>
                    <a:gd name="T36" fmla="*/ 2150 w 2695"/>
                    <a:gd name="T37" fmla="*/ 515 h 3220"/>
                    <a:gd name="T38" fmla="*/ 2224 w 2695"/>
                    <a:gd name="T39" fmla="*/ 717 h 3220"/>
                    <a:gd name="T40" fmla="*/ 2264 w 2695"/>
                    <a:gd name="T41" fmla="*/ 921 h 3220"/>
                    <a:gd name="T42" fmla="*/ 2279 w 2695"/>
                    <a:gd name="T43" fmla="*/ 1114 h 3220"/>
                    <a:gd name="T44" fmla="*/ 2275 w 2695"/>
                    <a:gd name="T45" fmla="*/ 1281 h 3220"/>
                    <a:gd name="T46" fmla="*/ 2264 w 2695"/>
                    <a:gd name="T47" fmla="*/ 1407 h 3220"/>
                    <a:gd name="T48" fmla="*/ 2541 w 2695"/>
                    <a:gd name="T49" fmla="*/ 1725 h 3220"/>
                    <a:gd name="T50" fmla="*/ 2247 w 2695"/>
                    <a:gd name="T51" fmla="*/ 1725 h 3220"/>
                    <a:gd name="T52" fmla="*/ 1967 w 2695"/>
                    <a:gd name="T53" fmla="*/ 1812 h 3220"/>
                    <a:gd name="T54" fmla="*/ 1817 w 2695"/>
                    <a:gd name="T55" fmla="*/ 3070 h 3220"/>
                    <a:gd name="T56" fmla="*/ 1736 w 2695"/>
                    <a:gd name="T57" fmla="*/ 3178 h 3220"/>
                    <a:gd name="T58" fmla="*/ 1607 w 2695"/>
                    <a:gd name="T59" fmla="*/ 3220 h 3220"/>
                    <a:gd name="T60" fmla="*/ 1539 w 2695"/>
                    <a:gd name="T61" fmla="*/ 3210 h 3220"/>
                    <a:gd name="T62" fmla="*/ 1435 w 2695"/>
                    <a:gd name="T63" fmla="*/ 3138 h 3220"/>
                    <a:gd name="T64" fmla="*/ 1388 w 2695"/>
                    <a:gd name="T65" fmla="*/ 3019 h 3220"/>
                    <a:gd name="T66" fmla="*/ 1346 w 2695"/>
                    <a:gd name="T67" fmla="*/ 1907 h 3220"/>
                    <a:gd name="T68" fmla="*/ 1301 w 2695"/>
                    <a:gd name="T69" fmla="*/ 3019 h 3220"/>
                    <a:gd name="T70" fmla="*/ 1254 w 2695"/>
                    <a:gd name="T71" fmla="*/ 3136 h 3220"/>
                    <a:gd name="T72" fmla="*/ 1150 w 2695"/>
                    <a:gd name="T73" fmla="*/ 3208 h 3220"/>
                    <a:gd name="T74" fmla="*/ 1034 w 2695"/>
                    <a:gd name="T75" fmla="*/ 3214 h 3220"/>
                    <a:gd name="T76" fmla="*/ 919 w 2695"/>
                    <a:gd name="T77" fmla="*/ 3148 h 3220"/>
                    <a:gd name="T78" fmla="*/ 862 w 2695"/>
                    <a:gd name="T79" fmla="*/ 3023 h 3220"/>
                    <a:gd name="T80" fmla="*/ 732 w 2695"/>
                    <a:gd name="T81" fmla="*/ 1767 h 3220"/>
                    <a:gd name="T82" fmla="*/ 446 w 2695"/>
                    <a:gd name="T83" fmla="*/ 3220 h 3220"/>
                    <a:gd name="T84" fmla="*/ 0 w 2695"/>
                    <a:gd name="T85" fmla="*/ 1725 h 3220"/>
                    <a:gd name="T86" fmla="*/ 427 w 2695"/>
                    <a:gd name="T87" fmla="*/ 1372 h 3220"/>
                    <a:gd name="T88" fmla="*/ 418 w 2695"/>
                    <a:gd name="T89" fmla="*/ 1232 h 3220"/>
                    <a:gd name="T90" fmla="*/ 420 w 2695"/>
                    <a:gd name="T91" fmla="*/ 1056 h 3220"/>
                    <a:gd name="T92" fmla="*/ 441 w 2695"/>
                    <a:gd name="T93" fmla="*/ 861 h 3220"/>
                    <a:gd name="T94" fmla="*/ 490 w 2695"/>
                    <a:gd name="T95" fmla="*/ 655 h 3220"/>
                    <a:gd name="T96" fmla="*/ 577 w 2695"/>
                    <a:gd name="T97" fmla="*/ 456 h 3220"/>
                    <a:gd name="T98" fmla="*/ 711 w 2695"/>
                    <a:gd name="T99" fmla="*/ 276 h 3220"/>
                    <a:gd name="T100" fmla="*/ 902 w 2695"/>
                    <a:gd name="T101" fmla="*/ 129 h 3220"/>
                    <a:gd name="T102" fmla="*/ 1072 w 2695"/>
                    <a:gd name="T103" fmla="*/ 51 h 3220"/>
                    <a:gd name="T104" fmla="*/ 1135 w 2695"/>
                    <a:gd name="T105" fmla="*/ 28 h 3220"/>
                    <a:gd name="T106" fmla="*/ 1212 w 2695"/>
                    <a:gd name="T107" fmla="*/ 4 h 3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5" h="3220">
                      <a:moveTo>
                        <a:pt x="860" y="696"/>
                      </a:moveTo>
                      <a:lnTo>
                        <a:pt x="836" y="766"/>
                      </a:lnTo>
                      <a:lnTo>
                        <a:pt x="817" y="836"/>
                      </a:lnTo>
                      <a:lnTo>
                        <a:pt x="802" y="910"/>
                      </a:lnTo>
                      <a:lnTo>
                        <a:pt x="792" y="984"/>
                      </a:lnTo>
                      <a:lnTo>
                        <a:pt x="789" y="1054"/>
                      </a:lnTo>
                      <a:lnTo>
                        <a:pt x="785" y="1124"/>
                      </a:lnTo>
                      <a:lnTo>
                        <a:pt x="787" y="1188"/>
                      </a:lnTo>
                      <a:lnTo>
                        <a:pt x="789" y="1249"/>
                      </a:lnTo>
                      <a:lnTo>
                        <a:pt x="792" y="1302"/>
                      </a:lnTo>
                      <a:lnTo>
                        <a:pt x="796" y="1347"/>
                      </a:lnTo>
                      <a:lnTo>
                        <a:pt x="800" y="1383"/>
                      </a:lnTo>
                      <a:lnTo>
                        <a:pt x="804" y="1407"/>
                      </a:lnTo>
                      <a:lnTo>
                        <a:pt x="860" y="1407"/>
                      </a:lnTo>
                      <a:lnTo>
                        <a:pt x="860" y="696"/>
                      </a:lnTo>
                      <a:close/>
                      <a:moveTo>
                        <a:pt x="1832" y="694"/>
                      </a:moveTo>
                      <a:lnTo>
                        <a:pt x="1832" y="1407"/>
                      </a:lnTo>
                      <a:lnTo>
                        <a:pt x="1891" y="1407"/>
                      </a:lnTo>
                      <a:lnTo>
                        <a:pt x="1895" y="1383"/>
                      </a:lnTo>
                      <a:lnTo>
                        <a:pt x="1899" y="1347"/>
                      </a:lnTo>
                      <a:lnTo>
                        <a:pt x="1904" y="1302"/>
                      </a:lnTo>
                      <a:lnTo>
                        <a:pt x="1908" y="1249"/>
                      </a:lnTo>
                      <a:lnTo>
                        <a:pt x="1910" y="1188"/>
                      </a:lnTo>
                      <a:lnTo>
                        <a:pt x="1910" y="1122"/>
                      </a:lnTo>
                      <a:lnTo>
                        <a:pt x="1908" y="1054"/>
                      </a:lnTo>
                      <a:lnTo>
                        <a:pt x="1902" y="982"/>
                      </a:lnTo>
                      <a:lnTo>
                        <a:pt x="1893" y="908"/>
                      </a:lnTo>
                      <a:lnTo>
                        <a:pt x="1878" y="836"/>
                      </a:lnTo>
                      <a:lnTo>
                        <a:pt x="1859" y="762"/>
                      </a:lnTo>
                      <a:lnTo>
                        <a:pt x="1832" y="694"/>
                      </a:lnTo>
                      <a:close/>
                      <a:moveTo>
                        <a:pt x="1346" y="136"/>
                      </a:moveTo>
                      <a:lnTo>
                        <a:pt x="1231" y="902"/>
                      </a:lnTo>
                      <a:lnTo>
                        <a:pt x="1346" y="1059"/>
                      </a:lnTo>
                      <a:lnTo>
                        <a:pt x="1348" y="1059"/>
                      </a:lnTo>
                      <a:lnTo>
                        <a:pt x="1462" y="902"/>
                      </a:lnTo>
                      <a:lnTo>
                        <a:pt x="1348" y="136"/>
                      </a:lnTo>
                      <a:lnTo>
                        <a:pt x="1346" y="136"/>
                      </a:lnTo>
                      <a:close/>
                      <a:moveTo>
                        <a:pt x="1231" y="0"/>
                      </a:moveTo>
                      <a:lnTo>
                        <a:pt x="1348" y="119"/>
                      </a:lnTo>
                      <a:lnTo>
                        <a:pt x="1464" y="0"/>
                      </a:lnTo>
                      <a:lnTo>
                        <a:pt x="1484" y="4"/>
                      </a:lnTo>
                      <a:lnTo>
                        <a:pt x="1507" y="11"/>
                      </a:lnTo>
                      <a:lnTo>
                        <a:pt x="1534" y="21"/>
                      </a:lnTo>
                      <a:lnTo>
                        <a:pt x="1560" y="28"/>
                      </a:lnTo>
                      <a:lnTo>
                        <a:pt x="1585" y="38"/>
                      </a:lnTo>
                      <a:lnTo>
                        <a:pt x="1607" y="45"/>
                      </a:lnTo>
                      <a:lnTo>
                        <a:pt x="1623" y="51"/>
                      </a:lnTo>
                      <a:lnTo>
                        <a:pt x="1634" y="55"/>
                      </a:lnTo>
                      <a:lnTo>
                        <a:pt x="1717" y="87"/>
                      </a:lnTo>
                      <a:lnTo>
                        <a:pt x="1795" y="125"/>
                      </a:lnTo>
                      <a:lnTo>
                        <a:pt x="1865" y="168"/>
                      </a:lnTo>
                      <a:lnTo>
                        <a:pt x="1927" y="218"/>
                      </a:lnTo>
                      <a:lnTo>
                        <a:pt x="1984" y="271"/>
                      </a:lnTo>
                      <a:lnTo>
                        <a:pt x="2033" y="327"/>
                      </a:lnTo>
                      <a:lnTo>
                        <a:pt x="2078" y="386"/>
                      </a:lnTo>
                      <a:lnTo>
                        <a:pt x="2116" y="448"/>
                      </a:lnTo>
                      <a:lnTo>
                        <a:pt x="2150" y="515"/>
                      </a:lnTo>
                      <a:lnTo>
                        <a:pt x="2180" y="581"/>
                      </a:lnTo>
                      <a:lnTo>
                        <a:pt x="2205" y="649"/>
                      </a:lnTo>
                      <a:lnTo>
                        <a:pt x="2224" y="717"/>
                      </a:lnTo>
                      <a:lnTo>
                        <a:pt x="2241" y="785"/>
                      </a:lnTo>
                      <a:lnTo>
                        <a:pt x="2254" y="855"/>
                      </a:lnTo>
                      <a:lnTo>
                        <a:pt x="2264" y="921"/>
                      </a:lnTo>
                      <a:lnTo>
                        <a:pt x="2271" y="988"/>
                      </a:lnTo>
                      <a:lnTo>
                        <a:pt x="2275" y="1054"/>
                      </a:lnTo>
                      <a:lnTo>
                        <a:pt x="2279" y="1114"/>
                      </a:lnTo>
                      <a:lnTo>
                        <a:pt x="2279" y="1175"/>
                      </a:lnTo>
                      <a:lnTo>
                        <a:pt x="2277" y="1230"/>
                      </a:lnTo>
                      <a:lnTo>
                        <a:pt x="2275" y="1281"/>
                      </a:lnTo>
                      <a:lnTo>
                        <a:pt x="2271" y="1328"/>
                      </a:lnTo>
                      <a:lnTo>
                        <a:pt x="2267" y="1372"/>
                      </a:lnTo>
                      <a:lnTo>
                        <a:pt x="2264" y="1407"/>
                      </a:lnTo>
                      <a:lnTo>
                        <a:pt x="2695" y="1407"/>
                      </a:lnTo>
                      <a:lnTo>
                        <a:pt x="2695" y="1725"/>
                      </a:lnTo>
                      <a:lnTo>
                        <a:pt x="2541" y="1725"/>
                      </a:lnTo>
                      <a:lnTo>
                        <a:pt x="2541" y="3220"/>
                      </a:lnTo>
                      <a:lnTo>
                        <a:pt x="2247" y="3220"/>
                      </a:lnTo>
                      <a:lnTo>
                        <a:pt x="2247" y="1725"/>
                      </a:lnTo>
                      <a:lnTo>
                        <a:pt x="1938" y="1725"/>
                      </a:lnTo>
                      <a:lnTo>
                        <a:pt x="1957" y="1767"/>
                      </a:lnTo>
                      <a:lnTo>
                        <a:pt x="1967" y="1812"/>
                      </a:lnTo>
                      <a:lnTo>
                        <a:pt x="1967" y="1860"/>
                      </a:lnTo>
                      <a:lnTo>
                        <a:pt x="1827" y="3023"/>
                      </a:lnTo>
                      <a:lnTo>
                        <a:pt x="1817" y="3070"/>
                      </a:lnTo>
                      <a:lnTo>
                        <a:pt x="1798" y="3112"/>
                      </a:lnTo>
                      <a:lnTo>
                        <a:pt x="1770" y="3148"/>
                      </a:lnTo>
                      <a:lnTo>
                        <a:pt x="1736" y="3178"/>
                      </a:lnTo>
                      <a:lnTo>
                        <a:pt x="1698" y="3201"/>
                      </a:lnTo>
                      <a:lnTo>
                        <a:pt x="1655" y="3216"/>
                      </a:lnTo>
                      <a:lnTo>
                        <a:pt x="1607" y="3220"/>
                      </a:lnTo>
                      <a:lnTo>
                        <a:pt x="1596" y="3220"/>
                      </a:lnTo>
                      <a:lnTo>
                        <a:pt x="1583" y="3218"/>
                      </a:lnTo>
                      <a:lnTo>
                        <a:pt x="1539" y="3210"/>
                      </a:lnTo>
                      <a:lnTo>
                        <a:pt x="1500" y="3191"/>
                      </a:lnTo>
                      <a:lnTo>
                        <a:pt x="1466" y="3169"/>
                      </a:lnTo>
                      <a:lnTo>
                        <a:pt x="1435" y="3138"/>
                      </a:lnTo>
                      <a:lnTo>
                        <a:pt x="1413" y="3102"/>
                      </a:lnTo>
                      <a:lnTo>
                        <a:pt x="1396" y="3063"/>
                      </a:lnTo>
                      <a:lnTo>
                        <a:pt x="1388" y="3019"/>
                      </a:lnTo>
                      <a:lnTo>
                        <a:pt x="1388" y="2976"/>
                      </a:lnTo>
                      <a:lnTo>
                        <a:pt x="1509" y="1975"/>
                      </a:lnTo>
                      <a:lnTo>
                        <a:pt x="1346" y="1907"/>
                      </a:lnTo>
                      <a:lnTo>
                        <a:pt x="1180" y="1975"/>
                      </a:lnTo>
                      <a:lnTo>
                        <a:pt x="1301" y="2974"/>
                      </a:lnTo>
                      <a:lnTo>
                        <a:pt x="1301" y="3019"/>
                      </a:lnTo>
                      <a:lnTo>
                        <a:pt x="1293" y="3061"/>
                      </a:lnTo>
                      <a:lnTo>
                        <a:pt x="1278" y="3100"/>
                      </a:lnTo>
                      <a:lnTo>
                        <a:pt x="1254" y="3136"/>
                      </a:lnTo>
                      <a:lnTo>
                        <a:pt x="1225" y="3167"/>
                      </a:lnTo>
                      <a:lnTo>
                        <a:pt x="1189" y="3191"/>
                      </a:lnTo>
                      <a:lnTo>
                        <a:pt x="1150" y="3208"/>
                      </a:lnTo>
                      <a:lnTo>
                        <a:pt x="1106" y="3218"/>
                      </a:lnTo>
                      <a:lnTo>
                        <a:pt x="1082" y="3220"/>
                      </a:lnTo>
                      <a:lnTo>
                        <a:pt x="1034" y="3214"/>
                      </a:lnTo>
                      <a:lnTo>
                        <a:pt x="993" y="3201"/>
                      </a:lnTo>
                      <a:lnTo>
                        <a:pt x="953" y="3178"/>
                      </a:lnTo>
                      <a:lnTo>
                        <a:pt x="919" y="3148"/>
                      </a:lnTo>
                      <a:lnTo>
                        <a:pt x="893" y="3112"/>
                      </a:lnTo>
                      <a:lnTo>
                        <a:pt x="874" y="3070"/>
                      </a:lnTo>
                      <a:lnTo>
                        <a:pt x="862" y="3023"/>
                      </a:lnTo>
                      <a:lnTo>
                        <a:pt x="722" y="1860"/>
                      </a:lnTo>
                      <a:lnTo>
                        <a:pt x="722" y="1812"/>
                      </a:lnTo>
                      <a:lnTo>
                        <a:pt x="732" y="1767"/>
                      </a:lnTo>
                      <a:lnTo>
                        <a:pt x="751" y="1725"/>
                      </a:lnTo>
                      <a:lnTo>
                        <a:pt x="446" y="1725"/>
                      </a:lnTo>
                      <a:lnTo>
                        <a:pt x="446" y="3220"/>
                      </a:lnTo>
                      <a:lnTo>
                        <a:pt x="151" y="3220"/>
                      </a:lnTo>
                      <a:lnTo>
                        <a:pt x="151" y="1725"/>
                      </a:lnTo>
                      <a:lnTo>
                        <a:pt x="0" y="1725"/>
                      </a:lnTo>
                      <a:lnTo>
                        <a:pt x="0" y="1407"/>
                      </a:lnTo>
                      <a:lnTo>
                        <a:pt x="431" y="1407"/>
                      </a:lnTo>
                      <a:lnTo>
                        <a:pt x="427" y="1372"/>
                      </a:lnTo>
                      <a:lnTo>
                        <a:pt x="424" y="1330"/>
                      </a:lnTo>
                      <a:lnTo>
                        <a:pt x="420" y="1283"/>
                      </a:lnTo>
                      <a:lnTo>
                        <a:pt x="418" y="1232"/>
                      </a:lnTo>
                      <a:lnTo>
                        <a:pt x="416" y="1177"/>
                      </a:lnTo>
                      <a:lnTo>
                        <a:pt x="416" y="1118"/>
                      </a:lnTo>
                      <a:lnTo>
                        <a:pt x="420" y="1056"/>
                      </a:lnTo>
                      <a:lnTo>
                        <a:pt x="424" y="993"/>
                      </a:lnTo>
                      <a:lnTo>
                        <a:pt x="429" y="927"/>
                      </a:lnTo>
                      <a:lnTo>
                        <a:pt x="441" y="861"/>
                      </a:lnTo>
                      <a:lnTo>
                        <a:pt x="452" y="793"/>
                      </a:lnTo>
                      <a:lnTo>
                        <a:pt x="469" y="723"/>
                      </a:lnTo>
                      <a:lnTo>
                        <a:pt x="490" y="655"/>
                      </a:lnTo>
                      <a:lnTo>
                        <a:pt x="514" y="588"/>
                      </a:lnTo>
                      <a:lnTo>
                        <a:pt x="543" y="520"/>
                      </a:lnTo>
                      <a:lnTo>
                        <a:pt x="577" y="456"/>
                      </a:lnTo>
                      <a:lnTo>
                        <a:pt x="617" y="394"/>
                      </a:lnTo>
                      <a:lnTo>
                        <a:pt x="660" y="333"/>
                      </a:lnTo>
                      <a:lnTo>
                        <a:pt x="711" y="276"/>
                      </a:lnTo>
                      <a:lnTo>
                        <a:pt x="768" y="223"/>
                      </a:lnTo>
                      <a:lnTo>
                        <a:pt x="832" y="172"/>
                      </a:lnTo>
                      <a:lnTo>
                        <a:pt x="902" y="129"/>
                      </a:lnTo>
                      <a:lnTo>
                        <a:pt x="978" y="89"/>
                      </a:lnTo>
                      <a:lnTo>
                        <a:pt x="1063" y="55"/>
                      </a:lnTo>
                      <a:lnTo>
                        <a:pt x="1072" y="51"/>
                      </a:lnTo>
                      <a:lnTo>
                        <a:pt x="1089" y="45"/>
                      </a:lnTo>
                      <a:lnTo>
                        <a:pt x="1110" y="38"/>
                      </a:lnTo>
                      <a:lnTo>
                        <a:pt x="1135" y="28"/>
                      </a:lnTo>
                      <a:lnTo>
                        <a:pt x="1161" y="21"/>
                      </a:lnTo>
                      <a:lnTo>
                        <a:pt x="1188" y="11"/>
                      </a:lnTo>
                      <a:lnTo>
                        <a:pt x="1212" y="4"/>
                      </a:lnTo>
                      <a:lnTo>
                        <a:pt x="1231" y="0"/>
                      </a:lnTo>
                      <a:lnTo>
                        <a:pt x="1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37" name="Freeform 10123">
                  <a:extLst>
                    <a:ext uri="{FF2B5EF4-FFF2-40B4-BE49-F238E27FC236}">
                      <a16:creationId xmlns:a16="http://schemas.microsoft.com/office/drawing/2014/main" id="{AB5B1F56-3CD8-B9C6-C547-E32CA6E6EA3F}"/>
                    </a:ext>
                  </a:extLst>
                </p:cNvPr>
                <p:cNvSpPr>
                  <a:spLocks/>
                </p:cNvSpPr>
                <p:nvPr/>
              </p:nvSpPr>
              <p:spPr bwMode="auto">
                <a:xfrm>
                  <a:off x="4490" y="-20"/>
                  <a:ext cx="455" cy="454"/>
                </a:xfrm>
                <a:custGeom>
                  <a:avLst/>
                  <a:gdLst>
                    <a:gd name="T0" fmla="*/ 456 w 909"/>
                    <a:gd name="T1" fmla="*/ 0 h 908"/>
                    <a:gd name="T2" fmla="*/ 529 w 909"/>
                    <a:gd name="T3" fmla="*/ 6 h 908"/>
                    <a:gd name="T4" fmla="*/ 599 w 909"/>
                    <a:gd name="T5" fmla="*/ 23 h 908"/>
                    <a:gd name="T6" fmla="*/ 664 w 909"/>
                    <a:gd name="T7" fmla="*/ 51 h 908"/>
                    <a:gd name="T8" fmla="*/ 724 w 909"/>
                    <a:gd name="T9" fmla="*/ 87 h 908"/>
                    <a:gd name="T10" fmla="*/ 777 w 909"/>
                    <a:gd name="T11" fmla="*/ 132 h 908"/>
                    <a:gd name="T12" fmla="*/ 822 w 909"/>
                    <a:gd name="T13" fmla="*/ 185 h 908"/>
                    <a:gd name="T14" fmla="*/ 858 w 909"/>
                    <a:gd name="T15" fmla="*/ 246 h 908"/>
                    <a:gd name="T16" fmla="*/ 887 w 909"/>
                    <a:gd name="T17" fmla="*/ 310 h 908"/>
                    <a:gd name="T18" fmla="*/ 904 w 909"/>
                    <a:gd name="T19" fmla="*/ 380 h 908"/>
                    <a:gd name="T20" fmla="*/ 909 w 909"/>
                    <a:gd name="T21" fmla="*/ 454 h 908"/>
                    <a:gd name="T22" fmla="*/ 904 w 909"/>
                    <a:gd name="T23" fmla="*/ 528 h 908"/>
                    <a:gd name="T24" fmla="*/ 887 w 909"/>
                    <a:gd name="T25" fmla="*/ 598 h 908"/>
                    <a:gd name="T26" fmla="*/ 858 w 909"/>
                    <a:gd name="T27" fmla="*/ 664 h 908"/>
                    <a:gd name="T28" fmla="*/ 822 w 909"/>
                    <a:gd name="T29" fmla="*/ 722 h 908"/>
                    <a:gd name="T30" fmla="*/ 777 w 909"/>
                    <a:gd name="T31" fmla="*/ 775 h 908"/>
                    <a:gd name="T32" fmla="*/ 724 w 909"/>
                    <a:gd name="T33" fmla="*/ 821 h 908"/>
                    <a:gd name="T34" fmla="*/ 664 w 909"/>
                    <a:gd name="T35" fmla="*/ 859 h 908"/>
                    <a:gd name="T36" fmla="*/ 599 w 909"/>
                    <a:gd name="T37" fmla="*/ 885 h 908"/>
                    <a:gd name="T38" fmla="*/ 529 w 909"/>
                    <a:gd name="T39" fmla="*/ 902 h 908"/>
                    <a:gd name="T40" fmla="*/ 456 w 909"/>
                    <a:gd name="T41" fmla="*/ 908 h 908"/>
                    <a:gd name="T42" fmla="*/ 382 w 909"/>
                    <a:gd name="T43" fmla="*/ 902 h 908"/>
                    <a:gd name="T44" fmla="*/ 312 w 909"/>
                    <a:gd name="T45" fmla="*/ 885 h 908"/>
                    <a:gd name="T46" fmla="*/ 246 w 909"/>
                    <a:gd name="T47" fmla="*/ 859 h 908"/>
                    <a:gd name="T48" fmla="*/ 187 w 909"/>
                    <a:gd name="T49" fmla="*/ 821 h 908"/>
                    <a:gd name="T50" fmla="*/ 134 w 909"/>
                    <a:gd name="T51" fmla="*/ 775 h 908"/>
                    <a:gd name="T52" fmla="*/ 89 w 909"/>
                    <a:gd name="T53" fmla="*/ 722 h 908"/>
                    <a:gd name="T54" fmla="*/ 51 w 909"/>
                    <a:gd name="T55" fmla="*/ 664 h 908"/>
                    <a:gd name="T56" fmla="*/ 25 w 909"/>
                    <a:gd name="T57" fmla="*/ 598 h 908"/>
                    <a:gd name="T58" fmla="*/ 8 w 909"/>
                    <a:gd name="T59" fmla="*/ 528 h 908"/>
                    <a:gd name="T60" fmla="*/ 0 w 909"/>
                    <a:gd name="T61" fmla="*/ 454 h 908"/>
                    <a:gd name="T62" fmla="*/ 8 w 909"/>
                    <a:gd name="T63" fmla="*/ 380 h 908"/>
                    <a:gd name="T64" fmla="*/ 25 w 909"/>
                    <a:gd name="T65" fmla="*/ 310 h 908"/>
                    <a:gd name="T66" fmla="*/ 51 w 909"/>
                    <a:gd name="T67" fmla="*/ 246 h 908"/>
                    <a:gd name="T68" fmla="*/ 89 w 909"/>
                    <a:gd name="T69" fmla="*/ 185 h 908"/>
                    <a:gd name="T70" fmla="*/ 134 w 909"/>
                    <a:gd name="T71" fmla="*/ 132 h 908"/>
                    <a:gd name="T72" fmla="*/ 187 w 909"/>
                    <a:gd name="T73" fmla="*/ 87 h 908"/>
                    <a:gd name="T74" fmla="*/ 246 w 909"/>
                    <a:gd name="T75" fmla="*/ 51 h 908"/>
                    <a:gd name="T76" fmla="*/ 312 w 909"/>
                    <a:gd name="T77" fmla="*/ 23 h 908"/>
                    <a:gd name="T78" fmla="*/ 382 w 909"/>
                    <a:gd name="T79" fmla="*/ 6 h 908"/>
                    <a:gd name="T80" fmla="*/ 456 w 909"/>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9" h="908">
                      <a:moveTo>
                        <a:pt x="456" y="0"/>
                      </a:moveTo>
                      <a:lnTo>
                        <a:pt x="529" y="6"/>
                      </a:lnTo>
                      <a:lnTo>
                        <a:pt x="599" y="23"/>
                      </a:lnTo>
                      <a:lnTo>
                        <a:pt x="664" y="51"/>
                      </a:lnTo>
                      <a:lnTo>
                        <a:pt x="724" y="87"/>
                      </a:lnTo>
                      <a:lnTo>
                        <a:pt x="777" y="132"/>
                      </a:lnTo>
                      <a:lnTo>
                        <a:pt x="822" y="185"/>
                      </a:lnTo>
                      <a:lnTo>
                        <a:pt x="858" y="246"/>
                      </a:lnTo>
                      <a:lnTo>
                        <a:pt x="887" y="310"/>
                      </a:lnTo>
                      <a:lnTo>
                        <a:pt x="904" y="380"/>
                      </a:lnTo>
                      <a:lnTo>
                        <a:pt x="909" y="454"/>
                      </a:lnTo>
                      <a:lnTo>
                        <a:pt x="904" y="528"/>
                      </a:lnTo>
                      <a:lnTo>
                        <a:pt x="887" y="598"/>
                      </a:lnTo>
                      <a:lnTo>
                        <a:pt x="858" y="664"/>
                      </a:lnTo>
                      <a:lnTo>
                        <a:pt x="822" y="722"/>
                      </a:lnTo>
                      <a:lnTo>
                        <a:pt x="777" y="775"/>
                      </a:lnTo>
                      <a:lnTo>
                        <a:pt x="724" y="821"/>
                      </a:lnTo>
                      <a:lnTo>
                        <a:pt x="664" y="859"/>
                      </a:lnTo>
                      <a:lnTo>
                        <a:pt x="599" y="885"/>
                      </a:lnTo>
                      <a:lnTo>
                        <a:pt x="529" y="902"/>
                      </a:lnTo>
                      <a:lnTo>
                        <a:pt x="456" y="908"/>
                      </a:lnTo>
                      <a:lnTo>
                        <a:pt x="382" y="902"/>
                      </a:lnTo>
                      <a:lnTo>
                        <a:pt x="312" y="885"/>
                      </a:lnTo>
                      <a:lnTo>
                        <a:pt x="246" y="859"/>
                      </a:lnTo>
                      <a:lnTo>
                        <a:pt x="187" y="821"/>
                      </a:lnTo>
                      <a:lnTo>
                        <a:pt x="134" y="775"/>
                      </a:lnTo>
                      <a:lnTo>
                        <a:pt x="89" y="722"/>
                      </a:lnTo>
                      <a:lnTo>
                        <a:pt x="51" y="664"/>
                      </a:lnTo>
                      <a:lnTo>
                        <a:pt x="25" y="598"/>
                      </a:lnTo>
                      <a:lnTo>
                        <a:pt x="8" y="528"/>
                      </a:lnTo>
                      <a:lnTo>
                        <a:pt x="0" y="454"/>
                      </a:lnTo>
                      <a:lnTo>
                        <a:pt x="8" y="380"/>
                      </a:lnTo>
                      <a:lnTo>
                        <a:pt x="25" y="310"/>
                      </a:lnTo>
                      <a:lnTo>
                        <a:pt x="51" y="246"/>
                      </a:lnTo>
                      <a:lnTo>
                        <a:pt x="89" y="185"/>
                      </a:lnTo>
                      <a:lnTo>
                        <a:pt x="134" y="132"/>
                      </a:lnTo>
                      <a:lnTo>
                        <a:pt x="187" y="87"/>
                      </a:lnTo>
                      <a:lnTo>
                        <a:pt x="246" y="51"/>
                      </a:lnTo>
                      <a:lnTo>
                        <a:pt x="312" y="23"/>
                      </a:lnTo>
                      <a:lnTo>
                        <a:pt x="382" y="6"/>
                      </a:lnTo>
                      <a:lnTo>
                        <a:pt x="4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39" name="Freeform 10124">
                  <a:extLst>
                    <a:ext uri="{FF2B5EF4-FFF2-40B4-BE49-F238E27FC236}">
                      <a16:creationId xmlns:a16="http://schemas.microsoft.com/office/drawing/2014/main" id="{8D23E718-D553-193E-15B1-79D12E1035ED}"/>
                    </a:ext>
                  </a:extLst>
                </p:cNvPr>
                <p:cNvSpPr>
                  <a:spLocks/>
                </p:cNvSpPr>
                <p:nvPr/>
              </p:nvSpPr>
              <p:spPr bwMode="auto">
                <a:xfrm>
                  <a:off x="4461" y="375"/>
                  <a:ext cx="875" cy="1651"/>
                </a:xfrm>
                <a:custGeom>
                  <a:avLst/>
                  <a:gdLst>
                    <a:gd name="T0" fmla="*/ 479 w 1749"/>
                    <a:gd name="T1" fmla="*/ 4 h 3002"/>
                    <a:gd name="T2" fmla="*/ 520 w 1749"/>
                    <a:gd name="T3" fmla="*/ 13 h 3002"/>
                    <a:gd name="T4" fmla="*/ 655 w 1749"/>
                    <a:gd name="T5" fmla="*/ 70 h 3002"/>
                    <a:gd name="T6" fmla="*/ 768 w 1749"/>
                    <a:gd name="T7" fmla="*/ 170 h 3002"/>
                    <a:gd name="T8" fmla="*/ 838 w 1749"/>
                    <a:gd name="T9" fmla="*/ 320 h 3002"/>
                    <a:gd name="T10" fmla="*/ 906 w 1749"/>
                    <a:gd name="T11" fmla="*/ 480 h 3002"/>
                    <a:gd name="T12" fmla="*/ 985 w 1749"/>
                    <a:gd name="T13" fmla="*/ 609 h 3002"/>
                    <a:gd name="T14" fmla="*/ 1093 w 1749"/>
                    <a:gd name="T15" fmla="*/ 700 h 3002"/>
                    <a:gd name="T16" fmla="*/ 1248 w 1749"/>
                    <a:gd name="T17" fmla="*/ 755 h 3002"/>
                    <a:gd name="T18" fmla="*/ 1470 w 1749"/>
                    <a:gd name="T19" fmla="*/ 768 h 3002"/>
                    <a:gd name="T20" fmla="*/ 1640 w 1749"/>
                    <a:gd name="T21" fmla="*/ 776 h 3002"/>
                    <a:gd name="T22" fmla="*/ 1725 w 1749"/>
                    <a:gd name="T23" fmla="*/ 849 h 3002"/>
                    <a:gd name="T24" fmla="*/ 1748 w 1749"/>
                    <a:gd name="T25" fmla="*/ 967 h 3002"/>
                    <a:gd name="T26" fmla="*/ 1693 w 1749"/>
                    <a:gd name="T27" fmla="*/ 1069 h 3002"/>
                    <a:gd name="T28" fmla="*/ 1587 w 1749"/>
                    <a:gd name="T29" fmla="*/ 1114 h 3002"/>
                    <a:gd name="T30" fmla="*/ 1284 w 1749"/>
                    <a:gd name="T31" fmla="*/ 1122 h 3002"/>
                    <a:gd name="T32" fmla="*/ 1055 w 1749"/>
                    <a:gd name="T33" fmla="*/ 1090 h 3002"/>
                    <a:gd name="T34" fmla="*/ 883 w 1749"/>
                    <a:gd name="T35" fmla="*/ 1018 h 3002"/>
                    <a:gd name="T36" fmla="*/ 917 w 1749"/>
                    <a:gd name="T37" fmla="*/ 1286 h 3002"/>
                    <a:gd name="T38" fmla="*/ 1103 w 1749"/>
                    <a:gd name="T39" fmla="*/ 1322 h 3002"/>
                    <a:gd name="T40" fmla="*/ 1212 w 1749"/>
                    <a:gd name="T41" fmla="*/ 1371 h 3002"/>
                    <a:gd name="T42" fmla="*/ 1271 w 1749"/>
                    <a:gd name="T43" fmla="*/ 1426 h 3002"/>
                    <a:gd name="T44" fmla="*/ 1296 w 1749"/>
                    <a:gd name="T45" fmla="*/ 1470 h 3002"/>
                    <a:gd name="T46" fmla="*/ 1309 w 1749"/>
                    <a:gd name="T47" fmla="*/ 1506 h 3002"/>
                    <a:gd name="T48" fmla="*/ 1320 w 1749"/>
                    <a:gd name="T49" fmla="*/ 1561 h 3002"/>
                    <a:gd name="T50" fmla="*/ 1330 w 1749"/>
                    <a:gd name="T51" fmla="*/ 1649 h 3002"/>
                    <a:gd name="T52" fmla="*/ 1332 w 1749"/>
                    <a:gd name="T53" fmla="*/ 1788 h 3002"/>
                    <a:gd name="T54" fmla="*/ 1324 w 1749"/>
                    <a:gd name="T55" fmla="*/ 1992 h 3002"/>
                    <a:gd name="T56" fmla="*/ 1309 w 1749"/>
                    <a:gd name="T57" fmla="*/ 2274 h 3002"/>
                    <a:gd name="T58" fmla="*/ 1279 w 1749"/>
                    <a:gd name="T59" fmla="*/ 2652 h 3002"/>
                    <a:gd name="T60" fmla="*/ 1239 w 1749"/>
                    <a:gd name="T61" fmla="*/ 2892 h 3002"/>
                    <a:gd name="T62" fmla="*/ 1139 w 1749"/>
                    <a:gd name="T63" fmla="*/ 2983 h 3002"/>
                    <a:gd name="T64" fmla="*/ 1027 w 1749"/>
                    <a:gd name="T65" fmla="*/ 3002 h 3002"/>
                    <a:gd name="T66" fmla="*/ 908 w 1749"/>
                    <a:gd name="T67" fmla="*/ 2953 h 3002"/>
                    <a:gd name="T68" fmla="*/ 836 w 1749"/>
                    <a:gd name="T69" fmla="*/ 2851 h 3002"/>
                    <a:gd name="T70" fmla="*/ 846 w 1749"/>
                    <a:gd name="T71" fmla="*/ 2561 h 3002"/>
                    <a:gd name="T72" fmla="*/ 900 w 1749"/>
                    <a:gd name="T73" fmla="*/ 2007 h 3002"/>
                    <a:gd name="T74" fmla="*/ 887 w 1749"/>
                    <a:gd name="T75" fmla="*/ 1867 h 3002"/>
                    <a:gd name="T76" fmla="*/ 834 w 1749"/>
                    <a:gd name="T77" fmla="*/ 1778 h 3002"/>
                    <a:gd name="T78" fmla="*/ 762 w 1749"/>
                    <a:gd name="T79" fmla="*/ 1727 h 3002"/>
                    <a:gd name="T80" fmla="*/ 691 w 1749"/>
                    <a:gd name="T81" fmla="*/ 1704 h 3002"/>
                    <a:gd name="T82" fmla="*/ 641 w 1749"/>
                    <a:gd name="T83" fmla="*/ 1699 h 3002"/>
                    <a:gd name="T84" fmla="*/ 622 w 1749"/>
                    <a:gd name="T85" fmla="*/ 1699 h 3002"/>
                    <a:gd name="T86" fmla="*/ 547 w 1749"/>
                    <a:gd name="T87" fmla="*/ 1699 h 3002"/>
                    <a:gd name="T88" fmla="*/ 435 w 1749"/>
                    <a:gd name="T89" fmla="*/ 1699 h 3002"/>
                    <a:gd name="T90" fmla="*/ 356 w 1749"/>
                    <a:gd name="T91" fmla="*/ 1699 h 3002"/>
                    <a:gd name="T92" fmla="*/ 237 w 1749"/>
                    <a:gd name="T93" fmla="*/ 1685 h 3002"/>
                    <a:gd name="T94" fmla="*/ 99 w 1749"/>
                    <a:gd name="T95" fmla="*/ 1614 h 3002"/>
                    <a:gd name="T96" fmla="*/ 17 w 1749"/>
                    <a:gd name="T97" fmla="*/ 1483 h 3002"/>
                    <a:gd name="T98" fmla="*/ 0 w 1749"/>
                    <a:gd name="T99" fmla="*/ 361 h 3002"/>
                    <a:gd name="T100" fmla="*/ 40 w 1749"/>
                    <a:gd name="T101" fmla="*/ 210 h 3002"/>
                    <a:gd name="T102" fmla="*/ 140 w 1749"/>
                    <a:gd name="T103" fmla="*/ 96 h 3002"/>
                    <a:gd name="T104" fmla="*/ 271 w 1749"/>
                    <a:gd name="T105" fmla="*/ 26 h 3002"/>
                    <a:gd name="T106" fmla="*/ 322 w 1749"/>
                    <a:gd name="T107" fmla="*/ 11 h 3002"/>
                    <a:gd name="T108" fmla="*/ 373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422" y="0"/>
                      </a:moveTo>
                      <a:lnTo>
                        <a:pt x="452" y="0"/>
                      </a:lnTo>
                      <a:lnTo>
                        <a:pt x="479" y="4"/>
                      </a:lnTo>
                      <a:lnTo>
                        <a:pt x="500" y="8"/>
                      </a:lnTo>
                      <a:lnTo>
                        <a:pt x="515" y="11"/>
                      </a:lnTo>
                      <a:lnTo>
                        <a:pt x="520" y="13"/>
                      </a:lnTo>
                      <a:lnTo>
                        <a:pt x="566" y="26"/>
                      </a:lnTo>
                      <a:lnTo>
                        <a:pt x="611" y="45"/>
                      </a:lnTo>
                      <a:lnTo>
                        <a:pt x="655" y="70"/>
                      </a:lnTo>
                      <a:lnTo>
                        <a:pt x="696" y="98"/>
                      </a:lnTo>
                      <a:lnTo>
                        <a:pt x="734" y="132"/>
                      </a:lnTo>
                      <a:lnTo>
                        <a:pt x="768" y="170"/>
                      </a:lnTo>
                      <a:lnTo>
                        <a:pt x="795" y="214"/>
                      </a:lnTo>
                      <a:lnTo>
                        <a:pt x="815" y="259"/>
                      </a:lnTo>
                      <a:lnTo>
                        <a:pt x="838" y="320"/>
                      </a:lnTo>
                      <a:lnTo>
                        <a:pt x="861" y="378"/>
                      </a:lnTo>
                      <a:lnTo>
                        <a:pt x="883" y="431"/>
                      </a:lnTo>
                      <a:lnTo>
                        <a:pt x="906" y="480"/>
                      </a:lnTo>
                      <a:lnTo>
                        <a:pt x="931" y="528"/>
                      </a:lnTo>
                      <a:lnTo>
                        <a:pt x="957" y="569"/>
                      </a:lnTo>
                      <a:lnTo>
                        <a:pt x="985" y="609"/>
                      </a:lnTo>
                      <a:lnTo>
                        <a:pt x="1018" y="643"/>
                      </a:lnTo>
                      <a:lnTo>
                        <a:pt x="1054" y="673"/>
                      </a:lnTo>
                      <a:lnTo>
                        <a:pt x="1093" y="700"/>
                      </a:lnTo>
                      <a:lnTo>
                        <a:pt x="1139" y="723"/>
                      </a:lnTo>
                      <a:lnTo>
                        <a:pt x="1192" y="740"/>
                      </a:lnTo>
                      <a:lnTo>
                        <a:pt x="1248" y="755"/>
                      </a:lnTo>
                      <a:lnTo>
                        <a:pt x="1315" y="762"/>
                      </a:lnTo>
                      <a:lnTo>
                        <a:pt x="1388" y="768"/>
                      </a:lnTo>
                      <a:lnTo>
                        <a:pt x="1470" y="768"/>
                      </a:lnTo>
                      <a:lnTo>
                        <a:pt x="1560" y="762"/>
                      </a:lnTo>
                      <a:lnTo>
                        <a:pt x="1600" y="764"/>
                      </a:lnTo>
                      <a:lnTo>
                        <a:pt x="1640" y="776"/>
                      </a:lnTo>
                      <a:lnTo>
                        <a:pt x="1674" y="793"/>
                      </a:lnTo>
                      <a:lnTo>
                        <a:pt x="1702" y="819"/>
                      </a:lnTo>
                      <a:lnTo>
                        <a:pt x="1725" y="849"/>
                      </a:lnTo>
                      <a:lnTo>
                        <a:pt x="1742" y="885"/>
                      </a:lnTo>
                      <a:lnTo>
                        <a:pt x="1749" y="925"/>
                      </a:lnTo>
                      <a:lnTo>
                        <a:pt x="1748" y="967"/>
                      </a:lnTo>
                      <a:lnTo>
                        <a:pt x="1736" y="1004"/>
                      </a:lnTo>
                      <a:lnTo>
                        <a:pt x="1719" y="1038"/>
                      </a:lnTo>
                      <a:lnTo>
                        <a:pt x="1693" y="1069"/>
                      </a:lnTo>
                      <a:lnTo>
                        <a:pt x="1662" y="1091"/>
                      </a:lnTo>
                      <a:lnTo>
                        <a:pt x="1627" y="1107"/>
                      </a:lnTo>
                      <a:lnTo>
                        <a:pt x="1587" y="1114"/>
                      </a:lnTo>
                      <a:lnTo>
                        <a:pt x="1475" y="1122"/>
                      </a:lnTo>
                      <a:lnTo>
                        <a:pt x="1375" y="1124"/>
                      </a:lnTo>
                      <a:lnTo>
                        <a:pt x="1284" y="1122"/>
                      </a:lnTo>
                      <a:lnTo>
                        <a:pt x="1201" y="1114"/>
                      </a:lnTo>
                      <a:lnTo>
                        <a:pt x="1125" y="1105"/>
                      </a:lnTo>
                      <a:lnTo>
                        <a:pt x="1055" y="1090"/>
                      </a:lnTo>
                      <a:lnTo>
                        <a:pt x="993" y="1071"/>
                      </a:lnTo>
                      <a:lnTo>
                        <a:pt x="934" y="1046"/>
                      </a:lnTo>
                      <a:lnTo>
                        <a:pt x="883" y="1018"/>
                      </a:lnTo>
                      <a:lnTo>
                        <a:pt x="834" y="984"/>
                      </a:lnTo>
                      <a:lnTo>
                        <a:pt x="834" y="1279"/>
                      </a:lnTo>
                      <a:lnTo>
                        <a:pt x="917" y="1286"/>
                      </a:lnTo>
                      <a:lnTo>
                        <a:pt x="989" y="1296"/>
                      </a:lnTo>
                      <a:lnTo>
                        <a:pt x="1050" y="1309"/>
                      </a:lnTo>
                      <a:lnTo>
                        <a:pt x="1103" y="1322"/>
                      </a:lnTo>
                      <a:lnTo>
                        <a:pt x="1146" y="1337"/>
                      </a:lnTo>
                      <a:lnTo>
                        <a:pt x="1184" y="1354"/>
                      </a:lnTo>
                      <a:lnTo>
                        <a:pt x="1212" y="1371"/>
                      </a:lnTo>
                      <a:lnTo>
                        <a:pt x="1237" y="1390"/>
                      </a:lnTo>
                      <a:lnTo>
                        <a:pt x="1256" y="1407"/>
                      </a:lnTo>
                      <a:lnTo>
                        <a:pt x="1271" y="1426"/>
                      </a:lnTo>
                      <a:lnTo>
                        <a:pt x="1282" y="1443"/>
                      </a:lnTo>
                      <a:lnTo>
                        <a:pt x="1292" y="1460"/>
                      </a:lnTo>
                      <a:lnTo>
                        <a:pt x="1296" y="1470"/>
                      </a:lnTo>
                      <a:lnTo>
                        <a:pt x="1301" y="1481"/>
                      </a:lnTo>
                      <a:lnTo>
                        <a:pt x="1305" y="1492"/>
                      </a:lnTo>
                      <a:lnTo>
                        <a:pt x="1309" y="1506"/>
                      </a:lnTo>
                      <a:lnTo>
                        <a:pt x="1313" y="1521"/>
                      </a:lnTo>
                      <a:lnTo>
                        <a:pt x="1318" y="1538"/>
                      </a:lnTo>
                      <a:lnTo>
                        <a:pt x="1320" y="1561"/>
                      </a:lnTo>
                      <a:lnTo>
                        <a:pt x="1324" y="1585"/>
                      </a:lnTo>
                      <a:lnTo>
                        <a:pt x="1326" y="1615"/>
                      </a:lnTo>
                      <a:lnTo>
                        <a:pt x="1330" y="1649"/>
                      </a:lnTo>
                      <a:lnTo>
                        <a:pt x="1330" y="1689"/>
                      </a:lnTo>
                      <a:lnTo>
                        <a:pt x="1332" y="1735"/>
                      </a:lnTo>
                      <a:lnTo>
                        <a:pt x="1332" y="1788"/>
                      </a:lnTo>
                      <a:lnTo>
                        <a:pt x="1330" y="1848"/>
                      </a:lnTo>
                      <a:lnTo>
                        <a:pt x="1328" y="1916"/>
                      </a:lnTo>
                      <a:lnTo>
                        <a:pt x="1324" y="1992"/>
                      </a:lnTo>
                      <a:lnTo>
                        <a:pt x="1320" y="2077"/>
                      </a:lnTo>
                      <a:lnTo>
                        <a:pt x="1315" y="2170"/>
                      </a:lnTo>
                      <a:lnTo>
                        <a:pt x="1309" y="2274"/>
                      </a:lnTo>
                      <a:lnTo>
                        <a:pt x="1299" y="2389"/>
                      </a:lnTo>
                      <a:lnTo>
                        <a:pt x="1290" y="2514"/>
                      </a:lnTo>
                      <a:lnTo>
                        <a:pt x="1279" y="2652"/>
                      </a:lnTo>
                      <a:lnTo>
                        <a:pt x="1267" y="2801"/>
                      </a:lnTo>
                      <a:lnTo>
                        <a:pt x="1258" y="2849"/>
                      </a:lnTo>
                      <a:lnTo>
                        <a:pt x="1239" y="2892"/>
                      </a:lnTo>
                      <a:lnTo>
                        <a:pt x="1212" y="2928"/>
                      </a:lnTo>
                      <a:lnTo>
                        <a:pt x="1178" y="2960"/>
                      </a:lnTo>
                      <a:lnTo>
                        <a:pt x="1139" y="2983"/>
                      </a:lnTo>
                      <a:lnTo>
                        <a:pt x="1095" y="2998"/>
                      </a:lnTo>
                      <a:lnTo>
                        <a:pt x="1048" y="3002"/>
                      </a:lnTo>
                      <a:lnTo>
                        <a:pt x="1027" y="3002"/>
                      </a:lnTo>
                      <a:lnTo>
                        <a:pt x="984" y="2994"/>
                      </a:lnTo>
                      <a:lnTo>
                        <a:pt x="944" y="2977"/>
                      </a:lnTo>
                      <a:lnTo>
                        <a:pt x="908" y="2953"/>
                      </a:lnTo>
                      <a:lnTo>
                        <a:pt x="878" y="2924"/>
                      </a:lnTo>
                      <a:lnTo>
                        <a:pt x="853" y="2888"/>
                      </a:lnTo>
                      <a:lnTo>
                        <a:pt x="836" y="2851"/>
                      </a:lnTo>
                      <a:lnTo>
                        <a:pt x="827" y="2807"/>
                      </a:lnTo>
                      <a:lnTo>
                        <a:pt x="827" y="2764"/>
                      </a:lnTo>
                      <a:lnTo>
                        <a:pt x="846" y="2561"/>
                      </a:lnTo>
                      <a:lnTo>
                        <a:pt x="864" y="2368"/>
                      </a:lnTo>
                      <a:lnTo>
                        <a:pt x="883" y="2183"/>
                      </a:lnTo>
                      <a:lnTo>
                        <a:pt x="900" y="2007"/>
                      </a:lnTo>
                      <a:lnTo>
                        <a:pt x="902" y="1954"/>
                      </a:lnTo>
                      <a:lnTo>
                        <a:pt x="897" y="1909"/>
                      </a:lnTo>
                      <a:lnTo>
                        <a:pt x="887" y="1867"/>
                      </a:lnTo>
                      <a:lnTo>
                        <a:pt x="874" y="1833"/>
                      </a:lnTo>
                      <a:lnTo>
                        <a:pt x="855" y="1803"/>
                      </a:lnTo>
                      <a:lnTo>
                        <a:pt x="834" y="1778"/>
                      </a:lnTo>
                      <a:lnTo>
                        <a:pt x="812" y="1757"/>
                      </a:lnTo>
                      <a:lnTo>
                        <a:pt x="787" y="1740"/>
                      </a:lnTo>
                      <a:lnTo>
                        <a:pt x="762" y="1727"/>
                      </a:lnTo>
                      <a:lnTo>
                        <a:pt x="738" y="1718"/>
                      </a:lnTo>
                      <a:lnTo>
                        <a:pt x="713" y="1710"/>
                      </a:lnTo>
                      <a:lnTo>
                        <a:pt x="691" y="1704"/>
                      </a:lnTo>
                      <a:lnTo>
                        <a:pt x="672" y="1701"/>
                      </a:lnTo>
                      <a:lnTo>
                        <a:pt x="655" y="1699"/>
                      </a:lnTo>
                      <a:lnTo>
                        <a:pt x="641" y="1699"/>
                      </a:lnTo>
                      <a:lnTo>
                        <a:pt x="632" y="1699"/>
                      </a:lnTo>
                      <a:lnTo>
                        <a:pt x="630" y="1699"/>
                      </a:lnTo>
                      <a:lnTo>
                        <a:pt x="622" y="1699"/>
                      </a:lnTo>
                      <a:lnTo>
                        <a:pt x="605" y="1699"/>
                      </a:lnTo>
                      <a:lnTo>
                        <a:pt x="579" y="1699"/>
                      </a:lnTo>
                      <a:lnTo>
                        <a:pt x="547" y="1699"/>
                      </a:lnTo>
                      <a:lnTo>
                        <a:pt x="509" y="1699"/>
                      </a:lnTo>
                      <a:lnTo>
                        <a:pt x="471" y="1699"/>
                      </a:lnTo>
                      <a:lnTo>
                        <a:pt x="435" y="1699"/>
                      </a:lnTo>
                      <a:lnTo>
                        <a:pt x="401" y="1699"/>
                      </a:lnTo>
                      <a:lnTo>
                        <a:pt x="375" y="1699"/>
                      </a:lnTo>
                      <a:lnTo>
                        <a:pt x="356" y="1699"/>
                      </a:lnTo>
                      <a:lnTo>
                        <a:pt x="350" y="1699"/>
                      </a:lnTo>
                      <a:lnTo>
                        <a:pt x="292" y="1695"/>
                      </a:lnTo>
                      <a:lnTo>
                        <a:pt x="237" y="1685"/>
                      </a:lnTo>
                      <a:lnTo>
                        <a:pt x="186" y="1666"/>
                      </a:lnTo>
                      <a:lnTo>
                        <a:pt x="140" y="1644"/>
                      </a:lnTo>
                      <a:lnTo>
                        <a:pt x="99" y="1614"/>
                      </a:lnTo>
                      <a:lnTo>
                        <a:pt x="65" y="1576"/>
                      </a:lnTo>
                      <a:lnTo>
                        <a:pt x="38" y="1532"/>
                      </a:lnTo>
                      <a:lnTo>
                        <a:pt x="17" y="1483"/>
                      </a:lnTo>
                      <a:lnTo>
                        <a:pt x="4" y="1426"/>
                      </a:lnTo>
                      <a:lnTo>
                        <a:pt x="0" y="1364"/>
                      </a:lnTo>
                      <a:lnTo>
                        <a:pt x="0" y="361"/>
                      </a:lnTo>
                      <a:lnTo>
                        <a:pt x="6" y="306"/>
                      </a:lnTo>
                      <a:lnTo>
                        <a:pt x="19" y="255"/>
                      </a:lnTo>
                      <a:lnTo>
                        <a:pt x="40" y="210"/>
                      </a:lnTo>
                      <a:lnTo>
                        <a:pt x="68" y="168"/>
                      </a:lnTo>
                      <a:lnTo>
                        <a:pt x="102" y="130"/>
                      </a:lnTo>
                      <a:lnTo>
                        <a:pt x="140" y="96"/>
                      </a:lnTo>
                      <a:lnTo>
                        <a:pt x="182" y="68"/>
                      </a:lnTo>
                      <a:lnTo>
                        <a:pt x="225" y="45"/>
                      </a:lnTo>
                      <a:lnTo>
                        <a:pt x="271" y="26"/>
                      </a:lnTo>
                      <a:lnTo>
                        <a:pt x="318" y="11"/>
                      </a:lnTo>
                      <a:lnTo>
                        <a:pt x="318" y="11"/>
                      </a:lnTo>
                      <a:lnTo>
                        <a:pt x="322" y="11"/>
                      </a:lnTo>
                      <a:lnTo>
                        <a:pt x="335" y="9"/>
                      </a:lnTo>
                      <a:lnTo>
                        <a:pt x="352" y="6"/>
                      </a:lnTo>
                      <a:lnTo>
                        <a:pt x="373" y="4"/>
                      </a:lnTo>
                      <a:lnTo>
                        <a:pt x="397" y="0"/>
                      </a:lnTo>
                      <a:lnTo>
                        <a:pt x="4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40" name="Freeform 10125">
                  <a:extLst>
                    <a:ext uri="{FF2B5EF4-FFF2-40B4-BE49-F238E27FC236}">
                      <a16:creationId xmlns:a16="http://schemas.microsoft.com/office/drawing/2014/main" id="{0EEEA6FE-16EE-C09E-46D0-55B9EAE2190E}"/>
                    </a:ext>
                  </a:extLst>
                </p:cNvPr>
                <p:cNvSpPr>
                  <a:spLocks/>
                </p:cNvSpPr>
                <p:nvPr/>
              </p:nvSpPr>
              <p:spPr bwMode="auto">
                <a:xfrm>
                  <a:off x="4256" y="606"/>
                  <a:ext cx="615" cy="1338"/>
                </a:xfrm>
                <a:custGeom>
                  <a:avLst/>
                  <a:gdLst>
                    <a:gd name="T0" fmla="*/ 170 w 1229"/>
                    <a:gd name="T1" fmla="*/ 0 h 2677"/>
                    <a:gd name="T2" fmla="*/ 208 w 1229"/>
                    <a:gd name="T3" fmla="*/ 4 h 2677"/>
                    <a:gd name="T4" fmla="*/ 244 w 1229"/>
                    <a:gd name="T5" fmla="*/ 17 h 2677"/>
                    <a:gd name="T6" fmla="*/ 276 w 1229"/>
                    <a:gd name="T7" fmla="*/ 38 h 2677"/>
                    <a:gd name="T8" fmla="*/ 303 w 1229"/>
                    <a:gd name="T9" fmla="*/ 65 h 2677"/>
                    <a:gd name="T10" fmla="*/ 321 w 1229"/>
                    <a:gd name="T11" fmla="*/ 95 h 2677"/>
                    <a:gd name="T12" fmla="*/ 335 w 1229"/>
                    <a:gd name="T13" fmla="*/ 131 h 2677"/>
                    <a:gd name="T14" fmla="*/ 340 w 1229"/>
                    <a:gd name="T15" fmla="*/ 170 h 2677"/>
                    <a:gd name="T16" fmla="*/ 340 w 1229"/>
                    <a:gd name="T17" fmla="*/ 1058 h 2677"/>
                    <a:gd name="T18" fmla="*/ 338 w 1229"/>
                    <a:gd name="T19" fmla="*/ 1060 h 2677"/>
                    <a:gd name="T20" fmla="*/ 338 w 1229"/>
                    <a:gd name="T21" fmla="*/ 1069 h 2677"/>
                    <a:gd name="T22" fmla="*/ 338 w 1229"/>
                    <a:gd name="T23" fmla="*/ 1082 h 2677"/>
                    <a:gd name="T24" fmla="*/ 338 w 1229"/>
                    <a:gd name="T25" fmla="*/ 1101 h 2677"/>
                    <a:gd name="T26" fmla="*/ 340 w 1229"/>
                    <a:gd name="T27" fmla="*/ 1122 h 2677"/>
                    <a:gd name="T28" fmla="*/ 342 w 1229"/>
                    <a:gd name="T29" fmla="*/ 1148 h 2677"/>
                    <a:gd name="T30" fmla="*/ 346 w 1229"/>
                    <a:gd name="T31" fmla="*/ 1175 h 2677"/>
                    <a:gd name="T32" fmla="*/ 354 w 1229"/>
                    <a:gd name="T33" fmla="*/ 1205 h 2677"/>
                    <a:gd name="T34" fmla="*/ 361 w 1229"/>
                    <a:gd name="T35" fmla="*/ 1235 h 2677"/>
                    <a:gd name="T36" fmla="*/ 374 w 1229"/>
                    <a:gd name="T37" fmla="*/ 1268 h 2677"/>
                    <a:gd name="T38" fmla="*/ 390 w 1229"/>
                    <a:gd name="T39" fmla="*/ 1300 h 2677"/>
                    <a:gd name="T40" fmla="*/ 410 w 1229"/>
                    <a:gd name="T41" fmla="*/ 1330 h 2677"/>
                    <a:gd name="T42" fmla="*/ 433 w 1229"/>
                    <a:gd name="T43" fmla="*/ 1360 h 2677"/>
                    <a:gd name="T44" fmla="*/ 463 w 1229"/>
                    <a:gd name="T45" fmla="*/ 1387 h 2677"/>
                    <a:gd name="T46" fmla="*/ 495 w 1229"/>
                    <a:gd name="T47" fmla="*/ 1411 h 2677"/>
                    <a:gd name="T48" fmla="*/ 535 w 1229"/>
                    <a:gd name="T49" fmla="*/ 1434 h 2677"/>
                    <a:gd name="T50" fmla="*/ 581 w 1229"/>
                    <a:gd name="T51" fmla="*/ 1453 h 2677"/>
                    <a:gd name="T52" fmla="*/ 633 w 1229"/>
                    <a:gd name="T53" fmla="*/ 1466 h 2677"/>
                    <a:gd name="T54" fmla="*/ 692 w 1229"/>
                    <a:gd name="T55" fmla="*/ 1476 h 2677"/>
                    <a:gd name="T56" fmla="*/ 758 w 1229"/>
                    <a:gd name="T57" fmla="*/ 1478 h 2677"/>
                    <a:gd name="T58" fmla="*/ 1059 w 1229"/>
                    <a:gd name="T59" fmla="*/ 1478 h 2677"/>
                    <a:gd name="T60" fmla="*/ 1099 w 1229"/>
                    <a:gd name="T61" fmla="*/ 1483 h 2677"/>
                    <a:gd name="T62" fmla="*/ 1135 w 1229"/>
                    <a:gd name="T63" fmla="*/ 1495 h 2677"/>
                    <a:gd name="T64" fmla="*/ 1165 w 1229"/>
                    <a:gd name="T65" fmla="*/ 1515 h 2677"/>
                    <a:gd name="T66" fmla="*/ 1191 w 1229"/>
                    <a:gd name="T67" fmla="*/ 1542 h 2677"/>
                    <a:gd name="T68" fmla="*/ 1212 w 1229"/>
                    <a:gd name="T69" fmla="*/ 1574 h 2677"/>
                    <a:gd name="T70" fmla="*/ 1225 w 1229"/>
                    <a:gd name="T71" fmla="*/ 1608 h 2677"/>
                    <a:gd name="T72" fmla="*/ 1229 w 1229"/>
                    <a:gd name="T73" fmla="*/ 1648 h 2677"/>
                    <a:gd name="T74" fmla="*/ 1223 w 1229"/>
                    <a:gd name="T75" fmla="*/ 1689 h 2677"/>
                    <a:gd name="T76" fmla="*/ 1210 w 1229"/>
                    <a:gd name="T77" fmla="*/ 1725 h 2677"/>
                    <a:gd name="T78" fmla="*/ 1187 w 1229"/>
                    <a:gd name="T79" fmla="*/ 1758 h 2677"/>
                    <a:gd name="T80" fmla="*/ 1159 w 1229"/>
                    <a:gd name="T81" fmla="*/ 1784 h 2677"/>
                    <a:gd name="T82" fmla="*/ 1125 w 1229"/>
                    <a:gd name="T83" fmla="*/ 1805 h 2677"/>
                    <a:gd name="T84" fmla="*/ 1087 w 1229"/>
                    <a:gd name="T85" fmla="*/ 1814 h 2677"/>
                    <a:gd name="T86" fmla="*/ 1087 w 1229"/>
                    <a:gd name="T87" fmla="*/ 2677 h 2677"/>
                    <a:gd name="T88" fmla="*/ 883 w 1229"/>
                    <a:gd name="T89" fmla="*/ 2677 h 2677"/>
                    <a:gd name="T90" fmla="*/ 883 w 1229"/>
                    <a:gd name="T91" fmla="*/ 1818 h 2677"/>
                    <a:gd name="T92" fmla="*/ 272 w 1229"/>
                    <a:gd name="T93" fmla="*/ 1818 h 2677"/>
                    <a:gd name="T94" fmla="*/ 272 w 1229"/>
                    <a:gd name="T95" fmla="*/ 2677 h 2677"/>
                    <a:gd name="T96" fmla="*/ 68 w 1229"/>
                    <a:gd name="T97" fmla="*/ 2677 h 2677"/>
                    <a:gd name="T98" fmla="*/ 68 w 1229"/>
                    <a:gd name="T99" fmla="*/ 1782 h 2677"/>
                    <a:gd name="T100" fmla="*/ 40 w 1229"/>
                    <a:gd name="T101" fmla="*/ 1756 h 2677"/>
                    <a:gd name="T102" fmla="*/ 19 w 1229"/>
                    <a:gd name="T103" fmla="*/ 1725 h 2677"/>
                    <a:gd name="T104" fmla="*/ 6 w 1229"/>
                    <a:gd name="T105" fmla="*/ 1688 h 2677"/>
                    <a:gd name="T106" fmla="*/ 0 w 1229"/>
                    <a:gd name="T107" fmla="*/ 1648 h 2677"/>
                    <a:gd name="T108" fmla="*/ 0 w 1229"/>
                    <a:gd name="T109" fmla="*/ 170 h 2677"/>
                    <a:gd name="T110" fmla="*/ 4 w 1229"/>
                    <a:gd name="T111" fmla="*/ 131 h 2677"/>
                    <a:gd name="T112" fmla="*/ 17 w 1229"/>
                    <a:gd name="T113" fmla="*/ 95 h 2677"/>
                    <a:gd name="T114" fmla="*/ 38 w 1229"/>
                    <a:gd name="T115" fmla="*/ 65 h 2677"/>
                    <a:gd name="T116" fmla="*/ 64 w 1229"/>
                    <a:gd name="T117" fmla="*/ 38 h 2677"/>
                    <a:gd name="T118" fmla="*/ 95 w 1229"/>
                    <a:gd name="T119" fmla="*/ 17 h 2677"/>
                    <a:gd name="T120" fmla="*/ 130 w 1229"/>
                    <a:gd name="T121" fmla="*/ 4 h 2677"/>
                    <a:gd name="T122" fmla="*/ 170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70" y="0"/>
                      </a:moveTo>
                      <a:lnTo>
                        <a:pt x="208" y="4"/>
                      </a:lnTo>
                      <a:lnTo>
                        <a:pt x="244" y="17"/>
                      </a:lnTo>
                      <a:lnTo>
                        <a:pt x="276" y="38"/>
                      </a:lnTo>
                      <a:lnTo>
                        <a:pt x="303" y="65"/>
                      </a:lnTo>
                      <a:lnTo>
                        <a:pt x="321" y="95"/>
                      </a:lnTo>
                      <a:lnTo>
                        <a:pt x="335" y="131"/>
                      </a:lnTo>
                      <a:lnTo>
                        <a:pt x="340" y="170"/>
                      </a:lnTo>
                      <a:lnTo>
                        <a:pt x="340" y="1058"/>
                      </a:lnTo>
                      <a:lnTo>
                        <a:pt x="338" y="1060"/>
                      </a:lnTo>
                      <a:lnTo>
                        <a:pt x="338" y="1069"/>
                      </a:lnTo>
                      <a:lnTo>
                        <a:pt x="338" y="1082"/>
                      </a:lnTo>
                      <a:lnTo>
                        <a:pt x="338" y="1101"/>
                      </a:lnTo>
                      <a:lnTo>
                        <a:pt x="340" y="1122"/>
                      </a:lnTo>
                      <a:lnTo>
                        <a:pt x="342" y="1148"/>
                      </a:lnTo>
                      <a:lnTo>
                        <a:pt x="346" y="1175"/>
                      </a:lnTo>
                      <a:lnTo>
                        <a:pt x="354" y="1205"/>
                      </a:lnTo>
                      <a:lnTo>
                        <a:pt x="361" y="1235"/>
                      </a:lnTo>
                      <a:lnTo>
                        <a:pt x="374" y="1268"/>
                      </a:lnTo>
                      <a:lnTo>
                        <a:pt x="390" y="1300"/>
                      </a:lnTo>
                      <a:lnTo>
                        <a:pt x="410" y="1330"/>
                      </a:lnTo>
                      <a:lnTo>
                        <a:pt x="433" y="1360"/>
                      </a:lnTo>
                      <a:lnTo>
                        <a:pt x="463" y="1387"/>
                      </a:lnTo>
                      <a:lnTo>
                        <a:pt x="495" y="1411"/>
                      </a:lnTo>
                      <a:lnTo>
                        <a:pt x="535" y="1434"/>
                      </a:lnTo>
                      <a:lnTo>
                        <a:pt x="581" y="1453"/>
                      </a:lnTo>
                      <a:lnTo>
                        <a:pt x="633" y="1466"/>
                      </a:lnTo>
                      <a:lnTo>
                        <a:pt x="692" y="1476"/>
                      </a:lnTo>
                      <a:lnTo>
                        <a:pt x="758" y="1478"/>
                      </a:lnTo>
                      <a:lnTo>
                        <a:pt x="1059" y="1478"/>
                      </a:lnTo>
                      <a:lnTo>
                        <a:pt x="1099" y="1483"/>
                      </a:lnTo>
                      <a:lnTo>
                        <a:pt x="1135" y="1495"/>
                      </a:lnTo>
                      <a:lnTo>
                        <a:pt x="1165" y="1515"/>
                      </a:lnTo>
                      <a:lnTo>
                        <a:pt x="1191" y="1542"/>
                      </a:lnTo>
                      <a:lnTo>
                        <a:pt x="1212" y="1574"/>
                      </a:lnTo>
                      <a:lnTo>
                        <a:pt x="1225" y="1608"/>
                      </a:lnTo>
                      <a:lnTo>
                        <a:pt x="1229" y="1648"/>
                      </a:lnTo>
                      <a:lnTo>
                        <a:pt x="1223" y="1689"/>
                      </a:lnTo>
                      <a:lnTo>
                        <a:pt x="1210" y="1725"/>
                      </a:lnTo>
                      <a:lnTo>
                        <a:pt x="1187" y="1758"/>
                      </a:lnTo>
                      <a:lnTo>
                        <a:pt x="1159" y="1784"/>
                      </a:lnTo>
                      <a:lnTo>
                        <a:pt x="1125" y="1805"/>
                      </a:lnTo>
                      <a:lnTo>
                        <a:pt x="1087" y="1814"/>
                      </a:lnTo>
                      <a:lnTo>
                        <a:pt x="1087" y="2677"/>
                      </a:lnTo>
                      <a:lnTo>
                        <a:pt x="883" y="2677"/>
                      </a:lnTo>
                      <a:lnTo>
                        <a:pt x="883" y="1818"/>
                      </a:lnTo>
                      <a:lnTo>
                        <a:pt x="272" y="1818"/>
                      </a:lnTo>
                      <a:lnTo>
                        <a:pt x="272" y="2677"/>
                      </a:lnTo>
                      <a:lnTo>
                        <a:pt x="68" y="2677"/>
                      </a:lnTo>
                      <a:lnTo>
                        <a:pt x="68" y="1782"/>
                      </a:lnTo>
                      <a:lnTo>
                        <a:pt x="40" y="1756"/>
                      </a:lnTo>
                      <a:lnTo>
                        <a:pt x="19" y="1725"/>
                      </a:lnTo>
                      <a:lnTo>
                        <a:pt x="6" y="1688"/>
                      </a:lnTo>
                      <a:lnTo>
                        <a:pt x="0" y="1648"/>
                      </a:lnTo>
                      <a:lnTo>
                        <a:pt x="0" y="170"/>
                      </a:lnTo>
                      <a:lnTo>
                        <a:pt x="4" y="131"/>
                      </a:lnTo>
                      <a:lnTo>
                        <a:pt x="17" y="95"/>
                      </a:lnTo>
                      <a:lnTo>
                        <a:pt x="38" y="65"/>
                      </a:lnTo>
                      <a:lnTo>
                        <a:pt x="64" y="38"/>
                      </a:lnTo>
                      <a:lnTo>
                        <a:pt x="95" y="17"/>
                      </a:lnTo>
                      <a:lnTo>
                        <a:pt x="130" y="4"/>
                      </a:lnTo>
                      <a:lnTo>
                        <a:pt x="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42" name="Freeform 10126">
                  <a:extLst>
                    <a:ext uri="{FF2B5EF4-FFF2-40B4-BE49-F238E27FC236}">
                      <a16:creationId xmlns:a16="http://schemas.microsoft.com/office/drawing/2014/main" id="{323A95C4-6399-E5A2-35E8-CBCB780F5F2F}"/>
                    </a:ext>
                  </a:extLst>
                </p:cNvPr>
                <p:cNvSpPr>
                  <a:spLocks/>
                </p:cNvSpPr>
                <p:nvPr/>
              </p:nvSpPr>
              <p:spPr bwMode="auto">
                <a:xfrm>
                  <a:off x="6680" y="-20"/>
                  <a:ext cx="455" cy="454"/>
                </a:xfrm>
                <a:custGeom>
                  <a:avLst/>
                  <a:gdLst>
                    <a:gd name="T0" fmla="*/ 454 w 910"/>
                    <a:gd name="T1" fmla="*/ 0 h 908"/>
                    <a:gd name="T2" fmla="*/ 528 w 910"/>
                    <a:gd name="T3" fmla="*/ 6 h 908"/>
                    <a:gd name="T4" fmla="*/ 598 w 910"/>
                    <a:gd name="T5" fmla="*/ 23 h 908"/>
                    <a:gd name="T6" fmla="*/ 664 w 910"/>
                    <a:gd name="T7" fmla="*/ 51 h 908"/>
                    <a:gd name="T8" fmla="*/ 723 w 910"/>
                    <a:gd name="T9" fmla="*/ 87 h 908"/>
                    <a:gd name="T10" fmla="*/ 776 w 910"/>
                    <a:gd name="T11" fmla="*/ 132 h 908"/>
                    <a:gd name="T12" fmla="*/ 821 w 910"/>
                    <a:gd name="T13" fmla="*/ 185 h 908"/>
                    <a:gd name="T14" fmla="*/ 859 w 910"/>
                    <a:gd name="T15" fmla="*/ 246 h 908"/>
                    <a:gd name="T16" fmla="*/ 885 w 910"/>
                    <a:gd name="T17" fmla="*/ 310 h 908"/>
                    <a:gd name="T18" fmla="*/ 904 w 910"/>
                    <a:gd name="T19" fmla="*/ 380 h 908"/>
                    <a:gd name="T20" fmla="*/ 910 w 910"/>
                    <a:gd name="T21" fmla="*/ 454 h 908"/>
                    <a:gd name="T22" fmla="*/ 904 w 910"/>
                    <a:gd name="T23" fmla="*/ 528 h 908"/>
                    <a:gd name="T24" fmla="*/ 885 w 910"/>
                    <a:gd name="T25" fmla="*/ 598 h 908"/>
                    <a:gd name="T26" fmla="*/ 859 w 910"/>
                    <a:gd name="T27" fmla="*/ 664 h 908"/>
                    <a:gd name="T28" fmla="*/ 821 w 910"/>
                    <a:gd name="T29" fmla="*/ 722 h 908"/>
                    <a:gd name="T30" fmla="*/ 776 w 910"/>
                    <a:gd name="T31" fmla="*/ 775 h 908"/>
                    <a:gd name="T32" fmla="*/ 723 w 910"/>
                    <a:gd name="T33" fmla="*/ 821 h 908"/>
                    <a:gd name="T34" fmla="*/ 664 w 910"/>
                    <a:gd name="T35" fmla="*/ 859 h 908"/>
                    <a:gd name="T36" fmla="*/ 598 w 910"/>
                    <a:gd name="T37" fmla="*/ 885 h 908"/>
                    <a:gd name="T38" fmla="*/ 528 w 910"/>
                    <a:gd name="T39" fmla="*/ 902 h 908"/>
                    <a:gd name="T40" fmla="*/ 454 w 910"/>
                    <a:gd name="T41" fmla="*/ 908 h 908"/>
                    <a:gd name="T42" fmla="*/ 380 w 910"/>
                    <a:gd name="T43" fmla="*/ 902 h 908"/>
                    <a:gd name="T44" fmla="*/ 310 w 910"/>
                    <a:gd name="T45" fmla="*/ 885 h 908"/>
                    <a:gd name="T46" fmla="*/ 246 w 910"/>
                    <a:gd name="T47" fmla="*/ 859 h 908"/>
                    <a:gd name="T48" fmla="*/ 186 w 910"/>
                    <a:gd name="T49" fmla="*/ 821 h 908"/>
                    <a:gd name="T50" fmla="*/ 133 w 910"/>
                    <a:gd name="T51" fmla="*/ 775 h 908"/>
                    <a:gd name="T52" fmla="*/ 87 w 910"/>
                    <a:gd name="T53" fmla="*/ 722 h 908"/>
                    <a:gd name="T54" fmla="*/ 51 w 910"/>
                    <a:gd name="T55" fmla="*/ 664 h 908"/>
                    <a:gd name="T56" fmla="*/ 23 w 910"/>
                    <a:gd name="T57" fmla="*/ 598 h 908"/>
                    <a:gd name="T58" fmla="*/ 6 w 910"/>
                    <a:gd name="T59" fmla="*/ 528 h 908"/>
                    <a:gd name="T60" fmla="*/ 0 w 910"/>
                    <a:gd name="T61" fmla="*/ 454 h 908"/>
                    <a:gd name="T62" fmla="*/ 6 w 910"/>
                    <a:gd name="T63" fmla="*/ 380 h 908"/>
                    <a:gd name="T64" fmla="*/ 23 w 910"/>
                    <a:gd name="T65" fmla="*/ 310 h 908"/>
                    <a:gd name="T66" fmla="*/ 51 w 910"/>
                    <a:gd name="T67" fmla="*/ 246 h 908"/>
                    <a:gd name="T68" fmla="*/ 87 w 910"/>
                    <a:gd name="T69" fmla="*/ 185 h 908"/>
                    <a:gd name="T70" fmla="*/ 133 w 910"/>
                    <a:gd name="T71" fmla="*/ 132 h 908"/>
                    <a:gd name="T72" fmla="*/ 186 w 910"/>
                    <a:gd name="T73" fmla="*/ 87 h 908"/>
                    <a:gd name="T74" fmla="*/ 246 w 910"/>
                    <a:gd name="T75" fmla="*/ 51 h 908"/>
                    <a:gd name="T76" fmla="*/ 310 w 910"/>
                    <a:gd name="T77" fmla="*/ 23 h 908"/>
                    <a:gd name="T78" fmla="*/ 380 w 910"/>
                    <a:gd name="T79" fmla="*/ 6 h 908"/>
                    <a:gd name="T80" fmla="*/ 454 w 910"/>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0" h="908">
                      <a:moveTo>
                        <a:pt x="454" y="0"/>
                      </a:moveTo>
                      <a:lnTo>
                        <a:pt x="528" y="6"/>
                      </a:lnTo>
                      <a:lnTo>
                        <a:pt x="598" y="23"/>
                      </a:lnTo>
                      <a:lnTo>
                        <a:pt x="664" y="51"/>
                      </a:lnTo>
                      <a:lnTo>
                        <a:pt x="723" y="87"/>
                      </a:lnTo>
                      <a:lnTo>
                        <a:pt x="776" y="132"/>
                      </a:lnTo>
                      <a:lnTo>
                        <a:pt x="821" y="185"/>
                      </a:lnTo>
                      <a:lnTo>
                        <a:pt x="859" y="246"/>
                      </a:lnTo>
                      <a:lnTo>
                        <a:pt x="885" y="310"/>
                      </a:lnTo>
                      <a:lnTo>
                        <a:pt x="904" y="380"/>
                      </a:lnTo>
                      <a:lnTo>
                        <a:pt x="910" y="454"/>
                      </a:lnTo>
                      <a:lnTo>
                        <a:pt x="904" y="528"/>
                      </a:lnTo>
                      <a:lnTo>
                        <a:pt x="885" y="598"/>
                      </a:lnTo>
                      <a:lnTo>
                        <a:pt x="859" y="664"/>
                      </a:lnTo>
                      <a:lnTo>
                        <a:pt x="821" y="722"/>
                      </a:lnTo>
                      <a:lnTo>
                        <a:pt x="776" y="775"/>
                      </a:lnTo>
                      <a:lnTo>
                        <a:pt x="723" y="821"/>
                      </a:lnTo>
                      <a:lnTo>
                        <a:pt x="664" y="859"/>
                      </a:lnTo>
                      <a:lnTo>
                        <a:pt x="598" y="885"/>
                      </a:lnTo>
                      <a:lnTo>
                        <a:pt x="528" y="902"/>
                      </a:lnTo>
                      <a:lnTo>
                        <a:pt x="454" y="908"/>
                      </a:lnTo>
                      <a:lnTo>
                        <a:pt x="380" y="902"/>
                      </a:lnTo>
                      <a:lnTo>
                        <a:pt x="310" y="885"/>
                      </a:lnTo>
                      <a:lnTo>
                        <a:pt x="246" y="859"/>
                      </a:lnTo>
                      <a:lnTo>
                        <a:pt x="186" y="821"/>
                      </a:lnTo>
                      <a:lnTo>
                        <a:pt x="133" y="775"/>
                      </a:lnTo>
                      <a:lnTo>
                        <a:pt x="87" y="722"/>
                      </a:lnTo>
                      <a:lnTo>
                        <a:pt x="51" y="664"/>
                      </a:lnTo>
                      <a:lnTo>
                        <a:pt x="23" y="598"/>
                      </a:lnTo>
                      <a:lnTo>
                        <a:pt x="6" y="528"/>
                      </a:lnTo>
                      <a:lnTo>
                        <a:pt x="0" y="454"/>
                      </a:lnTo>
                      <a:lnTo>
                        <a:pt x="6" y="380"/>
                      </a:lnTo>
                      <a:lnTo>
                        <a:pt x="23" y="310"/>
                      </a:lnTo>
                      <a:lnTo>
                        <a:pt x="51" y="246"/>
                      </a:lnTo>
                      <a:lnTo>
                        <a:pt x="87" y="185"/>
                      </a:lnTo>
                      <a:lnTo>
                        <a:pt x="133" y="132"/>
                      </a:lnTo>
                      <a:lnTo>
                        <a:pt x="186" y="87"/>
                      </a:lnTo>
                      <a:lnTo>
                        <a:pt x="246" y="51"/>
                      </a:lnTo>
                      <a:lnTo>
                        <a:pt x="310" y="23"/>
                      </a:lnTo>
                      <a:lnTo>
                        <a:pt x="380" y="6"/>
                      </a:lnTo>
                      <a:lnTo>
                        <a:pt x="4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44" name="Freeform 10127">
                  <a:extLst>
                    <a:ext uri="{FF2B5EF4-FFF2-40B4-BE49-F238E27FC236}">
                      <a16:creationId xmlns:a16="http://schemas.microsoft.com/office/drawing/2014/main" id="{08157E3B-E0F9-C62E-1CF1-889B1DD71E3C}"/>
                    </a:ext>
                  </a:extLst>
                </p:cNvPr>
                <p:cNvSpPr>
                  <a:spLocks/>
                </p:cNvSpPr>
                <p:nvPr/>
              </p:nvSpPr>
              <p:spPr bwMode="auto">
                <a:xfrm>
                  <a:off x="6290" y="450"/>
                  <a:ext cx="874" cy="1501"/>
                </a:xfrm>
                <a:custGeom>
                  <a:avLst/>
                  <a:gdLst>
                    <a:gd name="T0" fmla="*/ 1377 w 1749"/>
                    <a:gd name="T1" fmla="*/ 4 h 3002"/>
                    <a:gd name="T2" fmla="*/ 1428 w 1749"/>
                    <a:gd name="T3" fmla="*/ 11 h 3002"/>
                    <a:gd name="T4" fmla="*/ 1479 w 1749"/>
                    <a:gd name="T5" fmla="*/ 26 h 3002"/>
                    <a:gd name="T6" fmla="*/ 1610 w 1749"/>
                    <a:gd name="T7" fmla="*/ 96 h 3002"/>
                    <a:gd name="T8" fmla="*/ 1710 w 1749"/>
                    <a:gd name="T9" fmla="*/ 210 h 3002"/>
                    <a:gd name="T10" fmla="*/ 1749 w 1749"/>
                    <a:gd name="T11" fmla="*/ 361 h 3002"/>
                    <a:gd name="T12" fmla="*/ 1732 w 1749"/>
                    <a:gd name="T13" fmla="*/ 1483 h 3002"/>
                    <a:gd name="T14" fmla="*/ 1651 w 1749"/>
                    <a:gd name="T15" fmla="*/ 1614 h 3002"/>
                    <a:gd name="T16" fmla="*/ 1513 w 1749"/>
                    <a:gd name="T17" fmla="*/ 1685 h 3002"/>
                    <a:gd name="T18" fmla="*/ 1394 w 1749"/>
                    <a:gd name="T19" fmla="*/ 1699 h 3002"/>
                    <a:gd name="T20" fmla="*/ 1315 w 1749"/>
                    <a:gd name="T21" fmla="*/ 1699 h 3002"/>
                    <a:gd name="T22" fmla="*/ 1203 w 1749"/>
                    <a:gd name="T23" fmla="*/ 1699 h 3002"/>
                    <a:gd name="T24" fmla="*/ 1127 w 1749"/>
                    <a:gd name="T25" fmla="*/ 1699 h 3002"/>
                    <a:gd name="T26" fmla="*/ 1108 w 1749"/>
                    <a:gd name="T27" fmla="*/ 1699 h 3002"/>
                    <a:gd name="T28" fmla="*/ 1059 w 1749"/>
                    <a:gd name="T29" fmla="*/ 1704 h 3002"/>
                    <a:gd name="T30" fmla="*/ 987 w 1749"/>
                    <a:gd name="T31" fmla="*/ 1727 h 3002"/>
                    <a:gd name="T32" fmla="*/ 916 w 1749"/>
                    <a:gd name="T33" fmla="*/ 1778 h 3002"/>
                    <a:gd name="T34" fmla="*/ 863 w 1749"/>
                    <a:gd name="T35" fmla="*/ 1867 h 3002"/>
                    <a:gd name="T36" fmla="*/ 849 w 1749"/>
                    <a:gd name="T37" fmla="*/ 2007 h 3002"/>
                    <a:gd name="T38" fmla="*/ 904 w 1749"/>
                    <a:gd name="T39" fmla="*/ 2561 h 3002"/>
                    <a:gd name="T40" fmla="*/ 914 w 1749"/>
                    <a:gd name="T41" fmla="*/ 2851 h 3002"/>
                    <a:gd name="T42" fmla="*/ 842 w 1749"/>
                    <a:gd name="T43" fmla="*/ 2953 h 3002"/>
                    <a:gd name="T44" fmla="*/ 723 w 1749"/>
                    <a:gd name="T45" fmla="*/ 3002 h 3002"/>
                    <a:gd name="T46" fmla="*/ 611 w 1749"/>
                    <a:gd name="T47" fmla="*/ 2983 h 3002"/>
                    <a:gd name="T48" fmla="*/ 511 w 1749"/>
                    <a:gd name="T49" fmla="*/ 2892 h 3002"/>
                    <a:gd name="T50" fmla="*/ 471 w 1749"/>
                    <a:gd name="T51" fmla="*/ 2652 h 3002"/>
                    <a:gd name="T52" fmla="*/ 441 w 1749"/>
                    <a:gd name="T53" fmla="*/ 2274 h 3002"/>
                    <a:gd name="T54" fmla="*/ 426 w 1749"/>
                    <a:gd name="T55" fmla="*/ 1992 h 3002"/>
                    <a:gd name="T56" fmla="*/ 420 w 1749"/>
                    <a:gd name="T57" fmla="*/ 1788 h 3002"/>
                    <a:gd name="T58" fmla="*/ 422 w 1749"/>
                    <a:gd name="T59" fmla="*/ 1649 h 3002"/>
                    <a:gd name="T60" fmla="*/ 430 w 1749"/>
                    <a:gd name="T61" fmla="*/ 1559 h 3002"/>
                    <a:gd name="T62" fmla="*/ 441 w 1749"/>
                    <a:gd name="T63" fmla="*/ 1506 h 3002"/>
                    <a:gd name="T64" fmla="*/ 454 w 1749"/>
                    <a:gd name="T65" fmla="*/ 1470 h 3002"/>
                    <a:gd name="T66" fmla="*/ 479 w 1749"/>
                    <a:gd name="T67" fmla="*/ 1426 h 3002"/>
                    <a:gd name="T68" fmla="*/ 537 w 1749"/>
                    <a:gd name="T69" fmla="*/ 1371 h 3002"/>
                    <a:gd name="T70" fmla="*/ 647 w 1749"/>
                    <a:gd name="T71" fmla="*/ 1322 h 3002"/>
                    <a:gd name="T72" fmla="*/ 832 w 1749"/>
                    <a:gd name="T73" fmla="*/ 1286 h 3002"/>
                    <a:gd name="T74" fmla="*/ 868 w 1749"/>
                    <a:gd name="T75" fmla="*/ 1018 h 3002"/>
                    <a:gd name="T76" fmla="*/ 694 w 1749"/>
                    <a:gd name="T77" fmla="*/ 1090 h 3002"/>
                    <a:gd name="T78" fmla="*/ 466 w 1749"/>
                    <a:gd name="T79" fmla="*/ 1122 h 3002"/>
                    <a:gd name="T80" fmla="*/ 163 w 1749"/>
                    <a:gd name="T81" fmla="*/ 1114 h 3002"/>
                    <a:gd name="T82" fmla="*/ 57 w 1749"/>
                    <a:gd name="T83" fmla="*/ 1069 h 3002"/>
                    <a:gd name="T84" fmla="*/ 2 w 1749"/>
                    <a:gd name="T85" fmla="*/ 967 h 3002"/>
                    <a:gd name="T86" fmla="*/ 25 w 1749"/>
                    <a:gd name="T87" fmla="*/ 849 h 3002"/>
                    <a:gd name="T88" fmla="*/ 112 w 1749"/>
                    <a:gd name="T89" fmla="*/ 776 h 3002"/>
                    <a:gd name="T90" fmla="*/ 280 w 1749"/>
                    <a:gd name="T91" fmla="*/ 768 h 3002"/>
                    <a:gd name="T92" fmla="*/ 501 w 1749"/>
                    <a:gd name="T93" fmla="*/ 755 h 3002"/>
                    <a:gd name="T94" fmla="*/ 656 w 1749"/>
                    <a:gd name="T95" fmla="*/ 700 h 3002"/>
                    <a:gd name="T96" fmla="*/ 764 w 1749"/>
                    <a:gd name="T97" fmla="*/ 609 h 3002"/>
                    <a:gd name="T98" fmla="*/ 844 w 1749"/>
                    <a:gd name="T99" fmla="*/ 480 h 3002"/>
                    <a:gd name="T100" fmla="*/ 912 w 1749"/>
                    <a:gd name="T101" fmla="*/ 320 h 3002"/>
                    <a:gd name="T102" fmla="*/ 982 w 1749"/>
                    <a:gd name="T103" fmla="*/ 170 h 3002"/>
                    <a:gd name="T104" fmla="*/ 1095 w 1749"/>
                    <a:gd name="T105" fmla="*/ 70 h 3002"/>
                    <a:gd name="T106" fmla="*/ 1229 w 1749"/>
                    <a:gd name="T107" fmla="*/ 13 h 3002"/>
                    <a:gd name="T108" fmla="*/ 1271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1328" y="0"/>
                      </a:moveTo>
                      <a:lnTo>
                        <a:pt x="1352" y="0"/>
                      </a:lnTo>
                      <a:lnTo>
                        <a:pt x="1377" y="4"/>
                      </a:lnTo>
                      <a:lnTo>
                        <a:pt x="1398" y="6"/>
                      </a:lnTo>
                      <a:lnTo>
                        <a:pt x="1415" y="9"/>
                      </a:lnTo>
                      <a:lnTo>
                        <a:pt x="1428" y="11"/>
                      </a:lnTo>
                      <a:lnTo>
                        <a:pt x="1432" y="11"/>
                      </a:lnTo>
                      <a:lnTo>
                        <a:pt x="1434" y="11"/>
                      </a:lnTo>
                      <a:lnTo>
                        <a:pt x="1479" y="26"/>
                      </a:lnTo>
                      <a:lnTo>
                        <a:pt x="1524" y="45"/>
                      </a:lnTo>
                      <a:lnTo>
                        <a:pt x="1568" y="68"/>
                      </a:lnTo>
                      <a:lnTo>
                        <a:pt x="1610" y="96"/>
                      </a:lnTo>
                      <a:lnTo>
                        <a:pt x="1647" y="130"/>
                      </a:lnTo>
                      <a:lnTo>
                        <a:pt x="1681" y="168"/>
                      </a:lnTo>
                      <a:lnTo>
                        <a:pt x="1710" y="210"/>
                      </a:lnTo>
                      <a:lnTo>
                        <a:pt x="1731" y="255"/>
                      </a:lnTo>
                      <a:lnTo>
                        <a:pt x="1744" y="306"/>
                      </a:lnTo>
                      <a:lnTo>
                        <a:pt x="1749" y="361"/>
                      </a:lnTo>
                      <a:lnTo>
                        <a:pt x="1749" y="1364"/>
                      </a:lnTo>
                      <a:lnTo>
                        <a:pt x="1746" y="1426"/>
                      </a:lnTo>
                      <a:lnTo>
                        <a:pt x="1732" y="1483"/>
                      </a:lnTo>
                      <a:lnTo>
                        <a:pt x="1712" y="1532"/>
                      </a:lnTo>
                      <a:lnTo>
                        <a:pt x="1685" y="1576"/>
                      </a:lnTo>
                      <a:lnTo>
                        <a:pt x="1651" y="1614"/>
                      </a:lnTo>
                      <a:lnTo>
                        <a:pt x="1610" y="1644"/>
                      </a:lnTo>
                      <a:lnTo>
                        <a:pt x="1564" y="1666"/>
                      </a:lnTo>
                      <a:lnTo>
                        <a:pt x="1513" y="1685"/>
                      </a:lnTo>
                      <a:lnTo>
                        <a:pt x="1458" y="1695"/>
                      </a:lnTo>
                      <a:lnTo>
                        <a:pt x="1402" y="1699"/>
                      </a:lnTo>
                      <a:lnTo>
                        <a:pt x="1394" y="1699"/>
                      </a:lnTo>
                      <a:lnTo>
                        <a:pt x="1375" y="1699"/>
                      </a:lnTo>
                      <a:lnTo>
                        <a:pt x="1349" y="1699"/>
                      </a:lnTo>
                      <a:lnTo>
                        <a:pt x="1315" y="1699"/>
                      </a:lnTo>
                      <a:lnTo>
                        <a:pt x="1279" y="1699"/>
                      </a:lnTo>
                      <a:lnTo>
                        <a:pt x="1241" y="1699"/>
                      </a:lnTo>
                      <a:lnTo>
                        <a:pt x="1203" y="1699"/>
                      </a:lnTo>
                      <a:lnTo>
                        <a:pt x="1171" y="1699"/>
                      </a:lnTo>
                      <a:lnTo>
                        <a:pt x="1144" y="1699"/>
                      </a:lnTo>
                      <a:lnTo>
                        <a:pt x="1127" y="1699"/>
                      </a:lnTo>
                      <a:lnTo>
                        <a:pt x="1120" y="1699"/>
                      </a:lnTo>
                      <a:lnTo>
                        <a:pt x="1118" y="1699"/>
                      </a:lnTo>
                      <a:lnTo>
                        <a:pt x="1108" y="1699"/>
                      </a:lnTo>
                      <a:lnTo>
                        <a:pt x="1095" y="1699"/>
                      </a:lnTo>
                      <a:lnTo>
                        <a:pt x="1078" y="1701"/>
                      </a:lnTo>
                      <a:lnTo>
                        <a:pt x="1059" y="1704"/>
                      </a:lnTo>
                      <a:lnTo>
                        <a:pt x="1037" y="1710"/>
                      </a:lnTo>
                      <a:lnTo>
                        <a:pt x="1012" y="1718"/>
                      </a:lnTo>
                      <a:lnTo>
                        <a:pt x="987" y="1727"/>
                      </a:lnTo>
                      <a:lnTo>
                        <a:pt x="963" y="1740"/>
                      </a:lnTo>
                      <a:lnTo>
                        <a:pt x="938" y="1757"/>
                      </a:lnTo>
                      <a:lnTo>
                        <a:pt x="916" y="1778"/>
                      </a:lnTo>
                      <a:lnTo>
                        <a:pt x="895" y="1803"/>
                      </a:lnTo>
                      <a:lnTo>
                        <a:pt x="876" y="1833"/>
                      </a:lnTo>
                      <a:lnTo>
                        <a:pt x="863" y="1867"/>
                      </a:lnTo>
                      <a:lnTo>
                        <a:pt x="853" y="1909"/>
                      </a:lnTo>
                      <a:lnTo>
                        <a:pt x="847" y="1954"/>
                      </a:lnTo>
                      <a:lnTo>
                        <a:pt x="849" y="2007"/>
                      </a:lnTo>
                      <a:lnTo>
                        <a:pt x="866" y="2183"/>
                      </a:lnTo>
                      <a:lnTo>
                        <a:pt x="885" y="2368"/>
                      </a:lnTo>
                      <a:lnTo>
                        <a:pt x="904" y="2561"/>
                      </a:lnTo>
                      <a:lnTo>
                        <a:pt x="923" y="2764"/>
                      </a:lnTo>
                      <a:lnTo>
                        <a:pt x="923" y="2807"/>
                      </a:lnTo>
                      <a:lnTo>
                        <a:pt x="914" y="2851"/>
                      </a:lnTo>
                      <a:lnTo>
                        <a:pt x="897" y="2888"/>
                      </a:lnTo>
                      <a:lnTo>
                        <a:pt x="872" y="2924"/>
                      </a:lnTo>
                      <a:lnTo>
                        <a:pt x="842" y="2953"/>
                      </a:lnTo>
                      <a:lnTo>
                        <a:pt x="806" y="2977"/>
                      </a:lnTo>
                      <a:lnTo>
                        <a:pt x="766" y="2994"/>
                      </a:lnTo>
                      <a:lnTo>
                        <a:pt x="723" y="3002"/>
                      </a:lnTo>
                      <a:lnTo>
                        <a:pt x="702" y="3002"/>
                      </a:lnTo>
                      <a:lnTo>
                        <a:pt x="655" y="2998"/>
                      </a:lnTo>
                      <a:lnTo>
                        <a:pt x="611" y="2983"/>
                      </a:lnTo>
                      <a:lnTo>
                        <a:pt x="571" y="2960"/>
                      </a:lnTo>
                      <a:lnTo>
                        <a:pt x="537" y="2928"/>
                      </a:lnTo>
                      <a:lnTo>
                        <a:pt x="511" y="2892"/>
                      </a:lnTo>
                      <a:lnTo>
                        <a:pt x="492" y="2849"/>
                      </a:lnTo>
                      <a:lnTo>
                        <a:pt x="483" y="2801"/>
                      </a:lnTo>
                      <a:lnTo>
                        <a:pt x="471" y="2652"/>
                      </a:lnTo>
                      <a:lnTo>
                        <a:pt x="460" y="2514"/>
                      </a:lnTo>
                      <a:lnTo>
                        <a:pt x="450" y="2389"/>
                      </a:lnTo>
                      <a:lnTo>
                        <a:pt x="441" y="2274"/>
                      </a:lnTo>
                      <a:lnTo>
                        <a:pt x="435" y="2170"/>
                      </a:lnTo>
                      <a:lnTo>
                        <a:pt x="430" y="2077"/>
                      </a:lnTo>
                      <a:lnTo>
                        <a:pt x="426" y="1992"/>
                      </a:lnTo>
                      <a:lnTo>
                        <a:pt x="422" y="1916"/>
                      </a:lnTo>
                      <a:lnTo>
                        <a:pt x="420" y="1848"/>
                      </a:lnTo>
                      <a:lnTo>
                        <a:pt x="420" y="1788"/>
                      </a:lnTo>
                      <a:lnTo>
                        <a:pt x="418" y="1735"/>
                      </a:lnTo>
                      <a:lnTo>
                        <a:pt x="420" y="1689"/>
                      </a:lnTo>
                      <a:lnTo>
                        <a:pt x="422" y="1649"/>
                      </a:lnTo>
                      <a:lnTo>
                        <a:pt x="424" y="1614"/>
                      </a:lnTo>
                      <a:lnTo>
                        <a:pt x="426" y="1585"/>
                      </a:lnTo>
                      <a:lnTo>
                        <a:pt x="430" y="1559"/>
                      </a:lnTo>
                      <a:lnTo>
                        <a:pt x="433" y="1538"/>
                      </a:lnTo>
                      <a:lnTo>
                        <a:pt x="437" y="1521"/>
                      </a:lnTo>
                      <a:lnTo>
                        <a:pt x="441" y="1506"/>
                      </a:lnTo>
                      <a:lnTo>
                        <a:pt x="445" y="1492"/>
                      </a:lnTo>
                      <a:lnTo>
                        <a:pt x="448" y="1481"/>
                      </a:lnTo>
                      <a:lnTo>
                        <a:pt x="454" y="1470"/>
                      </a:lnTo>
                      <a:lnTo>
                        <a:pt x="458" y="1460"/>
                      </a:lnTo>
                      <a:lnTo>
                        <a:pt x="467" y="1443"/>
                      </a:lnTo>
                      <a:lnTo>
                        <a:pt x="479" y="1426"/>
                      </a:lnTo>
                      <a:lnTo>
                        <a:pt x="494" y="1407"/>
                      </a:lnTo>
                      <a:lnTo>
                        <a:pt x="513" y="1390"/>
                      </a:lnTo>
                      <a:lnTo>
                        <a:pt x="537" y="1371"/>
                      </a:lnTo>
                      <a:lnTo>
                        <a:pt x="568" y="1354"/>
                      </a:lnTo>
                      <a:lnTo>
                        <a:pt x="604" y="1337"/>
                      </a:lnTo>
                      <a:lnTo>
                        <a:pt x="647" y="1322"/>
                      </a:lnTo>
                      <a:lnTo>
                        <a:pt x="700" y="1309"/>
                      </a:lnTo>
                      <a:lnTo>
                        <a:pt x="760" y="1296"/>
                      </a:lnTo>
                      <a:lnTo>
                        <a:pt x="832" y="1286"/>
                      </a:lnTo>
                      <a:lnTo>
                        <a:pt x="916" y="1279"/>
                      </a:lnTo>
                      <a:lnTo>
                        <a:pt x="916" y="984"/>
                      </a:lnTo>
                      <a:lnTo>
                        <a:pt x="868" y="1018"/>
                      </a:lnTo>
                      <a:lnTo>
                        <a:pt x="815" y="1046"/>
                      </a:lnTo>
                      <a:lnTo>
                        <a:pt x="757" y="1071"/>
                      </a:lnTo>
                      <a:lnTo>
                        <a:pt x="694" y="1090"/>
                      </a:lnTo>
                      <a:lnTo>
                        <a:pt x="624" y="1105"/>
                      </a:lnTo>
                      <a:lnTo>
                        <a:pt x="549" y="1114"/>
                      </a:lnTo>
                      <a:lnTo>
                        <a:pt x="466" y="1122"/>
                      </a:lnTo>
                      <a:lnTo>
                        <a:pt x="375" y="1124"/>
                      </a:lnTo>
                      <a:lnTo>
                        <a:pt x="275" y="1122"/>
                      </a:lnTo>
                      <a:lnTo>
                        <a:pt x="163" y="1114"/>
                      </a:lnTo>
                      <a:lnTo>
                        <a:pt x="123" y="1107"/>
                      </a:lnTo>
                      <a:lnTo>
                        <a:pt x="87" y="1091"/>
                      </a:lnTo>
                      <a:lnTo>
                        <a:pt x="57" y="1069"/>
                      </a:lnTo>
                      <a:lnTo>
                        <a:pt x="31" y="1038"/>
                      </a:lnTo>
                      <a:lnTo>
                        <a:pt x="14" y="1004"/>
                      </a:lnTo>
                      <a:lnTo>
                        <a:pt x="2" y="967"/>
                      </a:lnTo>
                      <a:lnTo>
                        <a:pt x="0" y="925"/>
                      </a:lnTo>
                      <a:lnTo>
                        <a:pt x="8" y="885"/>
                      </a:lnTo>
                      <a:lnTo>
                        <a:pt x="25" y="849"/>
                      </a:lnTo>
                      <a:lnTo>
                        <a:pt x="48" y="819"/>
                      </a:lnTo>
                      <a:lnTo>
                        <a:pt x="76" y="793"/>
                      </a:lnTo>
                      <a:lnTo>
                        <a:pt x="112" y="776"/>
                      </a:lnTo>
                      <a:lnTo>
                        <a:pt x="150" y="764"/>
                      </a:lnTo>
                      <a:lnTo>
                        <a:pt x="189" y="762"/>
                      </a:lnTo>
                      <a:lnTo>
                        <a:pt x="280" y="768"/>
                      </a:lnTo>
                      <a:lnTo>
                        <a:pt x="362" y="768"/>
                      </a:lnTo>
                      <a:lnTo>
                        <a:pt x="435" y="762"/>
                      </a:lnTo>
                      <a:lnTo>
                        <a:pt x="501" y="755"/>
                      </a:lnTo>
                      <a:lnTo>
                        <a:pt x="558" y="740"/>
                      </a:lnTo>
                      <a:lnTo>
                        <a:pt x="611" y="723"/>
                      </a:lnTo>
                      <a:lnTo>
                        <a:pt x="656" y="700"/>
                      </a:lnTo>
                      <a:lnTo>
                        <a:pt x="696" y="673"/>
                      </a:lnTo>
                      <a:lnTo>
                        <a:pt x="732" y="643"/>
                      </a:lnTo>
                      <a:lnTo>
                        <a:pt x="764" y="609"/>
                      </a:lnTo>
                      <a:lnTo>
                        <a:pt x="795" y="569"/>
                      </a:lnTo>
                      <a:lnTo>
                        <a:pt x="819" y="528"/>
                      </a:lnTo>
                      <a:lnTo>
                        <a:pt x="844" y="480"/>
                      </a:lnTo>
                      <a:lnTo>
                        <a:pt x="866" y="431"/>
                      </a:lnTo>
                      <a:lnTo>
                        <a:pt x="889" y="378"/>
                      </a:lnTo>
                      <a:lnTo>
                        <a:pt x="912" y="320"/>
                      </a:lnTo>
                      <a:lnTo>
                        <a:pt x="934" y="259"/>
                      </a:lnTo>
                      <a:lnTo>
                        <a:pt x="955" y="214"/>
                      </a:lnTo>
                      <a:lnTo>
                        <a:pt x="982" y="170"/>
                      </a:lnTo>
                      <a:lnTo>
                        <a:pt x="1016" y="132"/>
                      </a:lnTo>
                      <a:lnTo>
                        <a:pt x="1054" y="98"/>
                      </a:lnTo>
                      <a:lnTo>
                        <a:pt x="1095" y="70"/>
                      </a:lnTo>
                      <a:lnTo>
                        <a:pt x="1139" y="45"/>
                      </a:lnTo>
                      <a:lnTo>
                        <a:pt x="1184" y="26"/>
                      </a:lnTo>
                      <a:lnTo>
                        <a:pt x="1229" y="13"/>
                      </a:lnTo>
                      <a:lnTo>
                        <a:pt x="1235" y="11"/>
                      </a:lnTo>
                      <a:lnTo>
                        <a:pt x="1250" y="8"/>
                      </a:lnTo>
                      <a:lnTo>
                        <a:pt x="1271" y="4"/>
                      </a:lnTo>
                      <a:lnTo>
                        <a:pt x="1299" y="0"/>
                      </a:lnTo>
                      <a:lnTo>
                        <a:pt x="13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45" name="Freeform 10128">
                  <a:extLst>
                    <a:ext uri="{FF2B5EF4-FFF2-40B4-BE49-F238E27FC236}">
                      <a16:creationId xmlns:a16="http://schemas.microsoft.com/office/drawing/2014/main" id="{20E3878E-B93F-C918-9149-2981C4644AB5}"/>
                    </a:ext>
                  </a:extLst>
                </p:cNvPr>
                <p:cNvSpPr>
                  <a:spLocks/>
                </p:cNvSpPr>
                <p:nvPr/>
              </p:nvSpPr>
              <p:spPr bwMode="auto">
                <a:xfrm>
                  <a:off x="6755" y="539"/>
                  <a:ext cx="614" cy="1472"/>
                </a:xfrm>
                <a:custGeom>
                  <a:avLst/>
                  <a:gdLst>
                    <a:gd name="T0" fmla="*/ 1059 w 1229"/>
                    <a:gd name="T1" fmla="*/ 0 h 2677"/>
                    <a:gd name="T2" fmla="*/ 1098 w 1229"/>
                    <a:gd name="T3" fmla="*/ 4 h 2677"/>
                    <a:gd name="T4" fmla="*/ 1134 w 1229"/>
                    <a:gd name="T5" fmla="*/ 17 h 2677"/>
                    <a:gd name="T6" fmla="*/ 1164 w 1229"/>
                    <a:gd name="T7" fmla="*/ 38 h 2677"/>
                    <a:gd name="T8" fmla="*/ 1191 w 1229"/>
                    <a:gd name="T9" fmla="*/ 65 h 2677"/>
                    <a:gd name="T10" fmla="*/ 1212 w 1229"/>
                    <a:gd name="T11" fmla="*/ 95 h 2677"/>
                    <a:gd name="T12" fmla="*/ 1225 w 1229"/>
                    <a:gd name="T13" fmla="*/ 131 h 2677"/>
                    <a:gd name="T14" fmla="*/ 1229 w 1229"/>
                    <a:gd name="T15" fmla="*/ 170 h 2677"/>
                    <a:gd name="T16" fmla="*/ 1229 w 1229"/>
                    <a:gd name="T17" fmla="*/ 1648 h 2677"/>
                    <a:gd name="T18" fmla="*/ 1223 w 1229"/>
                    <a:gd name="T19" fmla="*/ 1688 h 2677"/>
                    <a:gd name="T20" fmla="*/ 1210 w 1229"/>
                    <a:gd name="T21" fmla="*/ 1725 h 2677"/>
                    <a:gd name="T22" fmla="*/ 1189 w 1229"/>
                    <a:gd name="T23" fmla="*/ 1758 h 2677"/>
                    <a:gd name="T24" fmla="*/ 1161 w 1229"/>
                    <a:gd name="T25" fmla="*/ 1782 h 2677"/>
                    <a:gd name="T26" fmla="*/ 1161 w 1229"/>
                    <a:gd name="T27" fmla="*/ 2677 h 2677"/>
                    <a:gd name="T28" fmla="*/ 956 w 1229"/>
                    <a:gd name="T29" fmla="*/ 2677 h 2677"/>
                    <a:gd name="T30" fmla="*/ 956 w 1229"/>
                    <a:gd name="T31" fmla="*/ 1818 h 2677"/>
                    <a:gd name="T32" fmla="*/ 346 w 1229"/>
                    <a:gd name="T33" fmla="*/ 1818 h 2677"/>
                    <a:gd name="T34" fmla="*/ 346 w 1229"/>
                    <a:gd name="T35" fmla="*/ 2677 h 2677"/>
                    <a:gd name="T36" fmla="*/ 141 w 1229"/>
                    <a:gd name="T37" fmla="*/ 2677 h 2677"/>
                    <a:gd name="T38" fmla="*/ 141 w 1229"/>
                    <a:gd name="T39" fmla="*/ 1814 h 2677"/>
                    <a:gd name="T40" fmla="*/ 104 w 1229"/>
                    <a:gd name="T41" fmla="*/ 1805 h 2677"/>
                    <a:gd name="T42" fmla="*/ 70 w 1229"/>
                    <a:gd name="T43" fmla="*/ 1784 h 2677"/>
                    <a:gd name="T44" fmla="*/ 41 w 1229"/>
                    <a:gd name="T45" fmla="*/ 1758 h 2677"/>
                    <a:gd name="T46" fmla="*/ 19 w 1229"/>
                    <a:gd name="T47" fmla="*/ 1725 h 2677"/>
                    <a:gd name="T48" fmla="*/ 5 w 1229"/>
                    <a:gd name="T49" fmla="*/ 1689 h 2677"/>
                    <a:gd name="T50" fmla="*/ 0 w 1229"/>
                    <a:gd name="T51" fmla="*/ 1648 h 2677"/>
                    <a:gd name="T52" fmla="*/ 5 w 1229"/>
                    <a:gd name="T53" fmla="*/ 1608 h 2677"/>
                    <a:gd name="T54" fmla="*/ 17 w 1229"/>
                    <a:gd name="T55" fmla="*/ 1574 h 2677"/>
                    <a:gd name="T56" fmla="*/ 37 w 1229"/>
                    <a:gd name="T57" fmla="*/ 1542 h 2677"/>
                    <a:gd name="T58" fmla="*/ 64 w 1229"/>
                    <a:gd name="T59" fmla="*/ 1515 h 2677"/>
                    <a:gd name="T60" fmla="*/ 94 w 1229"/>
                    <a:gd name="T61" fmla="*/ 1495 h 2677"/>
                    <a:gd name="T62" fmla="*/ 130 w 1229"/>
                    <a:gd name="T63" fmla="*/ 1483 h 2677"/>
                    <a:gd name="T64" fmla="*/ 170 w 1229"/>
                    <a:gd name="T65" fmla="*/ 1478 h 2677"/>
                    <a:gd name="T66" fmla="*/ 471 w 1229"/>
                    <a:gd name="T67" fmla="*/ 1478 h 2677"/>
                    <a:gd name="T68" fmla="*/ 537 w 1229"/>
                    <a:gd name="T69" fmla="*/ 1476 h 2677"/>
                    <a:gd name="T70" fmla="*/ 595 w 1229"/>
                    <a:gd name="T71" fmla="*/ 1466 h 2677"/>
                    <a:gd name="T72" fmla="*/ 648 w 1229"/>
                    <a:gd name="T73" fmla="*/ 1453 h 2677"/>
                    <a:gd name="T74" fmla="*/ 694 w 1229"/>
                    <a:gd name="T75" fmla="*/ 1434 h 2677"/>
                    <a:gd name="T76" fmla="*/ 733 w 1229"/>
                    <a:gd name="T77" fmla="*/ 1411 h 2677"/>
                    <a:gd name="T78" fmla="*/ 767 w 1229"/>
                    <a:gd name="T79" fmla="*/ 1387 h 2677"/>
                    <a:gd name="T80" fmla="*/ 796 w 1229"/>
                    <a:gd name="T81" fmla="*/ 1360 h 2677"/>
                    <a:gd name="T82" fmla="*/ 818 w 1229"/>
                    <a:gd name="T83" fmla="*/ 1330 h 2677"/>
                    <a:gd name="T84" fmla="*/ 839 w 1229"/>
                    <a:gd name="T85" fmla="*/ 1300 h 2677"/>
                    <a:gd name="T86" fmla="*/ 854 w 1229"/>
                    <a:gd name="T87" fmla="*/ 1268 h 2677"/>
                    <a:gd name="T88" fmla="*/ 868 w 1229"/>
                    <a:gd name="T89" fmla="*/ 1235 h 2677"/>
                    <a:gd name="T90" fmla="*/ 875 w 1229"/>
                    <a:gd name="T91" fmla="*/ 1205 h 2677"/>
                    <a:gd name="T92" fmla="*/ 883 w 1229"/>
                    <a:gd name="T93" fmla="*/ 1175 h 2677"/>
                    <a:gd name="T94" fmla="*/ 887 w 1229"/>
                    <a:gd name="T95" fmla="*/ 1148 h 2677"/>
                    <a:gd name="T96" fmla="*/ 890 w 1229"/>
                    <a:gd name="T97" fmla="*/ 1122 h 2677"/>
                    <a:gd name="T98" fmla="*/ 890 w 1229"/>
                    <a:gd name="T99" fmla="*/ 1101 h 2677"/>
                    <a:gd name="T100" fmla="*/ 890 w 1229"/>
                    <a:gd name="T101" fmla="*/ 1082 h 2677"/>
                    <a:gd name="T102" fmla="*/ 890 w 1229"/>
                    <a:gd name="T103" fmla="*/ 1069 h 2677"/>
                    <a:gd name="T104" fmla="*/ 890 w 1229"/>
                    <a:gd name="T105" fmla="*/ 1060 h 2677"/>
                    <a:gd name="T106" fmla="*/ 888 w 1229"/>
                    <a:gd name="T107" fmla="*/ 1058 h 2677"/>
                    <a:gd name="T108" fmla="*/ 888 w 1229"/>
                    <a:gd name="T109" fmla="*/ 170 h 2677"/>
                    <a:gd name="T110" fmla="*/ 894 w 1229"/>
                    <a:gd name="T111" fmla="*/ 131 h 2677"/>
                    <a:gd name="T112" fmla="*/ 907 w 1229"/>
                    <a:gd name="T113" fmla="*/ 95 h 2677"/>
                    <a:gd name="T114" fmla="*/ 926 w 1229"/>
                    <a:gd name="T115" fmla="*/ 65 h 2677"/>
                    <a:gd name="T116" fmla="*/ 953 w 1229"/>
                    <a:gd name="T117" fmla="*/ 38 h 2677"/>
                    <a:gd name="T118" fmla="*/ 985 w 1229"/>
                    <a:gd name="T119" fmla="*/ 17 h 2677"/>
                    <a:gd name="T120" fmla="*/ 1021 w 1229"/>
                    <a:gd name="T121" fmla="*/ 4 h 2677"/>
                    <a:gd name="T122" fmla="*/ 1059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059" y="0"/>
                      </a:moveTo>
                      <a:lnTo>
                        <a:pt x="1098" y="4"/>
                      </a:lnTo>
                      <a:lnTo>
                        <a:pt x="1134" y="17"/>
                      </a:lnTo>
                      <a:lnTo>
                        <a:pt x="1164" y="38"/>
                      </a:lnTo>
                      <a:lnTo>
                        <a:pt x="1191" y="65"/>
                      </a:lnTo>
                      <a:lnTo>
                        <a:pt x="1212" y="95"/>
                      </a:lnTo>
                      <a:lnTo>
                        <a:pt x="1225" y="131"/>
                      </a:lnTo>
                      <a:lnTo>
                        <a:pt x="1229" y="170"/>
                      </a:lnTo>
                      <a:lnTo>
                        <a:pt x="1229" y="1648"/>
                      </a:lnTo>
                      <a:lnTo>
                        <a:pt x="1223" y="1688"/>
                      </a:lnTo>
                      <a:lnTo>
                        <a:pt x="1210" y="1725"/>
                      </a:lnTo>
                      <a:lnTo>
                        <a:pt x="1189" y="1758"/>
                      </a:lnTo>
                      <a:lnTo>
                        <a:pt x="1161" y="1782"/>
                      </a:lnTo>
                      <a:lnTo>
                        <a:pt x="1161" y="2677"/>
                      </a:lnTo>
                      <a:lnTo>
                        <a:pt x="956" y="2677"/>
                      </a:lnTo>
                      <a:lnTo>
                        <a:pt x="956" y="1818"/>
                      </a:lnTo>
                      <a:lnTo>
                        <a:pt x="346" y="1818"/>
                      </a:lnTo>
                      <a:lnTo>
                        <a:pt x="346" y="2677"/>
                      </a:lnTo>
                      <a:lnTo>
                        <a:pt x="141" y="2677"/>
                      </a:lnTo>
                      <a:lnTo>
                        <a:pt x="141" y="1814"/>
                      </a:lnTo>
                      <a:lnTo>
                        <a:pt x="104" y="1805"/>
                      </a:lnTo>
                      <a:lnTo>
                        <a:pt x="70" y="1784"/>
                      </a:lnTo>
                      <a:lnTo>
                        <a:pt x="41" y="1758"/>
                      </a:lnTo>
                      <a:lnTo>
                        <a:pt x="19" y="1725"/>
                      </a:lnTo>
                      <a:lnTo>
                        <a:pt x="5" y="1689"/>
                      </a:lnTo>
                      <a:lnTo>
                        <a:pt x="0" y="1648"/>
                      </a:lnTo>
                      <a:lnTo>
                        <a:pt x="5" y="1608"/>
                      </a:lnTo>
                      <a:lnTo>
                        <a:pt x="17" y="1574"/>
                      </a:lnTo>
                      <a:lnTo>
                        <a:pt x="37" y="1542"/>
                      </a:lnTo>
                      <a:lnTo>
                        <a:pt x="64" y="1515"/>
                      </a:lnTo>
                      <a:lnTo>
                        <a:pt x="94" y="1495"/>
                      </a:lnTo>
                      <a:lnTo>
                        <a:pt x="130" y="1483"/>
                      </a:lnTo>
                      <a:lnTo>
                        <a:pt x="170" y="1478"/>
                      </a:lnTo>
                      <a:lnTo>
                        <a:pt x="471" y="1478"/>
                      </a:lnTo>
                      <a:lnTo>
                        <a:pt x="537" y="1476"/>
                      </a:lnTo>
                      <a:lnTo>
                        <a:pt x="595" y="1466"/>
                      </a:lnTo>
                      <a:lnTo>
                        <a:pt x="648" y="1453"/>
                      </a:lnTo>
                      <a:lnTo>
                        <a:pt x="694" y="1434"/>
                      </a:lnTo>
                      <a:lnTo>
                        <a:pt x="733" y="1411"/>
                      </a:lnTo>
                      <a:lnTo>
                        <a:pt x="767" y="1387"/>
                      </a:lnTo>
                      <a:lnTo>
                        <a:pt x="796" y="1360"/>
                      </a:lnTo>
                      <a:lnTo>
                        <a:pt x="818" y="1330"/>
                      </a:lnTo>
                      <a:lnTo>
                        <a:pt x="839" y="1300"/>
                      </a:lnTo>
                      <a:lnTo>
                        <a:pt x="854" y="1268"/>
                      </a:lnTo>
                      <a:lnTo>
                        <a:pt x="868" y="1235"/>
                      </a:lnTo>
                      <a:lnTo>
                        <a:pt x="875" y="1205"/>
                      </a:lnTo>
                      <a:lnTo>
                        <a:pt x="883" y="1175"/>
                      </a:lnTo>
                      <a:lnTo>
                        <a:pt x="887" y="1148"/>
                      </a:lnTo>
                      <a:lnTo>
                        <a:pt x="890" y="1122"/>
                      </a:lnTo>
                      <a:lnTo>
                        <a:pt x="890" y="1101"/>
                      </a:lnTo>
                      <a:lnTo>
                        <a:pt x="890" y="1082"/>
                      </a:lnTo>
                      <a:lnTo>
                        <a:pt x="890" y="1069"/>
                      </a:lnTo>
                      <a:lnTo>
                        <a:pt x="890" y="1060"/>
                      </a:lnTo>
                      <a:lnTo>
                        <a:pt x="888" y="1058"/>
                      </a:lnTo>
                      <a:lnTo>
                        <a:pt x="888" y="170"/>
                      </a:lnTo>
                      <a:lnTo>
                        <a:pt x="894" y="131"/>
                      </a:lnTo>
                      <a:lnTo>
                        <a:pt x="907" y="95"/>
                      </a:lnTo>
                      <a:lnTo>
                        <a:pt x="926" y="65"/>
                      </a:lnTo>
                      <a:lnTo>
                        <a:pt x="953" y="38"/>
                      </a:lnTo>
                      <a:lnTo>
                        <a:pt x="985" y="17"/>
                      </a:lnTo>
                      <a:lnTo>
                        <a:pt x="1021" y="4"/>
                      </a:lnTo>
                      <a:lnTo>
                        <a:pt x="10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grpSp>
        </p:grpSp>
        <p:grpSp>
          <p:nvGrpSpPr>
            <p:cNvPr id="6" name="Group 5">
              <a:extLst>
                <a:ext uri="{FF2B5EF4-FFF2-40B4-BE49-F238E27FC236}">
                  <a16:creationId xmlns:a16="http://schemas.microsoft.com/office/drawing/2014/main" id="{F3EF612B-5FE0-6A9F-C822-29B525BB44AC}"/>
                </a:ext>
              </a:extLst>
            </p:cNvPr>
            <p:cNvGrpSpPr/>
            <p:nvPr/>
          </p:nvGrpSpPr>
          <p:grpSpPr>
            <a:xfrm>
              <a:off x="299067" y="2233007"/>
              <a:ext cx="745950" cy="705906"/>
              <a:chOff x="379142" y="2322456"/>
              <a:chExt cx="745950" cy="705906"/>
            </a:xfrm>
          </p:grpSpPr>
          <p:sp>
            <p:nvSpPr>
              <p:cNvPr id="46" name="Oval 45">
                <a:extLst>
                  <a:ext uri="{FF2B5EF4-FFF2-40B4-BE49-F238E27FC236}">
                    <a16:creationId xmlns:a16="http://schemas.microsoft.com/office/drawing/2014/main" id="{854FBDDC-BE06-B47D-0312-26D4932D310A}"/>
                  </a:ext>
                </a:extLst>
              </p:cNvPr>
              <p:cNvSpPr/>
              <p:nvPr/>
            </p:nvSpPr>
            <p:spPr>
              <a:xfrm>
                <a:off x="379142" y="2322456"/>
                <a:ext cx="745950" cy="7059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48" name="Graphic 47" descr="Aperture outline">
                <a:extLst>
                  <a:ext uri="{FF2B5EF4-FFF2-40B4-BE49-F238E27FC236}">
                    <a16:creationId xmlns:a16="http://schemas.microsoft.com/office/drawing/2014/main" id="{B6AAE3C7-E0BD-B48B-FFBF-CA5062501B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5744" y="2372351"/>
                <a:ext cx="606116" cy="606116"/>
              </a:xfrm>
              <a:prstGeom prst="rect">
                <a:avLst/>
              </a:prstGeom>
            </p:spPr>
          </p:pic>
        </p:grpSp>
      </p:grpSp>
      <p:grpSp>
        <p:nvGrpSpPr>
          <p:cNvPr id="12" name="Group 11">
            <a:extLst>
              <a:ext uri="{FF2B5EF4-FFF2-40B4-BE49-F238E27FC236}">
                <a16:creationId xmlns:a16="http://schemas.microsoft.com/office/drawing/2014/main" id="{2BEB96B8-8237-D062-EBCC-89BDFCE4E5BA}"/>
              </a:ext>
            </a:extLst>
          </p:cNvPr>
          <p:cNvGrpSpPr/>
          <p:nvPr/>
        </p:nvGrpSpPr>
        <p:grpSpPr>
          <a:xfrm>
            <a:off x="891324" y="1845173"/>
            <a:ext cx="7795750" cy="746130"/>
            <a:chOff x="300079" y="1290217"/>
            <a:chExt cx="7795750" cy="746130"/>
          </a:xfrm>
        </p:grpSpPr>
        <p:sp>
          <p:nvSpPr>
            <p:cNvPr id="20" name="TextBox 19">
              <a:extLst>
                <a:ext uri="{FF2B5EF4-FFF2-40B4-BE49-F238E27FC236}">
                  <a16:creationId xmlns:a16="http://schemas.microsoft.com/office/drawing/2014/main" id="{D7D55CF8-FB75-D1C7-658F-D800496E49E9}"/>
                </a:ext>
              </a:extLst>
            </p:cNvPr>
            <p:cNvSpPr txBox="1"/>
            <p:nvPr/>
          </p:nvSpPr>
          <p:spPr>
            <a:xfrm>
              <a:off x="1201945" y="1328461"/>
              <a:ext cx="6893884" cy="707886"/>
            </a:xfrm>
            <a:prstGeom prst="rect">
              <a:avLst/>
            </a:prstGeom>
            <a:noFill/>
          </p:spPr>
          <p:txBody>
            <a:bodyPr wrap="square" rtlCol="0">
              <a:spAutoFit/>
            </a:bodyPr>
            <a:lstStyle/>
            <a:p>
              <a:r>
                <a:rPr lang="en-GB" sz="2000" b="1" i="0" dirty="0">
                  <a:solidFill>
                    <a:srgbClr val="202122"/>
                  </a:solidFill>
                  <a:effectLst/>
                  <a:latin typeface="Arial" panose="020B0604020202020204" pitchFamily="34" charset="0"/>
                </a:rPr>
                <a:t>Unsupervised learning</a:t>
              </a:r>
              <a:r>
                <a:rPr lang="en-GB" sz="2000" b="0" i="0" dirty="0">
                  <a:solidFill>
                    <a:srgbClr val="202122"/>
                  </a:solidFill>
                  <a:effectLst/>
                  <a:latin typeface="Arial" panose="020B0604020202020204" pitchFamily="34" charset="0"/>
                </a:rPr>
                <a:t> is a type of algorithm that learns patterns from unlabelled data </a:t>
              </a:r>
              <a:endParaRPr lang="en-GB" sz="2000" dirty="0">
                <a:solidFill>
                  <a:srgbClr val="202122"/>
                </a:solidFill>
                <a:latin typeface="Arial" panose="020B0604020202020204" pitchFamily="34" charset="0"/>
              </a:endParaRPr>
            </a:p>
          </p:txBody>
        </p:sp>
        <p:grpSp>
          <p:nvGrpSpPr>
            <p:cNvPr id="11" name="Group 10">
              <a:extLst>
                <a:ext uri="{FF2B5EF4-FFF2-40B4-BE49-F238E27FC236}">
                  <a16:creationId xmlns:a16="http://schemas.microsoft.com/office/drawing/2014/main" id="{2B9AFA7D-1340-D20F-FF23-C3B466BFC183}"/>
                </a:ext>
              </a:extLst>
            </p:cNvPr>
            <p:cNvGrpSpPr/>
            <p:nvPr/>
          </p:nvGrpSpPr>
          <p:grpSpPr>
            <a:xfrm>
              <a:off x="300079" y="1290217"/>
              <a:ext cx="745950" cy="705906"/>
              <a:chOff x="583081" y="1269436"/>
              <a:chExt cx="745950" cy="705906"/>
            </a:xfrm>
          </p:grpSpPr>
          <p:sp>
            <p:nvSpPr>
              <p:cNvPr id="9" name="Oval 8">
                <a:extLst>
                  <a:ext uri="{FF2B5EF4-FFF2-40B4-BE49-F238E27FC236}">
                    <a16:creationId xmlns:a16="http://schemas.microsoft.com/office/drawing/2014/main" id="{A6578F1C-C3B6-34A9-EBAD-306E2BE27D57}"/>
                  </a:ext>
                </a:extLst>
              </p:cNvPr>
              <p:cNvSpPr/>
              <p:nvPr/>
            </p:nvSpPr>
            <p:spPr>
              <a:xfrm>
                <a:off x="583081" y="1269436"/>
                <a:ext cx="745950" cy="7059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18" name="Graphic 17" descr="Blockchain with solid fill">
                <a:extLst>
                  <a:ext uri="{FF2B5EF4-FFF2-40B4-BE49-F238E27FC236}">
                    <a16:creationId xmlns:a16="http://schemas.microsoft.com/office/drawing/2014/main" id="{08AB9E8F-8AE9-7621-B4D3-791980CCA3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5874" y="1315048"/>
                <a:ext cx="583860" cy="583860"/>
              </a:xfrm>
              <a:prstGeom prst="rect">
                <a:avLst/>
              </a:prstGeom>
            </p:spPr>
          </p:pic>
        </p:grpSp>
      </p:grpSp>
    </p:spTree>
    <p:extLst>
      <p:ext uri="{BB962C8B-B14F-4D97-AF65-F5344CB8AC3E}">
        <p14:creationId xmlns:p14="http://schemas.microsoft.com/office/powerpoint/2010/main" val="163771398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14</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1250880" y="315613"/>
            <a:ext cx="6882775" cy="938719"/>
          </a:xfrm>
          <a:prstGeom prst="rect">
            <a:avLst/>
          </a:prstGeom>
          <a:noFill/>
        </p:spPr>
        <p:txBody>
          <a:bodyPr wrap="square" rtlCol="0" anchor="ctr">
            <a:spAutoFit/>
          </a:bodyPr>
          <a:lstStyle/>
          <a:p>
            <a:pPr algn="ctr"/>
            <a:r>
              <a:rPr lang="en-US" sz="5500" spc="-300" dirty="0"/>
              <a:t>Dimensionality Reduction</a:t>
            </a:r>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2" name="Picture 11" descr="Chart, scatter chart&#10;&#10;Description automatically generated">
            <a:extLst>
              <a:ext uri="{FF2B5EF4-FFF2-40B4-BE49-F238E27FC236}">
                <a16:creationId xmlns:a16="http://schemas.microsoft.com/office/drawing/2014/main" id="{A38C4BF5-51D8-B77D-03A2-98A71B73814D}"/>
              </a:ext>
            </a:extLst>
          </p:cNvPr>
          <p:cNvPicPr>
            <a:picLocks noChangeAspect="1"/>
          </p:cNvPicPr>
          <p:nvPr/>
        </p:nvPicPr>
        <p:blipFill>
          <a:blip r:embed="rId2"/>
          <a:stretch>
            <a:fillRect/>
          </a:stretch>
        </p:blipFill>
        <p:spPr>
          <a:xfrm>
            <a:off x="2446068" y="2086313"/>
            <a:ext cx="4669895" cy="3478915"/>
          </a:xfrm>
          <a:prstGeom prst="rect">
            <a:avLst/>
          </a:prstGeom>
        </p:spPr>
      </p:pic>
      <p:grpSp>
        <p:nvGrpSpPr>
          <p:cNvPr id="14" name="Group 13">
            <a:extLst>
              <a:ext uri="{FF2B5EF4-FFF2-40B4-BE49-F238E27FC236}">
                <a16:creationId xmlns:a16="http://schemas.microsoft.com/office/drawing/2014/main" id="{A9FBF9A5-5DB3-859C-5AC0-22E1D79971E2}"/>
              </a:ext>
            </a:extLst>
          </p:cNvPr>
          <p:cNvGrpSpPr/>
          <p:nvPr/>
        </p:nvGrpSpPr>
        <p:grpSpPr>
          <a:xfrm>
            <a:off x="945940" y="5820790"/>
            <a:ext cx="7492653" cy="548640"/>
            <a:chOff x="670675" y="3689982"/>
            <a:chExt cx="5783850" cy="548640"/>
          </a:xfrm>
        </p:grpSpPr>
        <p:sp>
          <p:nvSpPr>
            <p:cNvPr id="15" name="TextBox 14">
              <a:extLst>
                <a:ext uri="{FF2B5EF4-FFF2-40B4-BE49-F238E27FC236}">
                  <a16:creationId xmlns:a16="http://schemas.microsoft.com/office/drawing/2014/main" id="{A8B42674-0385-3D11-52D5-70E9820114F9}"/>
                </a:ext>
              </a:extLst>
            </p:cNvPr>
            <p:cNvSpPr txBox="1"/>
            <p:nvPr/>
          </p:nvSpPr>
          <p:spPr>
            <a:xfrm>
              <a:off x="1163845" y="3722144"/>
              <a:ext cx="5290680" cy="461665"/>
            </a:xfrm>
            <a:prstGeom prst="rect">
              <a:avLst/>
            </a:prstGeom>
            <a:noFill/>
          </p:spPr>
          <p:txBody>
            <a:bodyPr wrap="square" rtlCol="0">
              <a:spAutoFit/>
            </a:bodyPr>
            <a:lstStyle/>
            <a:p>
              <a:r>
                <a:rPr lang="en-US" sz="2400" dirty="0"/>
                <a:t>PCA reduced the number of features from 29 to 13</a:t>
              </a:r>
            </a:p>
          </p:txBody>
        </p:sp>
        <p:grpSp>
          <p:nvGrpSpPr>
            <p:cNvPr id="16" name="Group 15">
              <a:extLst>
                <a:ext uri="{FF2B5EF4-FFF2-40B4-BE49-F238E27FC236}">
                  <a16:creationId xmlns:a16="http://schemas.microsoft.com/office/drawing/2014/main" id="{1F820C56-E8DC-CA35-7744-8A7F186C7023}"/>
                </a:ext>
              </a:extLst>
            </p:cNvPr>
            <p:cNvGrpSpPr/>
            <p:nvPr/>
          </p:nvGrpSpPr>
          <p:grpSpPr>
            <a:xfrm>
              <a:off x="670675" y="3689982"/>
              <a:ext cx="459775" cy="548640"/>
              <a:chOff x="670675" y="3689982"/>
              <a:chExt cx="459775" cy="548640"/>
            </a:xfrm>
          </p:grpSpPr>
          <p:sp>
            <p:nvSpPr>
              <p:cNvPr id="17" name="Oval 16">
                <a:extLst>
                  <a:ext uri="{FF2B5EF4-FFF2-40B4-BE49-F238E27FC236}">
                    <a16:creationId xmlns:a16="http://schemas.microsoft.com/office/drawing/2014/main" id="{0A32D80C-E25E-FE45-7D7B-9754A5252DF6}"/>
                  </a:ext>
                </a:extLst>
              </p:cNvPr>
              <p:cNvSpPr/>
              <p:nvPr/>
            </p:nvSpPr>
            <p:spPr>
              <a:xfrm>
                <a:off x="670676" y="3689982"/>
                <a:ext cx="459774" cy="54864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pic>
            <p:nvPicPr>
              <p:cNvPr id="18" name="Graphic 17" descr="Muscular arm with solid fill">
                <a:extLst>
                  <a:ext uri="{FF2B5EF4-FFF2-40B4-BE49-F238E27FC236}">
                    <a16:creationId xmlns:a16="http://schemas.microsoft.com/office/drawing/2014/main" id="{0FA2C9FD-4492-C25F-6AA5-FB598AFFC1A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0675" y="3689982"/>
                <a:ext cx="459774" cy="459774"/>
              </a:xfrm>
              <a:prstGeom prst="rect">
                <a:avLst/>
              </a:prstGeom>
            </p:spPr>
          </p:pic>
        </p:grpSp>
      </p:grpSp>
      <p:grpSp>
        <p:nvGrpSpPr>
          <p:cNvPr id="19" name="Group 18">
            <a:extLst>
              <a:ext uri="{FF2B5EF4-FFF2-40B4-BE49-F238E27FC236}">
                <a16:creationId xmlns:a16="http://schemas.microsoft.com/office/drawing/2014/main" id="{4C198CB5-0B4B-6107-A604-C17CFDD8B6AD}"/>
              </a:ext>
            </a:extLst>
          </p:cNvPr>
          <p:cNvGrpSpPr/>
          <p:nvPr/>
        </p:nvGrpSpPr>
        <p:grpSpPr>
          <a:xfrm>
            <a:off x="804807" y="1496921"/>
            <a:ext cx="6017093" cy="517751"/>
            <a:chOff x="670676" y="4593370"/>
            <a:chExt cx="5646266" cy="548640"/>
          </a:xfrm>
        </p:grpSpPr>
        <p:sp>
          <p:nvSpPr>
            <p:cNvPr id="20" name="TextBox 19">
              <a:extLst>
                <a:ext uri="{FF2B5EF4-FFF2-40B4-BE49-F238E27FC236}">
                  <a16:creationId xmlns:a16="http://schemas.microsoft.com/office/drawing/2014/main" id="{E21F127E-77CE-672F-4E34-5D6F189F45B7}"/>
                </a:ext>
              </a:extLst>
            </p:cNvPr>
            <p:cNvSpPr txBox="1"/>
            <p:nvPr/>
          </p:nvSpPr>
          <p:spPr>
            <a:xfrm>
              <a:off x="1310826" y="4639356"/>
              <a:ext cx="5006116" cy="489208"/>
            </a:xfrm>
            <a:prstGeom prst="rect">
              <a:avLst/>
            </a:prstGeom>
            <a:noFill/>
          </p:spPr>
          <p:txBody>
            <a:bodyPr wrap="square" rtlCol="0">
              <a:spAutoFit/>
            </a:bodyPr>
            <a:lstStyle/>
            <a:p>
              <a:r>
                <a:rPr lang="en-US" sz="2400" dirty="0"/>
                <a:t>Principle Component Analysis (PCA)</a:t>
              </a:r>
            </a:p>
          </p:txBody>
        </p:sp>
        <p:sp>
          <p:nvSpPr>
            <p:cNvPr id="22" name="Oval 21">
              <a:extLst>
                <a:ext uri="{FF2B5EF4-FFF2-40B4-BE49-F238E27FC236}">
                  <a16:creationId xmlns:a16="http://schemas.microsoft.com/office/drawing/2014/main" id="{DEF53902-2A74-AFD5-A0C8-DA11A810C26A}"/>
                </a:ext>
              </a:extLst>
            </p:cNvPr>
            <p:cNvSpPr/>
            <p:nvPr/>
          </p:nvSpPr>
          <p:spPr>
            <a:xfrm>
              <a:off x="670676" y="4593370"/>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002060"/>
                </a:solidFill>
              </a:endParaRPr>
            </a:p>
          </p:txBody>
        </p:sp>
        <p:pic>
          <p:nvPicPr>
            <p:cNvPr id="24" name="Graphic 23" descr="Target with solid fill">
              <a:extLst>
                <a:ext uri="{FF2B5EF4-FFF2-40B4-BE49-F238E27FC236}">
                  <a16:creationId xmlns:a16="http://schemas.microsoft.com/office/drawing/2014/main" id="{76F3FB58-D734-BB98-7D92-99101577B5A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5886" y="4627665"/>
              <a:ext cx="475643" cy="475643"/>
            </a:xfrm>
            <a:prstGeom prst="rect">
              <a:avLst/>
            </a:prstGeom>
          </p:spPr>
        </p:pic>
      </p:grpSp>
    </p:spTree>
    <p:extLst>
      <p:ext uri="{BB962C8B-B14F-4D97-AF65-F5344CB8AC3E}">
        <p14:creationId xmlns:p14="http://schemas.microsoft.com/office/powerpoint/2010/main" val="44345045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0" y="-120316"/>
            <a:ext cx="3935450" cy="3886200"/>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13" name="Pentagon 10112"/>
          <p:cNvSpPr/>
          <p:nvPr/>
        </p:nvSpPr>
        <p:spPr>
          <a:xfrm>
            <a:off x="-317118" y="580579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Triangle 58"/>
          <p:cNvSpPr/>
          <p:nvPr/>
        </p:nvSpPr>
        <p:spPr>
          <a:xfrm rot="5400000">
            <a:off x="3021944" y="-3021943"/>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68EC5B4-1E0D-91A8-5762-2CBF48AD82B0}"/>
              </a:ext>
            </a:extLst>
          </p:cNvPr>
          <p:cNvSpPr txBox="1"/>
          <p:nvPr/>
        </p:nvSpPr>
        <p:spPr>
          <a:xfrm>
            <a:off x="5844239" y="143645"/>
            <a:ext cx="3268372" cy="938719"/>
          </a:xfrm>
          <a:prstGeom prst="rect">
            <a:avLst/>
          </a:prstGeom>
          <a:noFill/>
        </p:spPr>
        <p:txBody>
          <a:bodyPr wrap="square" rtlCol="0" anchor="ctr">
            <a:spAutoFit/>
          </a:bodyPr>
          <a:lstStyle/>
          <a:p>
            <a:pPr algn="ctr"/>
            <a:r>
              <a:rPr lang="en-US" sz="5500" spc="-300" dirty="0"/>
              <a:t>TSNE</a:t>
            </a:r>
          </a:p>
        </p:txBody>
      </p:sp>
      <p:pic>
        <p:nvPicPr>
          <p:cNvPr id="3" name="Picture 2" descr="A picture containing chart&#10;&#10;Description automatically generated">
            <a:extLst>
              <a:ext uri="{FF2B5EF4-FFF2-40B4-BE49-F238E27FC236}">
                <a16:creationId xmlns:a16="http://schemas.microsoft.com/office/drawing/2014/main" id="{71BFE407-A753-FF78-E083-E5C567651544}"/>
              </a:ext>
            </a:extLst>
          </p:cNvPr>
          <p:cNvPicPr>
            <a:picLocks noChangeAspect="1"/>
          </p:cNvPicPr>
          <p:nvPr/>
        </p:nvPicPr>
        <p:blipFill>
          <a:blip r:embed="rId3"/>
          <a:stretch>
            <a:fillRect/>
          </a:stretch>
        </p:blipFill>
        <p:spPr>
          <a:xfrm>
            <a:off x="3975555" y="1046394"/>
            <a:ext cx="6551119" cy="4657829"/>
          </a:xfrm>
          <a:prstGeom prst="rect">
            <a:avLst/>
          </a:prstGeom>
        </p:spPr>
      </p:pic>
      <p:grpSp>
        <p:nvGrpSpPr>
          <p:cNvPr id="11" name="Group 10">
            <a:extLst>
              <a:ext uri="{FF2B5EF4-FFF2-40B4-BE49-F238E27FC236}">
                <a16:creationId xmlns:a16="http://schemas.microsoft.com/office/drawing/2014/main" id="{716BD03E-CD3F-A59E-052B-04C3A1182D06}"/>
              </a:ext>
            </a:extLst>
          </p:cNvPr>
          <p:cNvGrpSpPr/>
          <p:nvPr/>
        </p:nvGrpSpPr>
        <p:grpSpPr>
          <a:xfrm>
            <a:off x="4303196" y="5740193"/>
            <a:ext cx="6585386" cy="548640"/>
            <a:chOff x="1211080" y="5797274"/>
            <a:chExt cx="6585386" cy="548640"/>
          </a:xfrm>
        </p:grpSpPr>
        <p:grpSp>
          <p:nvGrpSpPr>
            <p:cNvPr id="4" name="Group 3">
              <a:extLst>
                <a:ext uri="{FF2B5EF4-FFF2-40B4-BE49-F238E27FC236}">
                  <a16:creationId xmlns:a16="http://schemas.microsoft.com/office/drawing/2014/main" id="{F268892F-75E3-CC31-BDE1-9B47F3533636}"/>
                </a:ext>
              </a:extLst>
            </p:cNvPr>
            <p:cNvGrpSpPr/>
            <p:nvPr/>
          </p:nvGrpSpPr>
          <p:grpSpPr>
            <a:xfrm>
              <a:off x="1211080" y="5797274"/>
              <a:ext cx="6585386" cy="548640"/>
              <a:chOff x="670676" y="3689982"/>
              <a:chExt cx="5083497" cy="548640"/>
            </a:xfrm>
          </p:grpSpPr>
          <p:sp>
            <p:nvSpPr>
              <p:cNvPr id="5" name="TextBox 4">
                <a:extLst>
                  <a:ext uri="{FF2B5EF4-FFF2-40B4-BE49-F238E27FC236}">
                    <a16:creationId xmlns:a16="http://schemas.microsoft.com/office/drawing/2014/main" id="{2AC9F997-03EB-B123-71D7-07C52EF80C31}"/>
                  </a:ext>
                </a:extLst>
              </p:cNvPr>
              <p:cNvSpPr txBox="1"/>
              <p:nvPr/>
            </p:nvSpPr>
            <p:spPr>
              <a:xfrm>
                <a:off x="1340311" y="3725425"/>
                <a:ext cx="4413862" cy="461665"/>
              </a:xfrm>
              <a:prstGeom prst="rect">
                <a:avLst/>
              </a:prstGeom>
              <a:noFill/>
            </p:spPr>
            <p:txBody>
              <a:bodyPr wrap="square" rtlCol="0">
                <a:spAutoFit/>
              </a:bodyPr>
              <a:lstStyle/>
              <a:p>
                <a:r>
                  <a:rPr lang="en-US" sz="2400" dirty="0"/>
                  <a:t>TSNE unable to distinguish the classes</a:t>
                </a:r>
              </a:p>
            </p:txBody>
          </p:sp>
          <p:sp>
            <p:nvSpPr>
              <p:cNvPr id="7" name="Oval 6">
                <a:extLst>
                  <a:ext uri="{FF2B5EF4-FFF2-40B4-BE49-F238E27FC236}">
                    <a16:creationId xmlns:a16="http://schemas.microsoft.com/office/drawing/2014/main" id="{953D4FE6-D1B4-3FE0-9E12-D34EE19D5AAA}"/>
                  </a:ext>
                </a:extLst>
              </p:cNvPr>
              <p:cNvSpPr/>
              <p:nvPr/>
            </p:nvSpPr>
            <p:spPr>
              <a:xfrm>
                <a:off x="670676" y="3689982"/>
                <a:ext cx="459774" cy="54864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pic>
          <p:nvPicPr>
            <p:cNvPr id="24" name="Graphic 23" descr="Body builder with solid fill">
              <a:extLst>
                <a:ext uri="{FF2B5EF4-FFF2-40B4-BE49-F238E27FC236}">
                  <a16:creationId xmlns:a16="http://schemas.microsoft.com/office/drawing/2014/main" id="{1375AA4F-CA61-5297-38B5-030E9DFBF8A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75766" y="5843706"/>
              <a:ext cx="466238" cy="466238"/>
            </a:xfrm>
            <a:prstGeom prst="rect">
              <a:avLst/>
            </a:prstGeom>
          </p:spPr>
        </p:pic>
      </p:grpSp>
      <p:grpSp>
        <p:nvGrpSpPr>
          <p:cNvPr id="2" name="Group 1">
            <a:extLst>
              <a:ext uri="{FF2B5EF4-FFF2-40B4-BE49-F238E27FC236}">
                <a16:creationId xmlns:a16="http://schemas.microsoft.com/office/drawing/2014/main" id="{6502CAE3-38B3-1754-2625-F4CB68F11B80}"/>
              </a:ext>
            </a:extLst>
          </p:cNvPr>
          <p:cNvGrpSpPr/>
          <p:nvPr/>
        </p:nvGrpSpPr>
        <p:grpSpPr>
          <a:xfrm>
            <a:off x="389279" y="883971"/>
            <a:ext cx="1772973" cy="1660454"/>
            <a:chOff x="583891" y="2057400"/>
            <a:chExt cx="2743200" cy="2743200"/>
          </a:xfrm>
        </p:grpSpPr>
        <p:sp>
          <p:nvSpPr>
            <p:cNvPr id="6" name="Oval 5">
              <a:extLst>
                <a:ext uri="{FF2B5EF4-FFF2-40B4-BE49-F238E27FC236}">
                  <a16:creationId xmlns:a16="http://schemas.microsoft.com/office/drawing/2014/main" id="{9DDA27C0-126B-177C-75BC-7EC96C6C2F4B}"/>
                </a:ext>
              </a:extLst>
            </p:cNvPr>
            <p:cNvSpPr/>
            <p:nvPr/>
          </p:nvSpPr>
          <p:spPr>
            <a:xfrm>
              <a:off x="583891" y="2057400"/>
              <a:ext cx="2743200" cy="2743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extBox 7">
              <a:extLst>
                <a:ext uri="{FF2B5EF4-FFF2-40B4-BE49-F238E27FC236}">
                  <a16:creationId xmlns:a16="http://schemas.microsoft.com/office/drawing/2014/main" id="{42AF8C4C-7AE1-A430-4872-C4DFB94F4042}"/>
                </a:ext>
              </a:extLst>
            </p:cNvPr>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bg1"/>
                  </a:solidFill>
                </a:rPr>
                <a:t>15</a:t>
              </a:r>
            </a:p>
          </p:txBody>
        </p:sp>
      </p:grpSp>
    </p:spTree>
    <p:extLst>
      <p:ext uri="{BB962C8B-B14F-4D97-AF65-F5344CB8AC3E}">
        <p14:creationId xmlns:p14="http://schemas.microsoft.com/office/powerpoint/2010/main" val="1686944293"/>
      </p:ext>
    </p:extLst>
  </p:cSld>
  <p:clrMapOvr>
    <a:masterClrMapping/>
  </p:clrMapOvr>
  <p:transition spd="slow">
    <p:push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811943" y="757645"/>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16</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83543" y="-1678352"/>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831773" y="138545"/>
            <a:ext cx="6760737" cy="938719"/>
          </a:xfrm>
          <a:prstGeom prst="rect">
            <a:avLst/>
          </a:prstGeom>
          <a:noFill/>
        </p:spPr>
        <p:txBody>
          <a:bodyPr wrap="square" rtlCol="0" anchor="ctr">
            <a:spAutoFit/>
          </a:bodyPr>
          <a:lstStyle/>
          <a:p>
            <a:pPr algn="ctr"/>
            <a:r>
              <a:rPr lang="en-US" sz="5500" spc="-300" dirty="0">
                <a:solidFill>
                  <a:srgbClr val="F5CD00"/>
                </a:solidFill>
              </a:rPr>
              <a:t>K Means Clustering</a:t>
            </a:r>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55143" y="2129244"/>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C3E68827-6C44-D0C8-54E4-C11EDA945CEA}"/>
              </a:ext>
            </a:extLst>
          </p:cNvPr>
          <p:cNvGrpSpPr/>
          <p:nvPr/>
        </p:nvGrpSpPr>
        <p:grpSpPr>
          <a:xfrm>
            <a:off x="427537" y="1318187"/>
            <a:ext cx="3297797" cy="548640"/>
            <a:chOff x="670675" y="3689982"/>
            <a:chExt cx="2545689" cy="548640"/>
          </a:xfrm>
        </p:grpSpPr>
        <p:sp>
          <p:nvSpPr>
            <p:cNvPr id="14" name="TextBox 13">
              <a:extLst>
                <a:ext uri="{FF2B5EF4-FFF2-40B4-BE49-F238E27FC236}">
                  <a16:creationId xmlns:a16="http://schemas.microsoft.com/office/drawing/2014/main" id="{98EFEA0B-147E-8948-EF83-BC3BDB7C8328}"/>
                </a:ext>
              </a:extLst>
            </p:cNvPr>
            <p:cNvSpPr txBox="1"/>
            <p:nvPr/>
          </p:nvSpPr>
          <p:spPr>
            <a:xfrm>
              <a:off x="1163846" y="3722144"/>
              <a:ext cx="2052518" cy="461665"/>
            </a:xfrm>
            <a:prstGeom prst="rect">
              <a:avLst/>
            </a:prstGeom>
            <a:noFill/>
          </p:spPr>
          <p:txBody>
            <a:bodyPr wrap="square" rtlCol="0">
              <a:spAutoFit/>
            </a:bodyPr>
            <a:lstStyle/>
            <a:p>
              <a:r>
                <a:rPr lang="en-US" sz="2400" dirty="0"/>
                <a:t>Elbow Curve - </a:t>
              </a:r>
            </a:p>
          </p:txBody>
        </p:sp>
        <p:grpSp>
          <p:nvGrpSpPr>
            <p:cNvPr id="15" name="Group 14">
              <a:extLst>
                <a:ext uri="{FF2B5EF4-FFF2-40B4-BE49-F238E27FC236}">
                  <a16:creationId xmlns:a16="http://schemas.microsoft.com/office/drawing/2014/main" id="{1086C57E-4909-5495-A5F1-6DEEB0EDED98}"/>
                </a:ext>
              </a:extLst>
            </p:cNvPr>
            <p:cNvGrpSpPr/>
            <p:nvPr/>
          </p:nvGrpSpPr>
          <p:grpSpPr>
            <a:xfrm>
              <a:off x="670675" y="3689982"/>
              <a:ext cx="459775" cy="548640"/>
              <a:chOff x="670675" y="3689982"/>
              <a:chExt cx="459775" cy="548640"/>
            </a:xfrm>
          </p:grpSpPr>
          <p:sp>
            <p:nvSpPr>
              <p:cNvPr id="16" name="Oval 15">
                <a:extLst>
                  <a:ext uri="{FF2B5EF4-FFF2-40B4-BE49-F238E27FC236}">
                    <a16:creationId xmlns:a16="http://schemas.microsoft.com/office/drawing/2014/main" id="{CD0F8986-A57B-6444-9CA7-6B77B1E7AC4E}"/>
                  </a:ext>
                </a:extLst>
              </p:cNvPr>
              <p:cNvSpPr/>
              <p:nvPr/>
            </p:nvSpPr>
            <p:spPr>
              <a:xfrm>
                <a:off x="670676" y="3689982"/>
                <a:ext cx="459774" cy="54864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pic>
            <p:nvPicPr>
              <p:cNvPr id="17" name="Graphic 16" descr="Muscular arm with solid fill">
                <a:extLst>
                  <a:ext uri="{FF2B5EF4-FFF2-40B4-BE49-F238E27FC236}">
                    <a16:creationId xmlns:a16="http://schemas.microsoft.com/office/drawing/2014/main" id="{16A687E7-514E-A44A-70BB-C96DF4CE26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0675" y="3689982"/>
                <a:ext cx="459774" cy="459774"/>
              </a:xfrm>
              <a:prstGeom prst="rect">
                <a:avLst/>
              </a:prstGeom>
            </p:spPr>
          </p:pic>
        </p:grpSp>
      </p:grpSp>
      <p:pic>
        <p:nvPicPr>
          <p:cNvPr id="22" name="Picture 21" descr="Graphical user interface, text, application&#10;&#10;Description automatically generated">
            <a:extLst>
              <a:ext uri="{FF2B5EF4-FFF2-40B4-BE49-F238E27FC236}">
                <a16:creationId xmlns:a16="http://schemas.microsoft.com/office/drawing/2014/main" id="{2EFAA26F-77F7-D4C0-6817-D2CEED8141C6}"/>
              </a:ext>
            </a:extLst>
          </p:cNvPr>
          <p:cNvPicPr>
            <a:picLocks noChangeAspect="1"/>
          </p:cNvPicPr>
          <p:nvPr/>
        </p:nvPicPr>
        <p:blipFill>
          <a:blip r:embed="rId4"/>
          <a:stretch>
            <a:fillRect/>
          </a:stretch>
        </p:blipFill>
        <p:spPr>
          <a:xfrm>
            <a:off x="7902794" y="4097041"/>
            <a:ext cx="3067050" cy="1404538"/>
          </a:xfrm>
          <a:prstGeom prst="rect">
            <a:avLst/>
          </a:prstGeom>
        </p:spPr>
      </p:pic>
      <p:grpSp>
        <p:nvGrpSpPr>
          <p:cNvPr id="5" name="Group 4">
            <a:extLst>
              <a:ext uri="{FF2B5EF4-FFF2-40B4-BE49-F238E27FC236}">
                <a16:creationId xmlns:a16="http://schemas.microsoft.com/office/drawing/2014/main" id="{ABE051FD-931C-DFD2-DCD6-5FC7767BC327}"/>
              </a:ext>
            </a:extLst>
          </p:cNvPr>
          <p:cNvGrpSpPr/>
          <p:nvPr/>
        </p:nvGrpSpPr>
        <p:grpSpPr>
          <a:xfrm>
            <a:off x="636857" y="2219083"/>
            <a:ext cx="6607880" cy="4028097"/>
            <a:chOff x="3013072" y="1414377"/>
            <a:chExt cx="5092700" cy="3327400"/>
          </a:xfrm>
        </p:grpSpPr>
        <p:grpSp>
          <p:nvGrpSpPr>
            <p:cNvPr id="4" name="Group 3">
              <a:extLst>
                <a:ext uri="{FF2B5EF4-FFF2-40B4-BE49-F238E27FC236}">
                  <a16:creationId xmlns:a16="http://schemas.microsoft.com/office/drawing/2014/main" id="{888033C2-36FC-820D-E5CE-01972404007F}"/>
                </a:ext>
              </a:extLst>
            </p:cNvPr>
            <p:cNvGrpSpPr/>
            <p:nvPr/>
          </p:nvGrpSpPr>
          <p:grpSpPr>
            <a:xfrm>
              <a:off x="3013072" y="1414377"/>
              <a:ext cx="5092700" cy="3327400"/>
              <a:chOff x="3013072" y="1414377"/>
              <a:chExt cx="5092700" cy="3327400"/>
            </a:xfrm>
          </p:grpSpPr>
          <p:pic>
            <p:nvPicPr>
              <p:cNvPr id="19" name="Picture 18" descr="Chart, line chart&#10;&#10;Description automatically generated">
                <a:extLst>
                  <a:ext uri="{FF2B5EF4-FFF2-40B4-BE49-F238E27FC236}">
                    <a16:creationId xmlns:a16="http://schemas.microsoft.com/office/drawing/2014/main" id="{E88AAAD7-F869-2A48-404D-F201D153D0DC}"/>
                  </a:ext>
                </a:extLst>
              </p:cNvPr>
              <p:cNvPicPr>
                <a:picLocks noChangeAspect="1"/>
              </p:cNvPicPr>
              <p:nvPr/>
            </p:nvPicPr>
            <p:blipFill>
              <a:blip r:embed="rId5"/>
              <a:stretch>
                <a:fillRect/>
              </a:stretch>
            </p:blipFill>
            <p:spPr>
              <a:xfrm>
                <a:off x="3013072" y="1414377"/>
                <a:ext cx="5092700" cy="3327400"/>
              </a:xfrm>
              <a:prstGeom prst="rect">
                <a:avLst/>
              </a:prstGeom>
            </p:spPr>
          </p:pic>
          <p:sp>
            <p:nvSpPr>
              <p:cNvPr id="36" name="Oval 35">
                <a:extLst>
                  <a:ext uri="{FF2B5EF4-FFF2-40B4-BE49-F238E27FC236}">
                    <a16:creationId xmlns:a16="http://schemas.microsoft.com/office/drawing/2014/main" id="{B14CCE03-DC7E-FF1D-BAC4-FE7DA0B8B7BE}"/>
                  </a:ext>
                </a:extLst>
              </p:cNvPr>
              <p:cNvSpPr/>
              <p:nvPr/>
            </p:nvSpPr>
            <p:spPr>
              <a:xfrm>
                <a:off x="5224994" y="4199468"/>
                <a:ext cx="346072" cy="338666"/>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4" name="Straight Arrow Connector 33">
              <a:extLst>
                <a:ext uri="{FF2B5EF4-FFF2-40B4-BE49-F238E27FC236}">
                  <a16:creationId xmlns:a16="http://schemas.microsoft.com/office/drawing/2014/main" id="{EDB0792A-C459-ABAB-A288-1CF4049C5E4F}"/>
                </a:ext>
              </a:extLst>
            </p:cNvPr>
            <p:cNvCxnSpPr>
              <a:cxnSpLocks/>
            </p:cNvCxnSpPr>
            <p:nvPr/>
          </p:nvCxnSpPr>
          <p:spPr>
            <a:xfrm>
              <a:off x="3809999" y="2316591"/>
              <a:ext cx="761999" cy="0"/>
            </a:xfrm>
            <a:prstGeom prst="straightConnector1">
              <a:avLst/>
            </a:prstGeom>
            <a:ln w="190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75F8770-65F1-5E12-06FE-EBA307BF72E2}"/>
                </a:ext>
              </a:extLst>
            </p:cNvPr>
            <p:cNvCxnSpPr/>
            <p:nvPr/>
          </p:nvCxnSpPr>
          <p:spPr>
            <a:xfrm>
              <a:off x="4588934" y="2284362"/>
              <a:ext cx="0" cy="191510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0798840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28BE8D1B-E7B3-CDF5-9D73-34AB6D6510F1}"/>
              </a:ext>
            </a:extLst>
          </p:cNvPr>
          <p:cNvSpPr/>
          <p:nvPr/>
        </p:nvSpPr>
        <p:spPr>
          <a:xfrm rot="16200000">
            <a:off x="-381001" y="380998"/>
            <a:ext cx="6858003" cy="609599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74403 w 4813275"/>
              <a:gd name="connsiteY2" fmla="*/ 2940107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788824 w 4813275"/>
              <a:gd name="connsiteY2" fmla="*/ 2953603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788824" y="2953603"/>
                </a:lnTo>
                <a:lnTo>
                  <a:pt x="0" y="3729683"/>
                </a:lnTo>
                <a:lnTo>
                  <a:pt x="0" y="5982"/>
                </a:lnTo>
                <a:close/>
              </a:path>
            </a:pathLst>
          </a:custGeom>
          <a:solidFill>
            <a:srgbClr val="F5CD00"/>
          </a:solidFill>
          <a:ln w="12700">
            <a:miter lim="400000"/>
          </a:ln>
        </p:spPr>
        <p:txBody>
          <a:bodyPr lIns="38100" tIns="38100" rIns="38100" bIns="38100" anchor="ctr"/>
          <a:lstStyle/>
          <a:p>
            <a:endParaRPr lang="en-US" sz="3000">
              <a:solidFill>
                <a:srgbClr val="FFFFFF"/>
              </a:solidFill>
              <a:effectLst>
                <a:outerShdw blurRad="38100" dist="12700" dir="5400000" rotWithShape="0">
                  <a:srgbClr val="000000">
                    <a:alpha val="50000"/>
                  </a:srgbClr>
                </a:outerShdw>
              </a:effectLst>
            </a:endParaRPr>
          </a:p>
        </p:txBody>
      </p:sp>
      <p:sp>
        <p:nvSpPr>
          <p:cNvPr id="5" name="TextBox 4">
            <a:extLst>
              <a:ext uri="{FF2B5EF4-FFF2-40B4-BE49-F238E27FC236}">
                <a16:creationId xmlns:a16="http://schemas.microsoft.com/office/drawing/2014/main" id="{458F4F0C-6092-5301-523B-D35412734255}"/>
              </a:ext>
            </a:extLst>
          </p:cNvPr>
          <p:cNvSpPr txBox="1"/>
          <p:nvPr/>
        </p:nvSpPr>
        <p:spPr>
          <a:xfrm>
            <a:off x="144314" y="620926"/>
            <a:ext cx="4021160" cy="1015663"/>
          </a:xfrm>
          <a:prstGeom prst="rect">
            <a:avLst/>
          </a:prstGeom>
          <a:noFill/>
        </p:spPr>
        <p:txBody>
          <a:bodyPr wrap="square" rtlCol="0" anchor="ctr">
            <a:spAutoFit/>
          </a:bodyPr>
          <a:lstStyle/>
          <a:p>
            <a:r>
              <a:rPr lang="en-US" sz="6000" spc="-300" dirty="0">
                <a:solidFill>
                  <a:schemeClr val="bg1">
                    <a:lumMod val="95000"/>
                  </a:schemeClr>
                </a:solidFill>
              </a:rPr>
              <a:t>Introduction</a:t>
            </a:r>
          </a:p>
        </p:txBody>
      </p:sp>
      <p:sp>
        <p:nvSpPr>
          <p:cNvPr id="6" name="TextBox 5">
            <a:extLst>
              <a:ext uri="{FF2B5EF4-FFF2-40B4-BE49-F238E27FC236}">
                <a16:creationId xmlns:a16="http://schemas.microsoft.com/office/drawing/2014/main" id="{091C0329-52E0-E466-8754-6A2C1D43C183}"/>
              </a:ext>
            </a:extLst>
          </p:cNvPr>
          <p:cNvSpPr txBox="1"/>
          <p:nvPr/>
        </p:nvSpPr>
        <p:spPr>
          <a:xfrm>
            <a:off x="144313" y="1989929"/>
            <a:ext cx="5003419" cy="4401205"/>
          </a:xfrm>
          <a:prstGeom prst="rect">
            <a:avLst/>
          </a:prstGeom>
          <a:noFill/>
        </p:spPr>
        <p:txBody>
          <a:bodyPr wrap="square" rtlCol="0">
            <a:spAutoFit/>
          </a:bodyPr>
          <a:lstStyle/>
          <a:p>
            <a:pPr marL="285750" indent="-285750">
              <a:buFont typeface="Arial" panose="020B0604020202020204" pitchFamily="34" charset="0"/>
              <a:buChar char="•"/>
            </a:pPr>
            <a:r>
              <a:rPr lang="en-GB" sz="2000" b="0" i="0" dirty="0">
                <a:solidFill>
                  <a:srgbClr val="002060"/>
                </a:solidFill>
                <a:effectLst/>
                <a:latin typeface="Söhne"/>
              </a:rPr>
              <a:t>Credit card fraud detection is a challenging task that requires detecting fraudulent transactions out of millions of daily transactions. </a:t>
            </a:r>
          </a:p>
          <a:p>
            <a:pPr marL="285750" indent="-285750">
              <a:buFont typeface="Arial" panose="020B0604020202020204" pitchFamily="34" charset="0"/>
              <a:buChar char="•"/>
            </a:pPr>
            <a:endParaRPr lang="en-GB" sz="2000" b="0" i="0" dirty="0">
              <a:solidFill>
                <a:srgbClr val="002060"/>
              </a:solidFill>
              <a:effectLst/>
              <a:latin typeface="Söhne"/>
            </a:endParaRPr>
          </a:p>
          <a:p>
            <a:pPr marL="285750" indent="-285750">
              <a:buFont typeface="Arial" panose="020B0604020202020204" pitchFamily="34" charset="0"/>
              <a:buChar char="•"/>
            </a:pPr>
            <a:r>
              <a:rPr lang="en-GB" sz="2000" b="0" i="0" dirty="0">
                <a:solidFill>
                  <a:srgbClr val="002060"/>
                </a:solidFill>
                <a:effectLst/>
                <a:latin typeface="Söhne"/>
              </a:rPr>
              <a:t>Due to the enormous amount of data, it is now nearly impossible for human specialists to identify meaningful patterns from transaction data. </a:t>
            </a:r>
          </a:p>
          <a:p>
            <a:pPr marL="285750" indent="-285750">
              <a:buFont typeface="Arial" panose="020B0604020202020204" pitchFamily="34" charset="0"/>
              <a:buChar char="•"/>
            </a:pPr>
            <a:endParaRPr lang="en-GB" sz="2000" b="0" i="0" dirty="0">
              <a:solidFill>
                <a:srgbClr val="002060"/>
              </a:solidFill>
              <a:effectLst/>
              <a:latin typeface="Söhne"/>
            </a:endParaRPr>
          </a:p>
          <a:p>
            <a:pPr marL="285750" indent="-285750">
              <a:buFont typeface="Arial" panose="020B0604020202020204" pitchFamily="34" charset="0"/>
              <a:buChar char="•"/>
            </a:pPr>
            <a:r>
              <a:rPr lang="en-GB" sz="2000" b="0" i="0" dirty="0">
                <a:solidFill>
                  <a:srgbClr val="002060"/>
                </a:solidFill>
                <a:effectLst/>
                <a:latin typeface="Söhne"/>
              </a:rPr>
              <a:t>Therefore, the use of machine learning techniques has become widespread in the field of fraud detection, where information extraction from large datasets is required. </a:t>
            </a:r>
            <a:endParaRPr lang="en-US" sz="2000" dirty="0">
              <a:solidFill>
                <a:srgbClr val="002060"/>
              </a:solidFill>
            </a:endParaRPr>
          </a:p>
        </p:txBody>
      </p:sp>
      <p:sp>
        <p:nvSpPr>
          <p:cNvPr id="10" name="Shape">
            <a:extLst>
              <a:ext uri="{FF2B5EF4-FFF2-40B4-BE49-F238E27FC236}">
                <a16:creationId xmlns:a16="http://schemas.microsoft.com/office/drawing/2014/main" id="{B8162BD7-5498-1745-B028-B16FB9C939C8}"/>
              </a:ext>
            </a:extLst>
          </p:cNvPr>
          <p:cNvSpPr/>
          <p:nvPr/>
        </p:nvSpPr>
        <p:spPr>
          <a:xfrm flipV="1">
            <a:off x="-121421" y="-48232"/>
            <a:ext cx="12434842" cy="830997"/>
          </a:xfrm>
          <a:custGeom>
            <a:avLst/>
            <a:gdLst/>
            <a:ahLst/>
            <a:cxnLst>
              <a:cxn ang="0">
                <a:pos x="wd2" y="hd2"/>
              </a:cxn>
              <a:cxn ang="5400000">
                <a:pos x="wd2" y="hd2"/>
              </a:cxn>
              <a:cxn ang="10800000">
                <a:pos x="wd2" y="hd2"/>
              </a:cxn>
              <a:cxn ang="16200000">
                <a:pos x="wd2" y="hd2"/>
              </a:cxn>
            </a:cxnLst>
            <a:rect l="0" t="0" r="r" b="b"/>
            <a:pathLst>
              <a:path w="21600" h="20876" extrusionOk="0">
                <a:moveTo>
                  <a:pt x="12796" y="7279"/>
                </a:moveTo>
                <a:cubicBezTo>
                  <a:pt x="6734" y="21599"/>
                  <a:pt x="1977" y="19295"/>
                  <a:pt x="0" y="14999"/>
                </a:cubicBezTo>
                <a:lnTo>
                  <a:pt x="0" y="20875"/>
                </a:lnTo>
                <a:lnTo>
                  <a:pt x="21600" y="20875"/>
                </a:lnTo>
                <a:lnTo>
                  <a:pt x="21600" y="3710"/>
                </a:lnTo>
                <a:cubicBezTo>
                  <a:pt x="21242" y="2616"/>
                  <a:pt x="20203" y="0"/>
                  <a:pt x="18450" y="0"/>
                </a:cubicBezTo>
                <a:cubicBezTo>
                  <a:pt x="17036" y="-1"/>
                  <a:pt x="15157" y="1701"/>
                  <a:pt x="12796" y="7279"/>
                </a:cubicBezTo>
              </a:path>
            </a:pathLst>
          </a:custGeom>
          <a:gradFill>
            <a:gsLst>
              <a:gs pos="11000">
                <a:srgbClr val="FFC000"/>
              </a:gs>
              <a:gs pos="76000">
                <a:srgbClr val="FF0000"/>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dirty="0"/>
          </a:p>
        </p:txBody>
      </p:sp>
      <p:pic>
        <p:nvPicPr>
          <p:cNvPr id="1026" name="Picture 2" descr="Credit Card Fraud Detection: Top Solution in 2023 - SEON">
            <a:extLst>
              <a:ext uri="{FF2B5EF4-FFF2-40B4-BE49-F238E27FC236}">
                <a16:creationId xmlns:a16="http://schemas.microsoft.com/office/drawing/2014/main" id="{3C79B7A0-9166-21C3-A43D-9A824934C2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9296" y="762974"/>
            <a:ext cx="6418390" cy="6418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218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17</a:t>
            </a:r>
          </a:p>
        </p:txBody>
      </p:sp>
      <p:cxnSp>
        <p:nvCxnSpPr>
          <p:cNvPr id="4" name="Straight Connector 3"/>
          <p:cNvCxnSpPr>
            <a:cxnSpLocks/>
            <a:endCxn id="2" idx="0"/>
          </p:cNvCxnSpPr>
          <p:nvPr/>
        </p:nvCxnSpPr>
        <p:spPr>
          <a:xfrm flipH="1">
            <a:off x="1955490" y="0"/>
            <a:ext cx="1" cy="232236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444811" y="2638423"/>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16A1367-C223-AFC6-0B76-DB1833E6217E}"/>
              </a:ext>
            </a:extLst>
          </p:cNvPr>
          <p:cNvSpPr txBox="1"/>
          <p:nvPr/>
        </p:nvSpPr>
        <p:spPr>
          <a:xfrm>
            <a:off x="-188170" y="-15811"/>
            <a:ext cx="4369762" cy="769441"/>
          </a:xfrm>
          <a:prstGeom prst="rect">
            <a:avLst/>
          </a:prstGeom>
          <a:noFill/>
        </p:spPr>
        <p:txBody>
          <a:bodyPr wrap="square" rtlCol="0" anchor="ctr">
            <a:spAutoFit/>
          </a:bodyPr>
          <a:lstStyle/>
          <a:p>
            <a:pPr algn="ctr"/>
            <a:r>
              <a:rPr lang="en-US" sz="4400" spc="-300" dirty="0">
                <a:solidFill>
                  <a:schemeClr val="tx2">
                    <a:lumMod val="50000"/>
                  </a:schemeClr>
                </a:solidFill>
              </a:rPr>
              <a:t>Deep Learning</a:t>
            </a:r>
          </a:p>
        </p:txBody>
      </p:sp>
      <p:pic>
        <p:nvPicPr>
          <p:cNvPr id="12" name="Graphic 11">
            <a:extLst>
              <a:ext uri="{FF2B5EF4-FFF2-40B4-BE49-F238E27FC236}">
                <a16:creationId xmlns:a16="http://schemas.microsoft.com/office/drawing/2014/main" id="{BA484CC7-DF27-ABB3-CF94-004BC8A7E2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81592" y="194833"/>
            <a:ext cx="6061364" cy="3024909"/>
          </a:xfrm>
          <a:prstGeom prst="rect">
            <a:avLst/>
          </a:prstGeom>
        </p:spPr>
      </p:pic>
      <p:grpSp>
        <p:nvGrpSpPr>
          <p:cNvPr id="8" name="Group 7">
            <a:extLst>
              <a:ext uri="{FF2B5EF4-FFF2-40B4-BE49-F238E27FC236}">
                <a16:creationId xmlns:a16="http://schemas.microsoft.com/office/drawing/2014/main" id="{6C0003F8-0618-4C73-9CB3-D6A09C483AC4}"/>
              </a:ext>
            </a:extLst>
          </p:cNvPr>
          <p:cNvGrpSpPr/>
          <p:nvPr/>
        </p:nvGrpSpPr>
        <p:grpSpPr>
          <a:xfrm>
            <a:off x="2293892" y="-1"/>
            <a:ext cx="9898107" cy="2620482"/>
            <a:chOff x="2293892" y="-1"/>
            <a:chExt cx="9898107" cy="2620482"/>
          </a:xfrm>
        </p:grpSpPr>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AF5CA39-7F3C-5CBB-CABD-DBC721D4A311}"/>
                </a:ext>
              </a:extLst>
            </p:cNvPr>
            <p:cNvSpPr txBox="1"/>
            <p:nvPr/>
          </p:nvSpPr>
          <p:spPr>
            <a:xfrm>
              <a:off x="10262738" y="1270138"/>
              <a:ext cx="746417" cy="369332"/>
            </a:xfrm>
            <a:prstGeom prst="rect">
              <a:avLst/>
            </a:prstGeom>
            <a:noFill/>
          </p:spPr>
          <p:txBody>
            <a:bodyPr wrap="none" rtlCol="0">
              <a:spAutoFit/>
            </a:bodyPr>
            <a:lstStyle/>
            <a:p>
              <a:r>
                <a:rPr lang="en-US" b="1" dirty="0"/>
                <a:t>Class 0</a:t>
              </a:r>
            </a:p>
          </p:txBody>
        </p:sp>
        <p:sp>
          <p:nvSpPr>
            <p:cNvPr id="15" name="TextBox 14">
              <a:extLst>
                <a:ext uri="{FF2B5EF4-FFF2-40B4-BE49-F238E27FC236}">
                  <a16:creationId xmlns:a16="http://schemas.microsoft.com/office/drawing/2014/main" id="{9EAA1502-3804-F68D-0C0F-4AA488F55458}"/>
                </a:ext>
              </a:extLst>
            </p:cNvPr>
            <p:cNvSpPr txBox="1"/>
            <p:nvPr/>
          </p:nvSpPr>
          <p:spPr>
            <a:xfrm>
              <a:off x="10244704" y="1765832"/>
              <a:ext cx="753703" cy="369332"/>
            </a:xfrm>
            <a:prstGeom prst="rect">
              <a:avLst/>
            </a:prstGeom>
            <a:noFill/>
          </p:spPr>
          <p:txBody>
            <a:bodyPr wrap="none" rtlCol="0">
              <a:spAutoFit/>
            </a:bodyPr>
            <a:lstStyle/>
            <a:p>
              <a:r>
                <a:rPr lang="en-US" b="1" dirty="0"/>
                <a:t>Class 1</a:t>
              </a:r>
            </a:p>
          </p:txBody>
        </p:sp>
        <p:sp>
          <p:nvSpPr>
            <p:cNvPr id="16" name="TextBox 15">
              <a:extLst>
                <a:ext uri="{FF2B5EF4-FFF2-40B4-BE49-F238E27FC236}">
                  <a16:creationId xmlns:a16="http://schemas.microsoft.com/office/drawing/2014/main" id="{A537451F-0B8C-D865-270A-FA448BD4C0C1}"/>
                </a:ext>
              </a:extLst>
            </p:cNvPr>
            <p:cNvSpPr txBox="1"/>
            <p:nvPr/>
          </p:nvSpPr>
          <p:spPr>
            <a:xfrm>
              <a:off x="2293892" y="1507665"/>
              <a:ext cx="1342385" cy="369332"/>
            </a:xfrm>
            <a:prstGeom prst="rect">
              <a:avLst/>
            </a:prstGeom>
            <a:noFill/>
          </p:spPr>
          <p:txBody>
            <a:bodyPr wrap="none" rtlCol="0">
              <a:spAutoFit/>
            </a:bodyPr>
            <a:lstStyle/>
            <a:p>
              <a:r>
                <a:rPr lang="en-US" b="1" dirty="0"/>
                <a:t>Input Feature</a:t>
              </a:r>
            </a:p>
          </p:txBody>
        </p:sp>
        <p:sp>
          <p:nvSpPr>
            <p:cNvPr id="17" name="Left Brace 16">
              <a:extLst>
                <a:ext uri="{FF2B5EF4-FFF2-40B4-BE49-F238E27FC236}">
                  <a16:creationId xmlns:a16="http://schemas.microsoft.com/office/drawing/2014/main" id="{10B19B25-B8A7-651B-18D4-990939D704F8}"/>
                </a:ext>
              </a:extLst>
            </p:cNvPr>
            <p:cNvSpPr/>
            <p:nvPr/>
          </p:nvSpPr>
          <p:spPr>
            <a:xfrm>
              <a:off x="3764433" y="842607"/>
              <a:ext cx="396566" cy="1777874"/>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18" name="Picture 17" descr="Text&#10;&#10;Description automatically generated with medium confidence">
            <a:extLst>
              <a:ext uri="{FF2B5EF4-FFF2-40B4-BE49-F238E27FC236}">
                <a16:creationId xmlns:a16="http://schemas.microsoft.com/office/drawing/2014/main" id="{38DF90DF-3142-3F67-6E90-D3D5769622FE}"/>
              </a:ext>
            </a:extLst>
          </p:cNvPr>
          <p:cNvPicPr>
            <a:picLocks noChangeAspect="1"/>
          </p:cNvPicPr>
          <p:nvPr/>
        </p:nvPicPr>
        <p:blipFill>
          <a:blip r:embed="rId5"/>
          <a:stretch>
            <a:fillRect/>
          </a:stretch>
        </p:blipFill>
        <p:spPr>
          <a:xfrm>
            <a:off x="3962716" y="3414577"/>
            <a:ext cx="7505243" cy="2665862"/>
          </a:xfrm>
          <a:prstGeom prst="rect">
            <a:avLst/>
          </a:prstGeom>
        </p:spPr>
      </p:pic>
    </p:spTree>
    <p:extLst>
      <p:ext uri="{BB962C8B-B14F-4D97-AF65-F5344CB8AC3E}">
        <p14:creationId xmlns:p14="http://schemas.microsoft.com/office/powerpoint/2010/main" val="3314248541"/>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9AA1EE12-01DE-7948-4E77-9ED4282E4C2D}"/>
              </a:ext>
            </a:extLst>
          </p:cNvPr>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Calendar&#10;&#10;Description automatically generated">
            <a:extLst>
              <a:ext uri="{FF2B5EF4-FFF2-40B4-BE49-F238E27FC236}">
                <a16:creationId xmlns:a16="http://schemas.microsoft.com/office/drawing/2014/main" id="{F941D947-440C-C63E-2613-C1803F37C5D8}"/>
              </a:ext>
            </a:extLst>
          </p:cNvPr>
          <p:cNvPicPr>
            <a:picLocks noChangeAspect="1"/>
          </p:cNvPicPr>
          <p:nvPr/>
        </p:nvPicPr>
        <p:blipFill>
          <a:blip r:embed="rId2"/>
          <a:stretch>
            <a:fillRect/>
          </a:stretch>
        </p:blipFill>
        <p:spPr>
          <a:xfrm>
            <a:off x="5678957" y="600918"/>
            <a:ext cx="3886200" cy="1600200"/>
          </a:xfrm>
          <a:prstGeom prst="rect">
            <a:avLst/>
          </a:prstGeom>
        </p:spPr>
      </p:pic>
      <p:pic>
        <p:nvPicPr>
          <p:cNvPr id="11" name="Picture 10" descr="Calendar&#10;&#10;Description automatically generated">
            <a:extLst>
              <a:ext uri="{FF2B5EF4-FFF2-40B4-BE49-F238E27FC236}">
                <a16:creationId xmlns:a16="http://schemas.microsoft.com/office/drawing/2014/main" id="{47BAF4BE-AAC2-A5DD-4DB4-63F8FA6F171D}"/>
              </a:ext>
            </a:extLst>
          </p:cNvPr>
          <p:cNvPicPr>
            <a:picLocks noChangeAspect="1"/>
          </p:cNvPicPr>
          <p:nvPr/>
        </p:nvPicPr>
        <p:blipFill rotWithShape="1">
          <a:blip r:embed="rId3"/>
          <a:srcRect t="5263" b="-1"/>
          <a:stretch/>
        </p:blipFill>
        <p:spPr>
          <a:xfrm>
            <a:off x="5691657" y="4467029"/>
            <a:ext cx="3873500" cy="1600200"/>
          </a:xfrm>
          <a:prstGeom prst="rect">
            <a:avLst/>
          </a:prstGeom>
        </p:spPr>
      </p:pic>
      <p:pic>
        <p:nvPicPr>
          <p:cNvPr id="14" name="Picture 13" descr="Table, calendar&#10;&#10;Description automatically generated with medium confidence">
            <a:extLst>
              <a:ext uri="{FF2B5EF4-FFF2-40B4-BE49-F238E27FC236}">
                <a16:creationId xmlns:a16="http://schemas.microsoft.com/office/drawing/2014/main" id="{18CAF711-A8BC-16E9-D365-27350DBEA4AA}"/>
              </a:ext>
            </a:extLst>
          </p:cNvPr>
          <p:cNvPicPr>
            <a:picLocks noChangeAspect="1"/>
          </p:cNvPicPr>
          <p:nvPr/>
        </p:nvPicPr>
        <p:blipFill rotWithShape="1">
          <a:blip r:embed="rId4"/>
          <a:srcRect t="6913"/>
          <a:stretch/>
        </p:blipFill>
        <p:spPr>
          <a:xfrm>
            <a:off x="5678957" y="2494952"/>
            <a:ext cx="3886200" cy="1678243"/>
          </a:xfrm>
          <a:prstGeom prst="rect">
            <a:avLst/>
          </a:prstGeom>
        </p:spPr>
      </p:pic>
      <p:sp>
        <p:nvSpPr>
          <p:cNvPr id="16" name="TextBox 15">
            <a:extLst>
              <a:ext uri="{FF2B5EF4-FFF2-40B4-BE49-F238E27FC236}">
                <a16:creationId xmlns:a16="http://schemas.microsoft.com/office/drawing/2014/main" id="{E316534A-8617-C030-78D3-49D5A43DC757}"/>
              </a:ext>
            </a:extLst>
          </p:cNvPr>
          <p:cNvSpPr txBox="1"/>
          <p:nvPr/>
        </p:nvSpPr>
        <p:spPr>
          <a:xfrm>
            <a:off x="6524696" y="231586"/>
            <a:ext cx="2548390" cy="369332"/>
          </a:xfrm>
          <a:prstGeom prst="rect">
            <a:avLst/>
          </a:prstGeom>
          <a:noFill/>
        </p:spPr>
        <p:txBody>
          <a:bodyPr wrap="none" rtlCol="0">
            <a:spAutoFit/>
          </a:bodyPr>
          <a:lstStyle/>
          <a:p>
            <a:r>
              <a:rPr lang="en-US" dirty="0"/>
              <a:t>Random Forest Classifier</a:t>
            </a:r>
          </a:p>
        </p:txBody>
      </p:sp>
      <p:pic>
        <p:nvPicPr>
          <p:cNvPr id="18" name="Picture 17" descr="Chart, bar chart, waterfall chart&#10;&#10;Description automatically generated">
            <a:extLst>
              <a:ext uri="{FF2B5EF4-FFF2-40B4-BE49-F238E27FC236}">
                <a16:creationId xmlns:a16="http://schemas.microsoft.com/office/drawing/2014/main" id="{815A5C6C-27FE-EC0D-EF96-127BA4360F1B}"/>
              </a:ext>
            </a:extLst>
          </p:cNvPr>
          <p:cNvPicPr>
            <a:picLocks noChangeAspect="1"/>
          </p:cNvPicPr>
          <p:nvPr/>
        </p:nvPicPr>
        <p:blipFill rotWithShape="1">
          <a:blip r:embed="rId5"/>
          <a:srcRect l="52033"/>
          <a:stretch/>
        </p:blipFill>
        <p:spPr>
          <a:xfrm>
            <a:off x="3036823" y="536311"/>
            <a:ext cx="2401387" cy="1603387"/>
          </a:xfrm>
          <a:prstGeom prst="rect">
            <a:avLst/>
          </a:prstGeom>
        </p:spPr>
      </p:pic>
      <p:pic>
        <p:nvPicPr>
          <p:cNvPr id="19" name="Picture 18" descr="Chart, bar chart, waterfall chart&#10;&#10;Description automatically generated">
            <a:extLst>
              <a:ext uri="{FF2B5EF4-FFF2-40B4-BE49-F238E27FC236}">
                <a16:creationId xmlns:a16="http://schemas.microsoft.com/office/drawing/2014/main" id="{D0A07121-DEAC-E8BE-9F68-BF8F095A03D5}"/>
              </a:ext>
            </a:extLst>
          </p:cNvPr>
          <p:cNvPicPr>
            <a:picLocks noChangeAspect="1"/>
          </p:cNvPicPr>
          <p:nvPr/>
        </p:nvPicPr>
        <p:blipFill rotWithShape="1">
          <a:blip r:embed="rId5"/>
          <a:srcRect r="53156"/>
          <a:stretch/>
        </p:blipFill>
        <p:spPr>
          <a:xfrm>
            <a:off x="3093015" y="4532653"/>
            <a:ext cx="2345195" cy="1603387"/>
          </a:xfrm>
          <a:prstGeom prst="rect">
            <a:avLst/>
          </a:prstGeom>
        </p:spPr>
      </p:pic>
      <p:sp>
        <p:nvSpPr>
          <p:cNvPr id="21" name="TextBox 20">
            <a:extLst>
              <a:ext uri="{FF2B5EF4-FFF2-40B4-BE49-F238E27FC236}">
                <a16:creationId xmlns:a16="http://schemas.microsoft.com/office/drawing/2014/main" id="{5F1A7EDC-37B5-7BBA-DE81-DE60E619B036}"/>
              </a:ext>
            </a:extLst>
          </p:cNvPr>
          <p:cNvSpPr txBox="1"/>
          <p:nvPr/>
        </p:nvSpPr>
        <p:spPr>
          <a:xfrm>
            <a:off x="4017223" y="3244334"/>
            <a:ext cx="1504957" cy="369332"/>
          </a:xfrm>
          <a:prstGeom prst="rect">
            <a:avLst/>
          </a:prstGeom>
          <a:noFill/>
        </p:spPr>
        <p:txBody>
          <a:bodyPr wrap="square">
            <a:spAutoFit/>
          </a:bodyPr>
          <a:lstStyle/>
          <a:p>
            <a:r>
              <a:rPr lang="en-GB" b="1" dirty="0">
                <a:solidFill>
                  <a:srgbClr val="000000"/>
                </a:solidFill>
                <a:effectLst/>
              </a:rPr>
              <a:t>SMOTETomek</a:t>
            </a:r>
            <a:endParaRPr lang="en-US" b="1" dirty="0"/>
          </a:p>
        </p:txBody>
      </p:sp>
    </p:spTree>
    <p:extLst>
      <p:ext uri="{BB962C8B-B14F-4D97-AF65-F5344CB8AC3E}">
        <p14:creationId xmlns:p14="http://schemas.microsoft.com/office/powerpoint/2010/main" val="2203912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13" name="Pentagon 10112"/>
          <p:cNvSpPr/>
          <p:nvPr/>
        </p:nvSpPr>
        <p:spPr>
          <a:xfrm>
            <a:off x="-317118" y="580579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Triangle 58"/>
          <p:cNvSpPr/>
          <p:nvPr/>
        </p:nvSpPr>
        <p:spPr>
          <a:xfrm rot="5400000">
            <a:off x="3021944" y="-3006219"/>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65DC7F47-1B4C-B61D-C539-957C6C15464D}"/>
              </a:ext>
            </a:extLst>
          </p:cNvPr>
          <p:cNvCxnSpPr/>
          <p:nvPr/>
        </p:nvCxnSpPr>
        <p:spPr>
          <a:xfrm>
            <a:off x="6742390" y="5523564"/>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9EE9B1F-753E-EDEA-1313-20A02EBEAE83}"/>
              </a:ext>
            </a:extLst>
          </p:cNvPr>
          <p:cNvSpPr txBox="1"/>
          <p:nvPr/>
        </p:nvSpPr>
        <p:spPr>
          <a:xfrm>
            <a:off x="1060224" y="963909"/>
            <a:ext cx="9059731" cy="938719"/>
          </a:xfrm>
          <a:prstGeom prst="rect">
            <a:avLst/>
          </a:prstGeom>
          <a:noFill/>
        </p:spPr>
        <p:txBody>
          <a:bodyPr wrap="square" rtlCol="0" anchor="ctr">
            <a:spAutoFit/>
          </a:bodyPr>
          <a:lstStyle/>
          <a:p>
            <a:pPr algn="ctr"/>
            <a:r>
              <a:rPr lang="en-US" sz="5500" spc="-300" dirty="0"/>
              <a:t>Artificial Neural Network (ANN)</a:t>
            </a:r>
          </a:p>
        </p:txBody>
      </p:sp>
      <p:graphicFrame>
        <p:nvGraphicFramePr>
          <p:cNvPr id="3" name="Table 4">
            <a:extLst>
              <a:ext uri="{FF2B5EF4-FFF2-40B4-BE49-F238E27FC236}">
                <a16:creationId xmlns:a16="http://schemas.microsoft.com/office/drawing/2014/main" id="{278E32BD-AED0-65E1-2445-3E5F66E2B523}"/>
              </a:ext>
            </a:extLst>
          </p:cNvPr>
          <p:cNvGraphicFramePr>
            <a:graphicFrameLocks noGrp="1"/>
          </p:cNvGraphicFramePr>
          <p:nvPr>
            <p:extLst>
              <p:ext uri="{D42A27DB-BD31-4B8C-83A1-F6EECF244321}">
                <p14:modId xmlns:p14="http://schemas.microsoft.com/office/powerpoint/2010/main" val="3798203382"/>
              </p:ext>
            </p:extLst>
          </p:nvPr>
        </p:nvGraphicFramePr>
        <p:xfrm>
          <a:off x="224486" y="2152311"/>
          <a:ext cx="11753670" cy="3327200"/>
        </p:xfrm>
        <a:graphic>
          <a:graphicData uri="http://schemas.openxmlformats.org/drawingml/2006/table">
            <a:tbl>
              <a:tblPr firstRow="1" bandRow="1">
                <a:tableStyleId>{6E25E649-3F16-4E02-A733-19D2CDBF48F0}</a:tableStyleId>
              </a:tblPr>
              <a:tblGrid>
                <a:gridCol w="1644472">
                  <a:extLst>
                    <a:ext uri="{9D8B030D-6E8A-4147-A177-3AD203B41FA5}">
                      <a16:colId xmlns:a16="http://schemas.microsoft.com/office/drawing/2014/main" val="997516481"/>
                    </a:ext>
                  </a:extLst>
                </a:gridCol>
                <a:gridCol w="999067">
                  <a:extLst>
                    <a:ext uri="{9D8B030D-6E8A-4147-A177-3AD203B41FA5}">
                      <a16:colId xmlns:a16="http://schemas.microsoft.com/office/drawing/2014/main" val="3916147850"/>
                    </a:ext>
                  </a:extLst>
                </a:gridCol>
                <a:gridCol w="882562">
                  <a:extLst>
                    <a:ext uri="{9D8B030D-6E8A-4147-A177-3AD203B41FA5}">
                      <a16:colId xmlns:a16="http://schemas.microsoft.com/office/drawing/2014/main" val="1894803426"/>
                    </a:ext>
                  </a:extLst>
                </a:gridCol>
                <a:gridCol w="1175367">
                  <a:extLst>
                    <a:ext uri="{9D8B030D-6E8A-4147-A177-3AD203B41FA5}">
                      <a16:colId xmlns:a16="http://schemas.microsoft.com/office/drawing/2014/main" val="2188899158"/>
                    </a:ext>
                  </a:extLst>
                </a:gridCol>
                <a:gridCol w="1175367">
                  <a:extLst>
                    <a:ext uri="{9D8B030D-6E8A-4147-A177-3AD203B41FA5}">
                      <a16:colId xmlns:a16="http://schemas.microsoft.com/office/drawing/2014/main" val="1793139610"/>
                    </a:ext>
                  </a:extLst>
                </a:gridCol>
                <a:gridCol w="1175367">
                  <a:extLst>
                    <a:ext uri="{9D8B030D-6E8A-4147-A177-3AD203B41FA5}">
                      <a16:colId xmlns:a16="http://schemas.microsoft.com/office/drawing/2014/main" val="836043609"/>
                    </a:ext>
                  </a:extLst>
                </a:gridCol>
                <a:gridCol w="1175367">
                  <a:extLst>
                    <a:ext uri="{9D8B030D-6E8A-4147-A177-3AD203B41FA5}">
                      <a16:colId xmlns:a16="http://schemas.microsoft.com/office/drawing/2014/main" val="1300369358"/>
                    </a:ext>
                  </a:extLst>
                </a:gridCol>
                <a:gridCol w="1175367">
                  <a:extLst>
                    <a:ext uri="{9D8B030D-6E8A-4147-A177-3AD203B41FA5}">
                      <a16:colId xmlns:a16="http://schemas.microsoft.com/office/drawing/2014/main" val="504658865"/>
                    </a:ext>
                  </a:extLst>
                </a:gridCol>
                <a:gridCol w="1175367">
                  <a:extLst>
                    <a:ext uri="{9D8B030D-6E8A-4147-A177-3AD203B41FA5}">
                      <a16:colId xmlns:a16="http://schemas.microsoft.com/office/drawing/2014/main" val="2434834265"/>
                    </a:ext>
                  </a:extLst>
                </a:gridCol>
                <a:gridCol w="1175367">
                  <a:extLst>
                    <a:ext uri="{9D8B030D-6E8A-4147-A177-3AD203B41FA5}">
                      <a16:colId xmlns:a16="http://schemas.microsoft.com/office/drawing/2014/main" val="848040876"/>
                    </a:ext>
                  </a:extLst>
                </a:gridCol>
              </a:tblGrid>
              <a:tr h="665440">
                <a:tc>
                  <a:txBody>
                    <a:bodyPr/>
                    <a:lstStyle/>
                    <a:p>
                      <a:r>
                        <a:rPr lang="en-US" dirty="0"/>
                        <a:t>Neural Network</a:t>
                      </a:r>
                    </a:p>
                  </a:txBody>
                  <a:tcPr/>
                </a:tc>
                <a:tc>
                  <a:txBody>
                    <a:bodyPr/>
                    <a:lstStyle/>
                    <a:p>
                      <a:r>
                        <a:rPr lang="en-US" dirty="0"/>
                        <a:t>TP</a:t>
                      </a:r>
                    </a:p>
                  </a:txBody>
                  <a:tcPr/>
                </a:tc>
                <a:tc>
                  <a:txBody>
                    <a:bodyPr/>
                    <a:lstStyle/>
                    <a:p>
                      <a:r>
                        <a:rPr lang="en-US" dirty="0"/>
                        <a:t>FP</a:t>
                      </a:r>
                    </a:p>
                  </a:txBody>
                  <a:tcPr/>
                </a:tc>
                <a:tc>
                  <a:txBody>
                    <a:bodyPr/>
                    <a:lstStyle/>
                    <a:p>
                      <a:r>
                        <a:rPr lang="en-US" dirty="0"/>
                        <a:t>TN</a:t>
                      </a:r>
                    </a:p>
                  </a:txBody>
                  <a:tcPr/>
                </a:tc>
                <a:tc>
                  <a:txBody>
                    <a:bodyPr/>
                    <a:lstStyle/>
                    <a:p>
                      <a:r>
                        <a:rPr lang="en-US" dirty="0"/>
                        <a:t>FN</a:t>
                      </a:r>
                    </a:p>
                  </a:txBody>
                  <a:tcPr/>
                </a:tc>
                <a:tc>
                  <a:txBody>
                    <a:bodyPr/>
                    <a:lstStyle/>
                    <a:p>
                      <a:r>
                        <a:rPr lang="en-GB" sz="1800" b="1" kern="1200" dirty="0">
                          <a:solidFill>
                            <a:schemeClr val="lt1"/>
                          </a:solidFill>
                          <a:effectLst/>
                          <a:latin typeface="+mn-lt"/>
                          <a:ea typeface="+mn-ea"/>
                          <a:cs typeface="+mn-cs"/>
                        </a:rPr>
                        <a:t>Binary Accuracy</a:t>
                      </a:r>
                      <a:r>
                        <a:rPr lang="en-GB" dirty="0">
                          <a:effectLst/>
                        </a:rPr>
                        <a:t> </a:t>
                      </a:r>
                      <a:endParaRPr lang="en-US" dirty="0"/>
                    </a:p>
                  </a:txBody>
                  <a:tcPr/>
                </a:tc>
                <a:tc>
                  <a:txBody>
                    <a:bodyPr/>
                    <a:lstStyle/>
                    <a:p>
                      <a:r>
                        <a:rPr lang="en-GB" sz="1800" b="1" kern="1200" dirty="0">
                          <a:solidFill>
                            <a:schemeClr val="lt1"/>
                          </a:solidFill>
                          <a:effectLst/>
                          <a:latin typeface="+mn-lt"/>
                          <a:ea typeface="+mn-ea"/>
                          <a:cs typeface="+mn-cs"/>
                        </a:rPr>
                        <a:t>Precision </a:t>
                      </a:r>
                      <a:endParaRPr lang="en-US" dirty="0"/>
                    </a:p>
                  </a:txBody>
                  <a:tcPr/>
                </a:tc>
                <a:tc>
                  <a:txBody>
                    <a:bodyPr/>
                    <a:lstStyle/>
                    <a:p>
                      <a:r>
                        <a:rPr lang="en-US" dirty="0"/>
                        <a:t>Recall</a:t>
                      </a:r>
                    </a:p>
                  </a:txBody>
                  <a:tcPr/>
                </a:tc>
                <a:tc>
                  <a:txBody>
                    <a:bodyPr/>
                    <a:lstStyle/>
                    <a:p>
                      <a:r>
                        <a:rPr lang="en-US" dirty="0"/>
                        <a:t>AUC</a:t>
                      </a:r>
                    </a:p>
                  </a:txBody>
                  <a:tcPr/>
                </a:tc>
                <a:tc>
                  <a:txBody>
                    <a:bodyPr/>
                    <a:lstStyle/>
                    <a:p>
                      <a:r>
                        <a:rPr lang="en-US" dirty="0"/>
                        <a:t>PRC</a:t>
                      </a:r>
                    </a:p>
                  </a:txBody>
                  <a:tcPr/>
                </a:tc>
                <a:extLst>
                  <a:ext uri="{0D108BD9-81ED-4DB2-BD59-A6C34878D82A}">
                    <a16:rowId xmlns:a16="http://schemas.microsoft.com/office/drawing/2014/main" val="2565589612"/>
                  </a:ext>
                </a:extLst>
              </a:tr>
              <a:tr h="665440">
                <a:tc>
                  <a:txBody>
                    <a:bodyPr/>
                    <a:lstStyle/>
                    <a:p>
                      <a:r>
                        <a:rPr lang="en-US" dirty="0"/>
                        <a:t>Threshold - 0.5</a:t>
                      </a:r>
                    </a:p>
                    <a:p>
                      <a:r>
                        <a:rPr lang="en-US" dirty="0"/>
                        <a:t>(Bi-Accuracy)</a:t>
                      </a:r>
                    </a:p>
                  </a:txBody>
                  <a:tcPr/>
                </a:tc>
                <a:tc>
                  <a:txBody>
                    <a:bodyPr/>
                    <a:lstStyle/>
                    <a:p>
                      <a:r>
                        <a:rPr lang="en-US" dirty="0"/>
                        <a:t>54</a:t>
                      </a:r>
                    </a:p>
                  </a:txBody>
                  <a:tcPr/>
                </a:tc>
                <a:tc>
                  <a:txBody>
                    <a:bodyPr/>
                    <a:lstStyle/>
                    <a:p>
                      <a:r>
                        <a:rPr lang="en-US" dirty="0"/>
                        <a:t>4</a:t>
                      </a:r>
                    </a:p>
                  </a:txBody>
                  <a:tcPr/>
                </a:tc>
                <a:tc>
                  <a:txBody>
                    <a:bodyPr/>
                    <a:lstStyle/>
                    <a:p>
                      <a:r>
                        <a:rPr lang="en-GB" sz="1800" kern="1200" dirty="0">
                          <a:solidFill>
                            <a:schemeClr val="dk1"/>
                          </a:solidFill>
                          <a:effectLst/>
                          <a:latin typeface="+mn-lt"/>
                          <a:ea typeface="+mn-ea"/>
                          <a:cs typeface="+mn-cs"/>
                        </a:rPr>
                        <a:t>28207</a:t>
                      </a:r>
                      <a:r>
                        <a:rPr lang="en-GB" dirty="0">
                          <a:effectLst/>
                        </a:rPr>
                        <a:t> </a:t>
                      </a:r>
                      <a:endParaRPr lang="en-US" dirty="0"/>
                    </a:p>
                  </a:txBody>
                  <a:tcPr/>
                </a:tc>
                <a:tc>
                  <a:txBody>
                    <a:bodyPr/>
                    <a:lstStyle/>
                    <a:p>
                      <a:r>
                        <a:rPr lang="en-US" dirty="0"/>
                        <a:t>21</a:t>
                      </a:r>
                    </a:p>
                  </a:txBody>
                  <a:tcPr/>
                </a:tc>
                <a:tc>
                  <a:txBody>
                    <a:bodyPr/>
                    <a:lstStyle/>
                    <a:p>
                      <a:r>
                        <a:rPr lang="en-GB" sz="1800" kern="1200" dirty="0">
                          <a:solidFill>
                            <a:schemeClr val="dk1"/>
                          </a:solidFill>
                          <a:effectLst/>
                          <a:latin typeface="+mn-lt"/>
                          <a:ea typeface="+mn-ea"/>
                          <a:cs typeface="+mn-cs"/>
                        </a:rPr>
                        <a:t>0.9991 </a:t>
                      </a:r>
                      <a:endParaRPr lang="en-US" dirty="0"/>
                    </a:p>
                  </a:txBody>
                  <a:tcPr/>
                </a:tc>
                <a:tc>
                  <a:txBody>
                    <a:bodyPr/>
                    <a:lstStyle/>
                    <a:p>
                      <a:r>
                        <a:rPr lang="en-GB" sz="1800" kern="1200" dirty="0">
                          <a:solidFill>
                            <a:schemeClr val="dk1"/>
                          </a:solidFill>
                          <a:effectLst/>
                          <a:latin typeface="+mn-lt"/>
                          <a:ea typeface="+mn-ea"/>
                          <a:cs typeface="+mn-cs"/>
                        </a:rPr>
                        <a:t>0.9310 </a:t>
                      </a:r>
                      <a:endParaRPr lang="en-US" dirty="0"/>
                    </a:p>
                  </a:txBody>
                  <a:tcPr/>
                </a:tc>
                <a:tc>
                  <a:txBody>
                    <a:bodyPr/>
                    <a:lstStyle/>
                    <a:p>
                      <a:r>
                        <a:rPr lang="en-GB" sz="1800" kern="1200" dirty="0">
                          <a:solidFill>
                            <a:schemeClr val="dk1"/>
                          </a:solidFill>
                          <a:effectLst/>
                          <a:latin typeface="+mn-lt"/>
                          <a:ea typeface="+mn-ea"/>
                          <a:cs typeface="+mn-cs"/>
                        </a:rPr>
                        <a:t>0.7200 </a:t>
                      </a:r>
                      <a:endParaRPr lang="en-US" dirty="0"/>
                    </a:p>
                  </a:txBody>
                  <a:tcPr/>
                </a:tc>
                <a:tc>
                  <a:txBody>
                    <a:bodyPr/>
                    <a:lstStyle/>
                    <a:p>
                      <a:r>
                        <a:rPr lang="en-GB" sz="1800" kern="1200" dirty="0">
                          <a:solidFill>
                            <a:schemeClr val="dk1"/>
                          </a:solidFill>
                          <a:effectLst/>
                          <a:latin typeface="+mn-lt"/>
                          <a:ea typeface="+mn-ea"/>
                          <a:cs typeface="+mn-cs"/>
                        </a:rPr>
                        <a:t>0.8799 </a:t>
                      </a:r>
                      <a:endParaRPr lang="en-US" dirty="0"/>
                    </a:p>
                  </a:txBody>
                  <a:tcPr/>
                </a:tc>
                <a:tc>
                  <a:txBody>
                    <a:bodyPr/>
                    <a:lstStyle/>
                    <a:p>
                      <a:r>
                        <a:rPr lang="en-GB" sz="1800" kern="1200" dirty="0">
                          <a:solidFill>
                            <a:schemeClr val="dk1"/>
                          </a:solidFill>
                          <a:effectLst/>
                          <a:latin typeface="+mn-lt"/>
                          <a:ea typeface="+mn-ea"/>
                          <a:cs typeface="+mn-cs"/>
                        </a:rPr>
                        <a:t>0.7661 </a:t>
                      </a:r>
                      <a:endParaRPr lang="en-US" dirty="0"/>
                    </a:p>
                  </a:txBody>
                  <a:tcPr/>
                </a:tc>
                <a:extLst>
                  <a:ext uri="{0D108BD9-81ED-4DB2-BD59-A6C34878D82A}">
                    <a16:rowId xmlns:a16="http://schemas.microsoft.com/office/drawing/2014/main" val="2324061865"/>
                  </a:ext>
                </a:extLst>
              </a:tr>
              <a:tr h="665440">
                <a:tc>
                  <a:txBody>
                    <a:bodyPr/>
                    <a:lstStyle/>
                    <a:p>
                      <a:r>
                        <a:rPr lang="en-US" dirty="0"/>
                        <a:t>Additional Layers</a:t>
                      </a:r>
                    </a:p>
                  </a:txBody>
                  <a:tcPr/>
                </a:tc>
                <a:tc>
                  <a:txBody>
                    <a:bodyPr/>
                    <a:lstStyle/>
                    <a:p>
                      <a:r>
                        <a:rPr lang="en-US" dirty="0"/>
                        <a:t>54</a:t>
                      </a:r>
                    </a:p>
                  </a:txBody>
                  <a:tcPr/>
                </a:tc>
                <a:tc>
                  <a:txBody>
                    <a:bodyPr/>
                    <a:lstStyle/>
                    <a:p>
                      <a:r>
                        <a:rPr lang="en-US" dirty="0"/>
                        <a:t>4</a:t>
                      </a:r>
                    </a:p>
                  </a:txBody>
                  <a:tcPr/>
                </a:tc>
                <a:tc>
                  <a:txBody>
                    <a:bodyPr/>
                    <a:lstStyle/>
                    <a:p>
                      <a:r>
                        <a:rPr lang="en-GB" sz="1800" kern="1200" dirty="0">
                          <a:solidFill>
                            <a:schemeClr val="dk1"/>
                          </a:solidFill>
                          <a:effectLst/>
                          <a:latin typeface="+mn-lt"/>
                          <a:ea typeface="+mn-ea"/>
                          <a:cs typeface="+mn-cs"/>
                        </a:rPr>
                        <a:t>28207</a:t>
                      </a:r>
                      <a:r>
                        <a:rPr lang="en-GB" dirty="0">
                          <a:effectLst/>
                        </a:rPr>
                        <a:t> </a:t>
                      </a:r>
                      <a:endParaRPr lang="en-US" dirty="0"/>
                    </a:p>
                  </a:txBody>
                  <a:tcPr/>
                </a:tc>
                <a:tc>
                  <a:txBody>
                    <a:bodyPr/>
                    <a:lstStyle/>
                    <a:p>
                      <a:r>
                        <a:rPr lang="en-US" dirty="0"/>
                        <a:t>21</a:t>
                      </a:r>
                    </a:p>
                  </a:txBody>
                  <a:tcPr/>
                </a:tc>
                <a:tc>
                  <a:txBody>
                    <a:bodyPr/>
                    <a:lstStyle/>
                    <a:p>
                      <a:r>
                        <a:rPr lang="en-GB" sz="1800" kern="1200" dirty="0">
                          <a:solidFill>
                            <a:schemeClr val="dk1"/>
                          </a:solidFill>
                          <a:effectLst/>
                          <a:latin typeface="+mn-lt"/>
                          <a:ea typeface="+mn-ea"/>
                          <a:cs typeface="+mn-cs"/>
                        </a:rPr>
                        <a:t>0.9991 </a:t>
                      </a:r>
                      <a:endParaRPr lang="en-US" dirty="0"/>
                    </a:p>
                  </a:txBody>
                  <a:tcPr/>
                </a:tc>
                <a:tc>
                  <a:txBody>
                    <a:bodyPr/>
                    <a:lstStyle/>
                    <a:p>
                      <a:r>
                        <a:rPr lang="en-GB" sz="1800" kern="1200" dirty="0">
                          <a:solidFill>
                            <a:schemeClr val="dk1"/>
                          </a:solidFill>
                          <a:effectLst/>
                          <a:latin typeface="+mn-lt"/>
                          <a:ea typeface="+mn-ea"/>
                          <a:cs typeface="+mn-cs"/>
                        </a:rPr>
                        <a:t>0.9310 </a:t>
                      </a:r>
                      <a:endParaRPr lang="en-US" dirty="0"/>
                    </a:p>
                  </a:txBody>
                  <a:tcPr/>
                </a:tc>
                <a:tc>
                  <a:txBody>
                    <a:bodyPr/>
                    <a:lstStyle/>
                    <a:p>
                      <a:r>
                        <a:rPr lang="en-GB" sz="1800" kern="1200" dirty="0">
                          <a:solidFill>
                            <a:schemeClr val="dk1"/>
                          </a:solidFill>
                          <a:effectLst/>
                          <a:latin typeface="+mn-lt"/>
                          <a:ea typeface="+mn-ea"/>
                          <a:cs typeface="+mn-cs"/>
                        </a:rPr>
                        <a:t>0.7200 </a:t>
                      </a:r>
                      <a:endParaRPr lang="en-US" dirty="0"/>
                    </a:p>
                  </a:txBody>
                  <a:tcPr/>
                </a:tc>
                <a:tc>
                  <a:txBody>
                    <a:bodyPr/>
                    <a:lstStyle/>
                    <a:p>
                      <a:r>
                        <a:rPr lang="en-GB" sz="1800" kern="1200" dirty="0">
                          <a:solidFill>
                            <a:schemeClr val="dk1"/>
                          </a:solidFill>
                          <a:effectLst/>
                          <a:latin typeface="+mn-lt"/>
                          <a:ea typeface="+mn-ea"/>
                          <a:cs typeface="+mn-cs"/>
                        </a:rPr>
                        <a:t>0.8931 </a:t>
                      </a:r>
                      <a:endParaRPr lang="en-US" dirty="0"/>
                    </a:p>
                  </a:txBody>
                  <a:tcPr/>
                </a:tc>
                <a:tc>
                  <a:txBody>
                    <a:bodyPr/>
                    <a:lstStyle/>
                    <a:p>
                      <a:r>
                        <a:rPr lang="en-GB" sz="1800" kern="1200" dirty="0">
                          <a:solidFill>
                            <a:schemeClr val="dk1"/>
                          </a:solidFill>
                          <a:effectLst/>
                          <a:latin typeface="+mn-lt"/>
                          <a:ea typeface="+mn-ea"/>
                          <a:cs typeface="+mn-cs"/>
                        </a:rPr>
                        <a:t>0.7788 </a:t>
                      </a:r>
                      <a:endParaRPr lang="en-US" dirty="0"/>
                    </a:p>
                  </a:txBody>
                  <a:tcPr/>
                </a:tc>
                <a:extLst>
                  <a:ext uri="{0D108BD9-81ED-4DB2-BD59-A6C34878D82A}">
                    <a16:rowId xmlns:a16="http://schemas.microsoft.com/office/drawing/2014/main" val="1589779877"/>
                  </a:ext>
                </a:extLst>
              </a:tr>
              <a:tr h="6654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F16E8"/>
                          </a:solidFill>
                        </a:rPr>
                        <a:t>Threshold - 0.6</a:t>
                      </a:r>
                    </a:p>
                    <a:p>
                      <a:r>
                        <a:rPr lang="en-US" dirty="0">
                          <a:solidFill>
                            <a:srgbClr val="0F16E8"/>
                          </a:solidFill>
                        </a:rPr>
                        <a:t>(Bi-accuracy)</a:t>
                      </a:r>
                    </a:p>
                  </a:txBody>
                  <a:tcPr/>
                </a:tc>
                <a:tc>
                  <a:txBody>
                    <a:bodyPr/>
                    <a:lstStyle/>
                    <a:p>
                      <a:r>
                        <a:rPr lang="en-US" dirty="0">
                          <a:solidFill>
                            <a:srgbClr val="0F16E8"/>
                          </a:solidFill>
                        </a:rPr>
                        <a:t>58</a:t>
                      </a:r>
                    </a:p>
                  </a:txBody>
                  <a:tcPr/>
                </a:tc>
                <a:tc>
                  <a:txBody>
                    <a:bodyPr/>
                    <a:lstStyle/>
                    <a:p>
                      <a:r>
                        <a:rPr lang="en-US" dirty="0">
                          <a:solidFill>
                            <a:srgbClr val="0F16E8"/>
                          </a:solidFill>
                        </a:rPr>
                        <a:t>4</a:t>
                      </a:r>
                    </a:p>
                  </a:txBody>
                  <a:tcPr/>
                </a:tc>
                <a:tc>
                  <a:txBody>
                    <a:bodyPr/>
                    <a:lstStyle/>
                    <a:p>
                      <a:r>
                        <a:rPr lang="en-GB" sz="1800" kern="1200" dirty="0">
                          <a:solidFill>
                            <a:srgbClr val="0F16E8"/>
                          </a:solidFill>
                          <a:effectLst/>
                          <a:latin typeface="+mn-lt"/>
                          <a:ea typeface="+mn-ea"/>
                          <a:cs typeface="+mn-cs"/>
                        </a:rPr>
                        <a:t>28207</a:t>
                      </a:r>
                      <a:endParaRPr lang="en-US" dirty="0">
                        <a:solidFill>
                          <a:srgbClr val="0F16E8"/>
                        </a:solidFill>
                      </a:endParaRPr>
                    </a:p>
                  </a:txBody>
                  <a:tcPr/>
                </a:tc>
                <a:tc>
                  <a:txBody>
                    <a:bodyPr/>
                    <a:lstStyle/>
                    <a:p>
                      <a:r>
                        <a:rPr lang="en-US" dirty="0">
                          <a:solidFill>
                            <a:srgbClr val="0F16E8"/>
                          </a:solidFill>
                        </a:rPr>
                        <a:t>17</a:t>
                      </a:r>
                    </a:p>
                  </a:txBody>
                  <a:tcPr/>
                </a:tc>
                <a:tc>
                  <a:txBody>
                    <a:bodyPr/>
                    <a:lstStyle/>
                    <a:p>
                      <a:r>
                        <a:rPr lang="en-GB" sz="1800" kern="1200" dirty="0">
                          <a:solidFill>
                            <a:srgbClr val="0F16E8"/>
                          </a:solidFill>
                          <a:effectLst/>
                          <a:latin typeface="+mn-lt"/>
                          <a:ea typeface="+mn-ea"/>
                          <a:cs typeface="+mn-cs"/>
                        </a:rPr>
                        <a:t>0.9993 </a:t>
                      </a:r>
                      <a:endParaRPr lang="en-US" dirty="0">
                        <a:solidFill>
                          <a:srgbClr val="0F16E8"/>
                        </a:solidFill>
                      </a:endParaRPr>
                    </a:p>
                  </a:txBody>
                  <a:tcPr/>
                </a:tc>
                <a:tc>
                  <a:txBody>
                    <a:bodyPr/>
                    <a:lstStyle/>
                    <a:p>
                      <a:r>
                        <a:rPr lang="en-GB" sz="1800" kern="1200" dirty="0">
                          <a:solidFill>
                            <a:srgbClr val="0F16E8"/>
                          </a:solidFill>
                          <a:effectLst/>
                          <a:latin typeface="+mn-lt"/>
                          <a:ea typeface="+mn-ea"/>
                          <a:cs typeface="+mn-cs"/>
                        </a:rPr>
                        <a:t>0.9355 </a:t>
                      </a:r>
                      <a:endParaRPr lang="en-US" dirty="0">
                        <a:solidFill>
                          <a:srgbClr val="0F16E8"/>
                        </a:solidFill>
                      </a:endParaRPr>
                    </a:p>
                  </a:txBody>
                  <a:tcPr/>
                </a:tc>
                <a:tc>
                  <a:txBody>
                    <a:bodyPr/>
                    <a:lstStyle/>
                    <a:p>
                      <a:r>
                        <a:rPr lang="en-GB" sz="1800" kern="1200" dirty="0">
                          <a:solidFill>
                            <a:srgbClr val="0F16E8"/>
                          </a:solidFill>
                          <a:effectLst/>
                          <a:latin typeface="+mn-lt"/>
                          <a:ea typeface="+mn-ea"/>
                          <a:cs typeface="+mn-cs"/>
                        </a:rPr>
                        <a:t>0.7733 </a:t>
                      </a:r>
                      <a:endParaRPr lang="en-US" dirty="0">
                        <a:solidFill>
                          <a:srgbClr val="0F16E8"/>
                        </a:solidFill>
                      </a:endParaRPr>
                    </a:p>
                  </a:txBody>
                  <a:tcPr/>
                </a:tc>
                <a:tc>
                  <a:txBody>
                    <a:bodyPr/>
                    <a:lstStyle/>
                    <a:p>
                      <a:r>
                        <a:rPr lang="en-GB" sz="1800" kern="1200" dirty="0">
                          <a:solidFill>
                            <a:srgbClr val="0F16E8"/>
                          </a:solidFill>
                          <a:effectLst/>
                          <a:latin typeface="+mn-lt"/>
                          <a:ea typeface="+mn-ea"/>
                          <a:cs typeface="+mn-cs"/>
                        </a:rPr>
                        <a:t>0.8927 </a:t>
                      </a:r>
                      <a:endParaRPr lang="en-US" dirty="0">
                        <a:solidFill>
                          <a:srgbClr val="0F16E8"/>
                        </a:solidFill>
                      </a:endParaRPr>
                    </a:p>
                  </a:txBody>
                  <a:tcPr/>
                </a:tc>
                <a:tc>
                  <a:txBody>
                    <a:bodyPr/>
                    <a:lstStyle/>
                    <a:p>
                      <a:r>
                        <a:rPr lang="en-GB" sz="1800" kern="1200" dirty="0">
                          <a:solidFill>
                            <a:srgbClr val="0F16E8"/>
                          </a:solidFill>
                          <a:effectLst/>
                          <a:latin typeface="+mn-lt"/>
                          <a:ea typeface="+mn-ea"/>
                          <a:cs typeface="+mn-cs"/>
                        </a:rPr>
                        <a:t>0.7785 </a:t>
                      </a:r>
                      <a:endParaRPr lang="en-US" dirty="0">
                        <a:solidFill>
                          <a:srgbClr val="0F16E8"/>
                        </a:solidFill>
                      </a:endParaRPr>
                    </a:p>
                  </a:txBody>
                  <a:tcPr/>
                </a:tc>
                <a:extLst>
                  <a:ext uri="{0D108BD9-81ED-4DB2-BD59-A6C34878D82A}">
                    <a16:rowId xmlns:a16="http://schemas.microsoft.com/office/drawing/2014/main" val="927044195"/>
                  </a:ext>
                </a:extLst>
              </a:tr>
              <a:tr h="665440">
                <a:tc>
                  <a:txBody>
                    <a:bodyPr/>
                    <a:lstStyle/>
                    <a:p>
                      <a:r>
                        <a:rPr lang="en-GB" sz="1800" kern="1200" dirty="0">
                          <a:solidFill>
                            <a:schemeClr val="dk1"/>
                          </a:solidFill>
                          <a:effectLst/>
                          <a:latin typeface="+mn-lt"/>
                          <a:ea typeface="+mn-ea"/>
                          <a:cs typeface="+mn-cs"/>
                        </a:rPr>
                        <a:t>Activation </a:t>
                      </a:r>
                      <a:r>
                        <a:rPr lang="en-GB" dirty="0">
                          <a:effectLst/>
                        </a:rPr>
                        <a:t>- Tanh</a:t>
                      </a:r>
                      <a:endParaRPr lang="en-US" dirty="0"/>
                    </a:p>
                  </a:txBody>
                  <a:tcPr/>
                </a:tc>
                <a:tc>
                  <a:txBody>
                    <a:bodyPr/>
                    <a:lstStyle/>
                    <a:p>
                      <a:r>
                        <a:rPr lang="en-US" dirty="0"/>
                        <a:t>51</a:t>
                      </a:r>
                    </a:p>
                  </a:txBody>
                  <a:tcPr/>
                </a:tc>
                <a:tc>
                  <a:txBody>
                    <a:bodyPr/>
                    <a:lstStyle/>
                    <a:p>
                      <a:r>
                        <a:rPr lang="en-US" dirty="0"/>
                        <a:t>3</a:t>
                      </a:r>
                    </a:p>
                  </a:txBody>
                  <a:tcPr/>
                </a:tc>
                <a:tc>
                  <a:txBody>
                    <a:bodyPr/>
                    <a:lstStyle/>
                    <a:p>
                      <a:r>
                        <a:rPr lang="en-GB" sz="1800" kern="1200" dirty="0">
                          <a:solidFill>
                            <a:schemeClr val="dk1"/>
                          </a:solidFill>
                          <a:effectLst/>
                          <a:latin typeface="+mn-lt"/>
                          <a:ea typeface="+mn-ea"/>
                          <a:cs typeface="+mn-cs"/>
                        </a:rPr>
                        <a:t>27206</a:t>
                      </a:r>
                      <a:endParaRPr lang="en-US" dirty="0"/>
                    </a:p>
                  </a:txBody>
                  <a:tcPr/>
                </a:tc>
                <a:tc>
                  <a:txBody>
                    <a:bodyPr/>
                    <a:lstStyle/>
                    <a:p>
                      <a:r>
                        <a:rPr lang="en-US" dirty="0"/>
                        <a:t>15</a:t>
                      </a:r>
                    </a:p>
                  </a:txBody>
                  <a:tcPr/>
                </a:tc>
                <a:tc>
                  <a:txBody>
                    <a:bodyPr/>
                    <a:lstStyle/>
                    <a:p>
                      <a:r>
                        <a:rPr lang="en-GB" sz="1800" kern="1200" dirty="0">
                          <a:solidFill>
                            <a:schemeClr val="dk1"/>
                          </a:solidFill>
                          <a:effectLst/>
                          <a:latin typeface="+mn-lt"/>
                          <a:ea typeface="+mn-ea"/>
                          <a:cs typeface="+mn-cs"/>
                        </a:rPr>
                        <a:t>0.9993 </a:t>
                      </a:r>
                      <a:endParaRPr lang="en-US" dirty="0"/>
                    </a:p>
                  </a:txBody>
                  <a:tcPr/>
                </a:tc>
                <a:tc>
                  <a:txBody>
                    <a:bodyPr/>
                    <a:lstStyle/>
                    <a:p>
                      <a:r>
                        <a:rPr lang="en-GB" sz="1800" kern="1200" dirty="0">
                          <a:solidFill>
                            <a:schemeClr val="dk1"/>
                          </a:solidFill>
                          <a:effectLst/>
                          <a:latin typeface="+mn-lt"/>
                          <a:ea typeface="+mn-ea"/>
                          <a:cs typeface="+mn-cs"/>
                        </a:rPr>
                        <a:t>0.9444 </a:t>
                      </a:r>
                      <a:endParaRPr lang="en-US" dirty="0"/>
                    </a:p>
                  </a:txBody>
                  <a:tcPr/>
                </a:tc>
                <a:tc>
                  <a:txBody>
                    <a:bodyPr/>
                    <a:lstStyle/>
                    <a:p>
                      <a:r>
                        <a:rPr lang="en-GB" sz="1800" kern="1200" dirty="0">
                          <a:solidFill>
                            <a:schemeClr val="dk1"/>
                          </a:solidFill>
                          <a:effectLst/>
                          <a:latin typeface="+mn-lt"/>
                          <a:ea typeface="+mn-ea"/>
                          <a:cs typeface="+mn-cs"/>
                        </a:rPr>
                        <a:t>0.7727 </a:t>
                      </a:r>
                      <a:endParaRPr lang="en-US" dirty="0"/>
                    </a:p>
                  </a:txBody>
                  <a:tcPr/>
                </a:tc>
                <a:tc>
                  <a:txBody>
                    <a:bodyPr/>
                    <a:lstStyle/>
                    <a:p>
                      <a:r>
                        <a:rPr lang="en-GB" sz="1800" kern="1200" dirty="0">
                          <a:solidFill>
                            <a:schemeClr val="dk1"/>
                          </a:solidFill>
                          <a:effectLst/>
                          <a:latin typeface="+mn-lt"/>
                          <a:ea typeface="+mn-ea"/>
                          <a:cs typeface="+mn-cs"/>
                        </a:rPr>
                        <a:t>0.9162 </a:t>
                      </a:r>
                      <a:endParaRPr lang="en-US" dirty="0"/>
                    </a:p>
                  </a:txBody>
                  <a:tcPr/>
                </a:tc>
                <a:tc>
                  <a:txBody>
                    <a:bodyPr/>
                    <a:lstStyle/>
                    <a:p>
                      <a:r>
                        <a:rPr lang="en-GB" sz="1800" kern="1200" dirty="0">
                          <a:solidFill>
                            <a:schemeClr val="dk1"/>
                          </a:solidFill>
                          <a:effectLst/>
                          <a:latin typeface="+mn-lt"/>
                          <a:ea typeface="+mn-ea"/>
                          <a:cs typeface="+mn-cs"/>
                        </a:rPr>
                        <a:t>0.8255 </a:t>
                      </a:r>
                      <a:endParaRPr lang="en-US" dirty="0"/>
                    </a:p>
                  </a:txBody>
                  <a:tcPr/>
                </a:tc>
                <a:extLst>
                  <a:ext uri="{0D108BD9-81ED-4DB2-BD59-A6C34878D82A}">
                    <a16:rowId xmlns:a16="http://schemas.microsoft.com/office/drawing/2014/main" val="304375435"/>
                  </a:ext>
                </a:extLst>
              </a:tr>
            </a:tbl>
          </a:graphicData>
        </a:graphic>
      </p:graphicFrame>
      <p:grpSp>
        <p:nvGrpSpPr>
          <p:cNvPr id="4" name="Group 3">
            <a:extLst>
              <a:ext uri="{FF2B5EF4-FFF2-40B4-BE49-F238E27FC236}">
                <a16:creationId xmlns:a16="http://schemas.microsoft.com/office/drawing/2014/main" id="{117618E9-9F34-D73D-8C49-5D55C6F7AE84}"/>
              </a:ext>
            </a:extLst>
          </p:cNvPr>
          <p:cNvGrpSpPr/>
          <p:nvPr/>
        </p:nvGrpSpPr>
        <p:grpSpPr>
          <a:xfrm>
            <a:off x="10205399" y="198732"/>
            <a:ext cx="1772973" cy="1660454"/>
            <a:chOff x="583891" y="2057400"/>
            <a:chExt cx="2743200" cy="2743200"/>
          </a:xfrm>
        </p:grpSpPr>
        <p:sp>
          <p:nvSpPr>
            <p:cNvPr id="5" name="Oval 4">
              <a:extLst>
                <a:ext uri="{FF2B5EF4-FFF2-40B4-BE49-F238E27FC236}">
                  <a16:creationId xmlns:a16="http://schemas.microsoft.com/office/drawing/2014/main" id="{E4802DF1-FFB3-0AE3-5B00-4EDBF517F090}"/>
                </a:ext>
              </a:extLst>
            </p:cNvPr>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8B42B12-1B45-104E-C3CB-6521E87BB081}"/>
                </a:ext>
              </a:extLst>
            </p:cNvPr>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accent2"/>
                  </a:solidFill>
                </a:rPr>
                <a:t>18</a:t>
              </a:r>
            </a:p>
          </p:txBody>
        </p:sp>
      </p:grpSp>
    </p:spTree>
    <p:extLst>
      <p:ext uri="{BB962C8B-B14F-4D97-AF65-F5344CB8AC3E}">
        <p14:creationId xmlns:p14="http://schemas.microsoft.com/office/powerpoint/2010/main" val="3314636963"/>
      </p:ext>
    </p:extLst>
  </p:cSld>
  <p:clrMapOvr>
    <a:masterClrMapping/>
  </p:clrMapOvr>
  <p:transition spd="slow">
    <p:push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133211" y="-80683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3987D87-4BB1-DC2E-569D-B342862D69B7}"/>
              </a:ext>
            </a:extLst>
          </p:cNvPr>
          <p:cNvSpPr txBox="1"/>
          <p:nvPr/>
        </p:nvSpPr>
        <p:spPr>
          <a:xfrm>
            <a:off x="3215322" y="162421"/>
            <a:ext cx="5260321" cy="769441"/>
          </a:xfrm>
          <a:prstGeom prst="rect">
            <a:avLst/>
          </a:prstGeom>
          <a:noFill/>
        </p:spPr>
        <p:txBody>
          <a:bodyPr wrap="square" rtlCol="0" anchor="ctr">
            <a:spAutoFit/>
          </a:bodyPr>
          <a:lstStyle/>
          <a:p>
            <a:pPr algn="ctr"/>
            <a:r>
              <a:rPr lang="en-US" sz="4400" spc="-300" dirty="0">
                <a:solidFill>
                  <a:srgbClr val="0F16E8"/>
                </a:solidFill>
              </a:rPr>
              <a:t>Balanced Dataset</a:t>
            </a:r>
          </a:p>
        </p:txBody>
      </p:sp>
      <p:pic>
        <p:nvPicPr>
          <p:cNvPr id="12" name="Picture 11" descr="Chart, bar chart, waterfall chart&#10;&#10;Description automatically generated">
            <a:extLst>
              <a:ext uri="{FF2B5EF4-FFF2-40B4-BE49-F238E27FC236}">
                <a16:creationId xmlns:a16="http://schemas.microsoft.com/office/drawing/2014/main" id="{7C347848-6626-C6CE-52EB-575D545D3E82}"/>
              </a:ext>
            </a:extLst>
          </p:cNvPr>
          <p:cNvPicPr>
            <a:picLocks noChangeAspect="1"/>
          </p:cNvPicPr>
          <p:nvPr/>
        </p:nvPicPr>
        <p:blipFill rotWithShape="1">
          <a:blip r:embed="rId3"/>
          <a:srcRect r="53156"/>
          <a:stretch/>
        </p:blipFill>
        <p:spPr>
          <a:xfrm>
            <a:off x="8363288" y="1040036"/>
            <a:ext cx="3563014" cy="2435998"/>
          </a:xfrm>
          <a:prstGeom prst="rect">
            <a:avLst/>
          </a:prstGeom>
        </p:spPr>
      </p:pic>
      <p:sp>
        <p:nvSpPr>
          <p:cNvPr id="4" name="TextBox 3">
            <a:extLst>
              <a:ext uri="{FF2B5EF4-FFF2-40B4-BE49-F238E27FC236}">
                <a16:creationId xmlns:a16="http://schemas.microsoft.com/office/drawing/2014/main" id="{DD23C97A-737D-813D-E436-C54F596C1DA1}"/>
              </a:ext>
            </a:extLst>
          </p:cNvPr>
          <p:cNvSpPr txBox="1"/>
          <p:nvPr/>
        </p:nvSpPr>
        <p:spPr>
          <a:xfrm>
            <a:off x="8475643" y="3522091"/>
            <a:ext cx="3015569" cy="830997"/>
          </a:xfrm>
          <a:prstGeom prst="rect">
            <a:avLst/>
          </a:prstGeom>
          <a:noFill/>
        </p:spPr>
        <p:txBody>
          <a:bodyPr wrap="none" rtlCol="0">
            <a:spAutoFit/>
          </a:bodyPr>
          <a:lstStyle/>
          <a:p>
            <a:pPr marL="285750" indent="-285750" algn="l">
              <a:buFont typeface="Arial" panose="020B0604020202020204" pitchFamily="34" charset="0"/>
              <a:buChar char="•"/>
            </a:pPr>
            <a:r>
              <a:rPr lang="en-GB" sz="1600" dirty="0">
                <a:solidFill>
                  <a:srgbClr val="C00000"/>
                </a:solidFill>
                <a:effectLst/>
              </a:rPr>
              <a:t>RandomUnderSample</a:t>
            </a:r>
            <a:r>
              <a:rPr lang="en-GB" sz="1600" dirty="0">
                <a:solidFill>
                  <a:srgbClr val="000000"/>
                </a:solidFill>
                <a:effectLst/>
              </a:rPr>
              <a:t>r</a:t>
            </a:r>
          </a:p>
          <a:p>
            <a:pPr marL="285750" indent="-285750" algn="l">
              <a:buFont typeface="Arial" panose="020B0604020202020204" pitchFamily="34" charset="0"/>
              <a:buChar char="•"/>
            </a:pPr>
            <a:r>
              <a:rPr lang="en-GB" sz="1600" b="1" dirty="0">
                <a:solidFill>
                  <a:srgbClr val="000000"/>
                </a:solidFill>
                <a:effectLst/>
              </a:rPr>
              <a:t>NearMiss </a:t>
            </a:r>
            <a:r>
              <a:rPr lang="en-GB" sz="1600" dirty="0">
                <a:solidFill>
                  <a:srgbClr val="000000"/>
                </a:solidFill>
                <a:effectLst/>
              </a:rPr>
              <a:t>(NM1, NM2 &amp; NM3)</a:t>
            </a:r>
          </a:p>
          <a:p>
            <a:pPr marL="285750" indent="-285750" algn="l">
              <a:buFont typeface="Arial" panose="020B0604020202020204" pitchFamily="34" charset="0"/>
              <a:buChar char="•"/>
            </a:pPr>
            <a:r>
              <a:rPr lang="en-GB" sz="1600" b="1" i="0" u="none" strike="noStrike" dirty="0">
                <a:solidFill>
                  <a:srgbClr val="323232"/>
                </a:solidFill>
                <a:effectLst/>
                <a:latin typeface="-apple-system"/>
              </a:rPr>
              <a:t>Tomek</a:t>
            </a:r>
            <a:r>
              <a:rPr lang="en-GB" sz="1600" b="0" i="0" u="none" strike="noStrike" dirty="0">
                <a:solidFill>
                  <a:srgbClr val="323232"/>
                </a:solidFill>
                <a:effectLst/>
                <a:latin typeface="-apple-system"/>
              </a:rPr>
              <a:t>’s Link</a:t>
            </a:r>
            <a:endParaRPr lang="en-US" sz="1600" dirty="0"/>
          </a:p>
        </p:txBody>
      </p:sp>
      <p:sp>
        <p:nvSpPr>
          <p:cNvPr id="5" name="TextBox 4">
            <a:extLst>
              <a:ext uri="{FF2B5EF4-FFF2-40B4-BE49-F238E27FC236}">
                <a16:creationId xmlns:a16="http://schemas.microsoft.com/office/drawing/2014/main" id="{0507655A-7E5A-C662-65C0-45AFFC8E4832}"/>
              </a:ext>
            </a:extLst>
          </p:cNvPr>
          <p:cNvSpPr txBox="1"/>
          <p:nvPr/>
        </p:nvSpPr>
        <p:spPr>
          <a:xfrm>
            <a:off x="217934" y="3360952"/>
            <a:ext cx="3244991" cy="1077218"/>
          </a:xfrm>
          <a:prstGeom prst="rect">
            <a:avLst/>
          </a:prstGeom>
          <a:noFill/>
        </p:spPr>
        <p:txBody>
          <a:bodyPr wrap="none" rtlCol="0">
            <a:spAutoFit/>
          </a:bodyPr>
          <a:lstStyle/>
          <a:p>
            <a:pPr marL="285750" indent="-285750" algn="l">
              <a:buFont typeface="Arial" panose="020B0604020202020204" pitchFamily="34" charset="0"/>
              <a:buChar char="•"/>
            </a:pPr>
            <a:r>
              <a:rPr lang="en-GB" sz="1600" dirty="0">
                <a:solidFill>
                  <a:srgbClr val="C00000"/>
                </a:solidFill>
                <a:effectLst/>
              </a:rPr>
              <a:t>RandomOverSampler</a:t>
            </a:r>
          </a:p>
          <a:p>
            <a:pPr marL="285750" indent="-285750">
              <a:buFont typeface="Arial" panose="020B0604020202020204" pitchFamily="34" charset="0"/>
              <a:buChar char="•"/>
            </a:pPr>
            <a:r>
              <a:rPr lang="en-GB" sz="1600" b="0" i="0" u="none" strike="noStrike" dirty="0">
                <a:solidFill>
                  <a:srgbClr val="323232"/>
                </a:solidFill>
                <a:effectLst/>
                <a:latin typeface="-apple-system"/>
              </a:rPr>
              <a:t>Adaptive Synthetic (</a:t>
            </a:r>
            <a:r>
              <a:rPr lang="en-GB" sz="1600" b="1" i="0" u="none" strike="noStrike" dirty="0">
                <a:solidFill>
                  <a:srgbClr val="323232"/>
                </a:solidFill>
                <a:effectLst/>
                <a:latin typeface="-apple-system"/>
              </a:rPr>
              <a:t>ADASYN</a:t>
            </a:r>
            <a:r>
              <a:rPr lang="en-GB" sz="1600" b="0" i="0" u="none" strike="noStrike" dirty="0">
                <a:solidFill>
                  <a:srgbClr val="323232"/>
                </a:solidFill>
                <a:effectLst/>
                <a:latin typeface="-apple-system"/>
              </a:rPr>
              <a:t>)</a:t>
            </a:r>
            <a:endParaRPr lang="en-GB" sz="1600" dirty="0">
              <a:solidFill>
                <a:srgbClr val="000000"/>
              </a:solidFill>
              <a:effectLst/>
            </a:endParaRPr>
          </a:p>
          <a:p>
            <a:pPr marL="285750" indent="-285750" algn="l">
              <a:buFont typeface="Arial" panose="020B0604020202020204" pitchFamily="34" charset="0"/>
              <a:buChar char="•"/>
            </a:pPr>
            <a:r>
              <a:rPr lang="en-GB" sz="1600" b="0" i="0" u="none" strike="noStrike" dirty="0">
                <a:solidFill>
                  <a:srgbClr val="323232"/>
                </a:solidFill>
                <a:effectLst/>
                <a:latin typeface="-apple-system"/>
              </a:rPr>
              <a:t>Synthetic Minority Oversampling </a:t>
            </a:r>
          </a:p>
          <a:p>
            <a:pPr algn="l"/>
            <a:r>
              <a:rPr lang="en-GB" sz="1600" b="0" i="0" u="none" strike="noStrike" dirty="0">
                <a:solidFill>
                  <a:srgbClr val="323232"/>
                </a:solidFill>
                <a:effectLst/>
                <a:latin typeface="-apple-system"/>
              </a:rPr>
              <a:t>      Technique (</a:t>
            </a:r>
            <a:r>
              <a:rPr lang="en-GB" sz="1600" b="1" i="0" u="none" strike="noStrike" dirty="0">
                <a:solidFill>
                  <a:srgbClr val="323232"/>
                </a:solidFill>
                <a:effectLst/>
                <a:latin typeface="-apple-system"/>
              </a:rPr>
              <a:t>SMOTE</a:t>
            </a:r>
            <a:r>
              <a:rPr lang="en-GB" sz="1600" b="0" i="0" u="none" strike="noStrike" dirty="0">
                <a:solidFill>
                  <a:srgbClr val="323232"/>
                </a:solidFill>
                <a:effectLst/>
                <a:latin typeface="-apple-system"/>
              </a:rPr>
              <a:t>) </a:t>
            </a:r>
          </a:p>
        </p:txBody>
      </p:sp>
      <p:pic>
        <p:nvPicPr>
          <p:cNvPr id="13" name="Picture 12" descr="Chart, bar chart, waterfall chart&#10;&#10;Description automatically generated">
            <a:extLst>
              <a:ext uri="{FF2B5EF4-FFF2-40B4-BE49-F238E27FC236}">
                <a16:creationId xmlns:a16="http://schemas.microsoft.com/office/drawing/2014/main" id="{196E6B25-71CD-EC80-98D7-26129AD18CF5}"/>
              </a:ext>
            </a:extLst>
          </p:cNvPr>
          <p:cNvPicPr>
            <a:picLocks noChangeAspect="1"/>
          </p:cNvPicPr>
          <p:nvPr/>
        </p:nvPicPr>
        <p:blipFill rotWithShape="1">
          <a:blip r:embed="rId3"/>
          <a:srcRect l="52033"/>
          <a:stretch/>
        </p:blipFill>
        <p:spPr>
          <a:xfrm>
            <a:off x="73577" y="931862"/>
            <a:ext cx="3648386" cy="2435998"/>
          </a:xfrm>
          <a:prstGeom prst="rect">
            <a:avLst/>
          </a:prstGeom>
        </p:spPr>
      </p:pic>
      <p:pic>
        <p:nvPicPr>
          <p:cNvPr id="15" name="Picture 14" descr="Calendar&#10;&#10;Description automatically generated">
            <a:extLst>
              <a:ext uri="{FF2B5EF4-FFF2-40B4-BE49-F238E27FC236}">
                <a16:creationId xmlns:a16="http://schemas.microsoft.com/office/drawing/2014/main" id="{82782263-BE8B-3C20-A07E-1868B8E268EF}"/>
              </a:ext>
            </a:extLst>
          </p:cNvPr>
          <p:cNvPicPr>
            <a:picLocks noChangeAspect="1"/>
          </p:cNvPicPr>
          <p:nvPr/>
        </p:nvPicPr>
        <p:blipFill>
          <a:blip r:embed="rId4"/>
          <a:stretch>
            <a:fillRect/>
          </a:stretch>
        </p:blipFill>
        <p:spPr>
          <a:xfrm>
            <a:off x="265698" y="4683842"/>
            <a:ext cx="3886200" cy="1600200"/>
          </a:xfrm>
          <a:prstGeom prst="rect">
            <a:avLst/>
          </a:prstGeom>
        </p:spPr>
      </p:pic>
      <p:pic>
        <p:nvPicPr>
          <p:cNvPr id="17" name="Picture 16" descr="Calendar&#10;&#10;Description automatically generated">
            <a:extLst>
              <a:ext uri="{FF2B5EF4-FFF2-40B4-BE49-F238E27FC236}">
                <a16:creationId xmlns:a16="http://schemas.microsoft.com/office/drawing/2014/main" id="{E44CFC62-66AB-B323-8444-32902A4E035E}"/>
              </a:ext>
            </a:extLst>
          </p:cNvPr>
          <p:cNvPicPr>
            <a:picLocks noChangeAspect="1"/>
          </p:cNvPicPr>
          <p:nvPr/>
        </p:nvPicPr>
        <p:blipFill rotWithShape="1">
          <a:blip r:embed="rId5"/>
          <a:srcRect t="5263" b="-1"/>
          <a:stretch/>
        </p:blipFill>
        <p:spPr>
          <a:xfrm>
            <a:off x="8052802" y="4683815"/>
            <a:ext cx="3873500" cy="1600200"/>
          </a:xfrm>
          <a:prstGeom prst="rect">
            <a:avLst/>
          </a:prstGeom>
        </p:spPr>
      </p:pic>
      <p:sp>
        <p:nvSpPr>
          <p:cNvPr id="19" name="Diamond 18">
            <a:extLst>
              <a:ext uri="{FF2B5EF4-FFF2-40B4-BE49-F238E27FC236}">
                <a16:creationId xmlns:a16="http://schemas.microsoft.com/office/drawing/2014/main" id="{DC95466C-1804-48A4-26D0-CE574C187811}"/>
              </a:ext>
            </a:extLst>
          </p:cNvPr>
          <p:cNvSpPr/>
          <p:nvPr/>
        </p:nvSpPr>
        <p:spPr>
          <a:xfrm>
            <a:off x="5154881" y="2381469"/>
            <a:ext cx="1703357" cy="1212559"/>
          </a:xfrm>
          <a:prstGeom prst="diamond">
            <a:avLst/>
          </a:prstGeom>
          <a:solidFill>
            <a:schemeClr val="accent4">
              <a:lumMod val="60000"/>
              <a:lumOff val="40000"/>
              <a:alpha val="9767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1853E2D-76A6-CEE2-C2D5-1D6A1A4B28CF}"/>
              </a:ext>
            </a:extLst>
          </p:cNvPr>
          <p:cNvSpPr txBox="1"/>
          <p:nvPr/>
        </p:nvSpPr>
        <p:spPr>
          <a:xfrm>
            <a:off x="5374213" y="2803082"/>
            <a:ext cx="1504957" cy="369332"/>
          </a:xfrm>
          <a:prstGeom prst="rect">
            <a:avLst/>
          </a:prstGeom>
          <a:noFill/>
        </p:spPr>
        <p:txBody>
          <a:bodyPr wrap="square">
            <a:spAutoFit/>
          </a:bodyPr>
          <a:lstStyle/>
          <a:p>
            <a:r>
              <a:rPr lang="en-GB" b="1" dirty="0">
                <a:solidFill>
                  <a:srgbClr val="000000"/>
                </a:solidFill>
                <a:effectLst/>
              </a:rPr>
              <a:t>SMOTETomek</a:t>
            </a:r>
            <a:endParaRPr lang="en-US" b="1" dirty="0"/>
          </a:p>
        </p:txBody>
      </p:sp>
      <p:cxnSp>
        <p:nvCxnSpPr>
          <p:cNvPr id="24" name="Straight Connector 23">
            <a:extLst>
              <a:ext uri="{FF2B5EF4-FFF2-40B4-BE49-F238E27FC236}">
                <a16:creationId xmlns:a16="http://schemas.microsoft.com/office/drawing/2014/main" id="{D2E3AF20-15E4-F2BF-BBC9-134651D372A2}"/>
              </a:ext>
            </a:extLst>
          </p:cNvPr>
          <p:cNvCxnSpPr>
            <a:cxnSpLocks/>
          </p:cNvCxnSpPr>
          <p:nvPr/>
        </p:nvCxnSpPr>
        <p:spPr>
          <a:xfrm flipH="1">
            <a:off x="12530662" y="685860"/>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085E386-683A-BD74-4748-67DCE0E271C2}"/>
              </a:ext>
            </a:extLst>
          </p:cNvPr>
          <p:cNvCxnSpPr/>
          <p:nvPr/>
        </p:nvCxnSpPr>
        <p:spPr>
          <a:xfrm>
            <a:off x="961221" y="5475566"/>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7C19711-6C10-C957-1372-661F687CC1D4}"/>
              </a:ext>
            </a:extLst>
          </p:cNvPr>
          <p:cNvCxnSpPr/>
          <p:nvPr/>
        </p:nvCxnSpPr>
        <p:spPr>
          <a:xfrm>
            <a:off x="8805541" y="5475566"/>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27950EF-4F2A-DDA6-838F-A8E5755B5AF1}"/>
              </a:ext>
            </a:extLst>
          </p:cNvPr>
          <p:cNvCxnSpPr>
            <a:cxnSpLocks/>
          </p:cNvCxnSpPr>
          <p:nvPr/>
        </p:nvCxnSpPr>
        <p:spPr>
          <a:xfrm>
            <a:off x="4388858" y="2561924"/>
            <a:ext cx="663626" cy="35809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DBE81D8-F3E9-93A2-6F38-5B3B89C52132}"/>
              </a:ext>
            </a:extLst>
          </p:cNvPr>
          <p:cNvCxnSpPr>
            <a:cxnSpLocks/>
          </p:cNvCxnSpPr>
          <p:nvPr/>
        </p:nvCxnSpPr>
        <p:spPr>
          <a:xfrm flipH="1">
            <a:off x="7048500" y="2576775"/>
            <a:ext cx="727464" cy="36017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pic>
        <p:nvPicPr>
          <p:cNvPr id="31" name="Picture 30" descr="Table, calendar&#10;&#10;Description automatically generated with medium confidence">
            <a:extLst>
              <a:ext uri="{FF2B5EF4-FFF2-40B4-BE49-F238E27FC236}">
                <a16:creationId xmlns:a16="http://schemas.microsoft.com/office/drawing/2014/main" id="{1238E75F-1594-6DD4-F9EC-142CEEC64C68}"/>
              </a:ext>
            </a:extLst>
          </p:cNvPr>
          <p:cNvPicPr>
            <a:picLocks noChangeAspect="1"/>
          </p:cNvPicPr>
          <p:nvPr/>
        </p:nvPicPr>
        <p:blipFill rotWithShape="1">
          <a:blip r:embed="rId6"/>
          <a:srcRect t="6913"/>
          <a:stretch/>
        </p:blipFill>
        <p:spPr>
          <a:xfrm>
            <a:off x="4239796" y="4366337"/>
            <a:ext cx="3695700" cy="1595976"/>
          </a:xfrm>
          <a:prstGeom prst="rect">
            <a:avLst/>
          </a:prstGeom>
        </p:spPr>
      </p:pic>
      <p:cxnSp>
        <p:nvCxnSpPr>
          <p:cNvPr id="36" name="Straight Connector 35">
            <a:extLst>
              <a:ext uri="{FF2B5EF4-FFF2-40B4-BE49-F238E27FC236}">
                <a16:creationId xmlns:a16="http://schemas.microsoft.com/office/drawing/2014/main" id="{C709A9AE-CD2E-BF4B-DA29-AD535BADB585}"/>
              </a:ext>
            </a:extLst>
          </p:cNvPr>
          <p:cNvCxnSpPr/>
          <p:nvPr/>
        </p:nvCxnSpPr>
        <p:spPr>
          <a:xfrm>
            <a:off x="4916649" y="5086105"/>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6F21770-C13E-977B-2CE8-C83247DE5832}"/>
              </a:ext>
            </a:extLst>
          </p:cNvPr>
          <p:cNvCxnSpPr>
            <a:cxnSpLocks/>
          </p:cNvCxnSpPr>
          <p:nvPr/>
        </p:nvCxnSpPr>
        <p:spPr>
          <a:xfrm>
            <a:off x="6006559" y="3657549"/>
            <a:ext cx="0" cy="60314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6E8BEFE-D6C2-C2B1-A9A9-6729A752825A}"/>
              </a:ext>
            </a:extLst>
          </p:cNvPr>
          <p:cNvSpPr txBox="1"/>
          <p:nvPr/>
        </p:nvSpPr>
        <p:spPr>
          <a:xfrm>
            <a:off x="961221" y="6267291"/>
            <a:ext cx="2548390" cy="369332"/>
          </a:xfrm>
          <a:prstGeom prst="rect">
            <a:avLst/>
          </a:prstGeom>
          <a:noFill/>
        </p:spPr>
        <p:txBody>
          <a:bodyPr wrap="none" rtlCol="0">
            <a:spAutoFit/>
          </a:bodyPr>
          <a:lstStyle/>
          <a:p>
            <a:r>
              <a:rPr lang="en-US" dirty="0"/>
              <a:t>Random Forest Classifier</a:t>
            </a:r>
          </a:p>
        </p:txBody>
      </p:sp>
      <p:sp>
        <p:nvSpPr>
          <p:cNvPr id="14" name="TextBox 13">
            <a:extLst>
              <a:ext uri="{FF2B5EF4-FFF2-40B4-BE49-F238E27FC236}">
                <a16:creationId xmlns:a16="http://schemas.microsoft.com/office/drawing/2014/main" id="{02CB0933-BD3C-0541-0B88-B045360807C5}"/>
              </a:ext>
            </a:extLst>
          </p:cNvPr>
          <p:cNvSpPr txBox="1"/>
          <p:nvPr/>
        </p:nvSpPr>
        <p:spPr>
          <a:xfrm>
            <a:off x="4801365" y="5934245"/>
            <a:ext cx="2548390" cy="369332"/>
          </a:xfrm>
          <a:prstGeom prst="rect">
            <a:avLst/>
          </a:prstGeom>
          <a:noFill/>
        </p:spPr>
        <p:txBody>
          <a:bodyPr wrap="none" rtlCol="0">
            <a:spAutoFit/>
          </a:bodyPr>
          <a:lstStyle/>
          <a:p>
            <a:r>
              <a:rPr lang="en-US" dirty="0"/>
              <a:t>Random Forest Classifier</a:t>
            </a:r>
          </a:p>
        </p:txBody>
      </p:sp>
      <p:sp>
        <p:nvSpPr>
          <p:cNvPr id="16" name="TextBox 15">
            <a:extLst>
              <a:ext uri="{FF2B5EF4-FFF2-40B4-BE49-F238E27FC236}">
                <a16:creationId xmlns:a16="http://schemas.microsoft.com/office/drawing/2014/main" id="{D8ED43E7-330F-EB4A-C54B-F9451FB20C3A}"/>
              </a:ext>
            </a:extLst>
          </p:cNvPr>
          <p:cNvSpPr txBox="1"/>
          <p:nvPr/>
        </p:nvSpPr>
        <p:spPr>
          <a:xfrm>
            <a:off x="8736059" y="6293221"/>
            <a:ext cx="2548390" cy="369332"/>
          </a:xfrm>
          <a:prstGeom prst="rect">
            <a:avLst/>
          </a:prstGeom>
          <a:noFill/>
        </p:spPr>
        <p:txBody>
          <a:bodyPr wrap="none" rtlCol="0">
            <a:spAutoFit/>
          </a:bodyPr>
          <a:lstStyle/>
          <a:p>
            <a:r>
              <a:rPr lang="en-US" dirty="0"/>
              <a:t>Random Forest Classifier</a:t>
            </a:r>
          </a:p>
        </p:txBody>
      </p:sp>
    </p:spTree>
    <p:extLst>
      <p:ext uri="{BB962C8B-B14F-4D97-AF65-F5344CB8AC3E}">
        <p14:creationId xmlns:p14="http://schemas.microsoft.com/office/powerpoint/2010/main" val="90098442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BB0BF67-5BBB-28CA-5805-DF718589BFC5}"/>
              </a:ext>
            </a:extLst>
          </p:cNvPr>
          <p:cNvSpPr/>
          <p:nvPr/>
        </p:nvSpPr>
        <p:spPr>
          <a:xfrm>
            <a:off x="9670870" y="-192517"/>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16A1367-C223-AFC6-0B76-DB1833E6217E}"/>
              </a:ext>
            </a:extLst>
          </p:cNvPr>
          <p:cNvSpPr txBox="1"/>
          <p:nvPr/>
        </p:nvSpPr>
        <p:spPr>
          <a:xfrm>
            <a:off x="3454400" y="59729"/>
            <a:ext cx="3739409" cy="769441"/>
          </a:xfrm>
          <a:prstGeom prst="rect">
            <a:avLst/>
          </a:prstGeom>
          <a:noFill/>
        </p:spPr>
        <p:txBody>
          <a:bodyPr wrap="square" rtlCol="0" anchor="ctr">
            <a:spAutoFit/>
          </a:bodyPr>
          <a:lstStyle/>
          <a:p>
            <a:pPr algn="ctr"/>
            <a:r>
              <a:rPr lang="en-US" sz="4400" spc="-300" dirty="0"/>
              <a:t>Final Comparison</a:t>
            </a:r>
          </a:p>
        </p:txBody>
      </p:sp>
      <p:graphicFrame>
        <p:nvGraphicFramePr>
          <p:cNvPr id="8" name="Table 9">
            <a:extLst>
              <a:ext uri="{FF2B5EF4-FFF2-40B4-BE49-F238E27FC236}">
                <a16:creationId xmlns:a16="http://schemas.microsoft.com/office/drawing/2014/main" id="{6C8D41AE-057A-A244-805F-785418299C4A}"/>
              </a:ext>
            </a:extLst>
          </p:cNvPr>
          <p:cNvGraphicFramePr>
            <a:graphicFrameLocks noGrp="1"/>
          </p:cNvGraphicFramePr>
          <p:nvPr>
            <p:extLst>
              <p:ext uri="{D42A27DB-BD31-4B8C-83A1-F6EECF244321}">
                <p14:modId xmlns:p14="http://schemas.microsoft.com/office/powerpoint/2010/main" val="413478415"/>
              </p:ext>
            </p:extLst>
          </p:nvPr>
        </p:nvGraphicFramePr>
        <p:xfrm>
          <a:off x="522885" y="771114"/>
          <a:ext cx="9296401" cy="5648960"/>
        </p:xfrm>
        <a:graphic>
          <a:graphicData uri="http://schemas.openxmlformats.org/drawingml/2006/table">
            <a:tbl>
              <a:tblPr firstRow="1" bandRow="1">
                <a:tableStyleId>{93296810-A885-4BE3-A3E7-6D5BEEA58F35}</a:tableStyleId>
              </a:tblPr>
              <a:tblGrid>
                <a:gridCol w="2734520">
                  <a:extLst>
                    <a:ext uri="{9D8B030D-6E8A-4147-A177-3AD203B41FA5}">
                      <a16:colId xmlns:a16="http://schemas.microsoft.com/office/drawing/2014/main" val="1994754570"/>
                    </a:ext>
                  </a:extLst>
                </a:gridCol>
                <a:gridCol w="3198871">
                  <a:extLst>
                    <a:ext uri="{9D8B030D-6E8A-4147-A177-3AD203B41FA5}">
                      <a16:colId xmlns:a16="http://schemas.microsoft.com/office/drawing/2014/main" val="2012792393"/>
                    </a:ext>
                  </a:extLst>
                </a:gridCol>
                <a:gridCol w="1186679">
                  <a:extLst>
                    <a:ext uri="{9D8B030D-6E8A-4147-A177-3AD203B41FA5}">
                      <a16:colId xmlns:a16="http://schemas.microsoft.com/office/drawing/2014/main" val="3723623844"/>
                    </a:ext>
                  </a:extLst>
                </a:gridCol>
                <a:gridCol w="1203876">
                  <a:extLst>
                    <a:ext uri="{9D8B030D-6E8A-4147-A177-3AD203B41FA5}">
                      <a16:colId xmlns:a16="http://schemas.microsoft.com/office/drawing/2014/main" val="2557942447"/>
                    </a:ext>
                  </a:extLst>
                </a:gridCol>
                <a:gridCol w="972455">
                  <a:extLst>
                    <a:ext uri="{9D8B030D-6E8A-4147-A177-3AD203B41FA5}">
                      <a16:colId xmlns:a16="http://schemas.microsoft.com/office/drawing/2014/main" val="3095269196"/>
                    </a:ext>
                  </a:extLst>
                </a:gridCol>
              </a:tblGrid>
              <a:tr h="370840">
                <a:tc>
                  <a:txBody>
                    <a:bodyPr/>
                    <a:lstStyle/>
                    <a:p>
                      <a:endParaRPr lang="en-US" sz="1600" dirty="0"/>
                    </a:p>
                  </a:txBody>
                  <a:tcPr/>
                </a:tc>
                <a:tc>
                  <a:txBody>
                    <a:bodyPr/>
                    <a:lstStyle/>
                    <a:p>
                      <a:pPr algn="l"/>
                      <a:r>
                        <a:rPr lang="en-US" sz="1600" dirty="0"/>
                        <a:t>Model</a:t>
                      </a:r>
                    </a:p>
                  </a:txBody>
                  <a:tcPr/>
                </a:tc>
                <a:tc>
                  <a:txBody>
                    <a:bodyPr/>
                    <a:lstStyle/>
                    <a:p>
                      <a:pPr algn="l"/>
                      <a:r>
                        <a:rPr lang="en-US" sz="1600" dirty="0"/>
                        <a:t>Accuracy</a:t>
                      </a:r>
                    </a:p>
                  </a:txBody>
                  <a:tcPr/>
                </a:tc>
                <a:tc>
                  <a:txBody>
                    <a:bodyPr/>
                    <a:lstStyle/>
                    <a:p>
                      <a:pPr algn="l"/>
                      <a:r>
                        <a:rPr lang="en-US" sz="1600" dirty="0"/>
                        <a:t>Precision</a:t>
                      </a:r>
                    </a:p>
                  </a:txBody>
                  <a:tcPr/>
                </a:tc>
                <a:tc>
                  <a:txBody>
                    <a:bodyPr/>
                    <a:lstStyle/>
                    <a:p>
                      <a:pPr algn="l"/>
                      <a:r>
                        <a:rPr lang="en-US" sz="1600" dirty="0"/>
                        <a:t>Recall</a:t>
                      </a:r>
                    </a:p>
                  </a:txBody>
                  <a:tcPr/>
                </a:tc>
                <a:extLst>
                  <a:ext uri="{0D108BD9-81ED-4DB2-BD59-A6C34878D82A}">
                    <a16:rowId xmlns:a16="http://schemas.microsoft.com/office/drawing/2014/main" val="34978911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C00000"/>
                          </a:solidFill>
                        </a:rPr>
                        <a:t>In Class 0 (Non-fraudulent)</a:t>
                      </a:r>
                    </a:p>
                  </a:txBody>
                  <a:tcPr/>
                </a:tc>
                <a:tc>
                  <a:txBody>
                    <a:bodyPr/>
                    <a:lstStyle/>
                    <a:p>
                      <a:r>
                        <a:rPr lang="en-US" sz="1600" dirty="0"/>
                        <a:t>All Models</a:t>
                      </a:r>
                    </a:p>
                  </a:txBody>
                  <a:tcPr/>
                </a:tc>
                <a:tc>
                  <a:txBody>
                    <a:bodyPr/>
                    <a:lstStyle/>
                    <a:p>
                      <a:r>
                        <a:rPr lang="en-US" sz="1600" dirty="0"/>
                        <a:t>1.00</a:t>
                      </a:r>
                    </a:p>
                  </a:txBody>
                  <a:tcPr/>
                </a:tc>
                <a:tc>
                  <a:txBody>
                    <a:bodyPr/>
                    <a:lstStyle/>
                    <a:p>
                      <a:r>
                        <a:rPr lang="en-US" sz="1600" dirty="0"/>
                        <a:t>1.00</a:t>
                      </a:r>
                    </a:p>
                  </a:txBody>
                  <a:tcPr/>
                </a:tc>
                <a:tc>
                  <a:txBody>
                    <a:bodyPr/>
                    <a:lstStyle/>
                    <a:p>
                      <a:r>
                        <a:rPr lang="en-US" sz="1600" dirty="0"/>
                        <a:t>1.00</a:t>
                      </a:r>
                    </a:p>
                  </a:txBody>
                  <a:tcPr/>
                </a:tc>
                <a:extLst>
                  <a:ext uri="{0D108BD9-81ED-4DB2-BD59-A6C34878D82A}">
                    <a16:rowId xmlns:a16="http://schemas.microsoft.com/office/drawing/2014/main" val="15274263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C00000"/>
                          </a:solidFill>
                        </a:rPr>
                        <a:t>In Class 1 (Fraudulent)</a:t>
                      </a:r>
                    </a:p>
                  </a:txBody>
                  <a:tcPr/>
                </a:tc>
                <a:tc>
                  <a:txBody>
                    <a:bodyPr/>
                    <a:lstStyle/>
                    <a:p>
                      <a:r>
                        <a:rPr lang="en-US" sz="1600" dirty="0"/>
                        <a:t>Logistic Regression</a:t>
                      </a:r>
                    </a:p>
                  </a:txBody>
                  <a:tcPr/>
                </a:tc>
                <a:tc>
                  <a:txBody>
                    <a:bodyPr/>
                    <a:lstStyle/>
                    <a:p>
                      <a:r>
                        <a:rPr lang="en-US" sz="1600" dirty="0"/>
                        <a:t>0.82</a:t>
                      </a:r>
                    </a:p>
                  </a:txBody>
                  <a:tcPr/>
                </a:tc>
                <a:tc>
                  <a:txBody>
                    <a:bodyPr/>
                    <a:lstStyle/>
                    <a:p>
                      <a:r>
                        <a:rPr lang="en-US" sz="1600" dirty="0"/>
                        <a:t>0.52</a:t>
                      </a:r>
                    </a:p>
                  </a:txBody>
                  <a:tcPr/>
                </a:tc>
                <a:tc>
                  <a:txBody>
                    <a:bodyPr/>
                    <a:lstStyle/>
                    <a:p>
                      <a:r>
                        <a:rPr lang="en-US" sz="1600" dirty="0"/>
                        <a:t>0.64</a:t>
                      </a:r>
                    </a:p>
                  </a:txBody>
                  <a:tcPr/>
                </a:tc>
                <a:extLst>
                  <a:ext uri="{0D108BD9-81ED-4DB2-BD59-A6C34878D82A}">
                    <a16:rowId xmlns:a16="http://schemas.microsoft.com/office/drawing/2014/main" val="3948562658"/>
                  </a:ext>
                </a:extLst>
              </a:tr>
              <a:tr h="370840">
                <a:tc>
                  <a:txBody>
                    <a:bodyPr/>
                    <a:lstStyle/>
                    <a:p>
                      <a:endParaRPr lang="en-US" sz="1600" dirty="0"/>
                    </a:p>
                  </a:txBody>
                  <a:tcPr/>
                </a:tc>
                <a:tc>
                  <a:txBody>
                    <a:bodyPr/>
                    <a:lstStyle/>
                    <a:p>
                      <a:r>
                        <a:rPr lang="en-US" sz="1600" dirty="0"/>
                        <a:t>K Nearest Neighbors</a:t>
                      </a:r>
                    </a:p>
                  </a:txBody>
                  <a:tcPr/>
                </a:tc>
                <a:tc>
                  <a:txBody>
                    <a:bodyPr/>
                    <a:lstStyle/>
                    <a:p>
                      <a:r>
                        <a:rPr lang="en-US" sz="1600" dirty="0"/>
                        <a:t>0.88</a:t>
                      </a:r>
                    </a:p>
                  </a:txBody>
                  <a:tcPr/>
                </a:tc>
                <a:tc>
                  <a:txBody>
                    <a:bodyPr/>
                    <a:lstStyle/>
                    <a:p>
                      <a:r>
                        <a:rPr lang="en-US" sz="1600" dirty="0"/>
                        <a:t>0.74</a:t>
                      </a:r>
                    </a:p>
                  </a:txBody>
                  <a:tcPr/>
                </a:tc>
                <a:tc>
                  <a:txBody>
                    <a:bodyPr/>
                    <a:lstStyle/>
                    <a:p>
                      <a:r>
                        <a:rPr lang="en-US" sz="1600" dirty="0"/>
                        <a:t>0.81</a:t>
                      </a:r>
                    </a:p>
                  </a:txBody>
                  <a:tcPr/>
                </a:tc>
                <a:extLst>
                  <a:ext uri="{0D108BD9-81ED-4DB2-BD59-A6C34878D82A}">
                    <a16:rowId xmlns:a16="http://schemas.microsoft.com/office/drawing/2014/main" val="1584418784"/>
                  </a:ext>
                </a:extLst>
              </a:tr>
              <a:tr h="370840">
                <a:tc>
                  <a:txBody>
                    <a:bodyPr/>
                    <a:lstStyle/>
                    <a:p>
                      <a:endParaRPr lang="en-US" sz="1600" dirty="0"/>
                    </a:p>
                  </a:txBody>
                  <a:tcPr/>
                </a:tc>
                <a:tc>
                  <a:txBody>
                    <a:bodyPr/>
                    <a:lstStyle/>
                    <a:p>
                      <a:r>
                        <a:rPr lang="en-US" sz="1600" dirty="0"/>
                        <a:t>SVM (Equal Class Weight)</a:t>
                      </a:r>
                    </a:p>
                  </a:txBody>
                  <a:tcPr/>
                </a:tc>
                <a:tc>
                  <a:txBody>
                    <a:bodyPr/>
                    <a:lstStyle/>
                    <a:p>
                      <a:r>
                        <a:rPr lang="en-US" sz="1600" dirty="0"/>
                        <a:t>0.81</a:t>
                      </a:r>
                    </a:p>
                  </a:txBody>
                  <a:tcPr/>
                </a:tc>
                <a:tc>
                  <a:txBody>
                    <a:bodyPr/>
                    <a:lstStyle/>
                    <a:p>
                      <a:r>
                        <a:rPr lang="en-US" sz="1600" dirty="0"/>
                        <a:t>0.78</a:t>
                      </a:r>
                    </a:p>
                  </a:txBody>
                  <a:tcPr/>
                </a:tc>
                <a:tc>
                  <a:txBody>
                    <a:bodyPr/>
                    <a:lstStyle/>
                    <a:p>
                      <a:r>
                        <a:rPr lang="en-US" sz="1600" dirty="0"/>
                        <a:t>0.80</a:t>
                      </a:r>
                    </a:p>
                  </a:txBody>
                  <a:tcPr/>
                </a:tc>
                <a:extLst>
                  <a:ext uri="{0D108BD9-81ED-4DB2-BD59-A6C34878D82A}">
                    <a16:rowId xmlns:a16="http://schemas.microsoft.com/office/drawing/2014/main" val="3031235174"/>
                  </a:ext>
                </a:extLst>
              </a:tr>
              <a:tr h="370840">
                <a:tc>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SVM (1:2 Weight for Class 1)</a:t>
                      </a:r>
                    </a:p>
                  </a:txBody>
                  <a:tcPr/>
                </a:tc>
                <a:tc>
                  <a:txBody>
                    <a:bodyPr/>
                    <a:lstStyle/>
                    <a:p>
                      <a:r>
                        <a:rPr lang="en-US" sz="1600" dirty="0"/>
                        <a:t>0.75</a:t>
                      </a:r>
                    </a:p>
                  </a:txBody>
                  <a:tcPr/>
                </a:tc>
                <a:tc>
                  <a:txBody>
                    <a:bodyPr/>
                    <a:lstStyle/>
                    <a:p>
                      <a:r>
                        <a:rPr lang="en-US" sz="1600" dirty="0"/>
                        <a:t>0.81</a:t>
                      </a:r>
                    </a:p>
                  </a:txBody>
                  <a:tcPr/>
                </a:tc>
                <a:tc>
                  <a:txBody>
                    <a:bodyPr/>
                    <a:lstStyle/>
                    <a:p>
                      <a:r>
                        <a:rPr lang="en-US" sz="1600" dirty="0"/>
                        <a:t>0.78</a:t>
                      </a:r>
                    </a:p>
                  </a:txBody>
                  <a:tcPr/>
                </a:tc>
                <a:extLst>
                  <a:ext uri="{0D108BD9-81ED-4DB2-BD59-A6C34878D82A}">
                    <a16:rowId xmlns:a16="http://schemas.microsoft.com/office/drawing/2014/main" val="30139872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r>
                        <a:rPr lang="en-US" sz="1600" dirty="0">
                          <a:solidFill>
                            <a:srgbClr val="0F16E8"/>
                          </a:solidFill>
                        </a:rPr>
                        <a:t>Random Forest Classifier</a:t>
                      </a:r>
                    </a:p>
                  </a:txBody>
                  <a:tcPr/>
                </a:tc>
                <a:tc>
                  <a:txBody>
                    <a:bodyPr/>
                    <a:lstStyle/>
                    <a:p>
                      <a:r>
                        <a:rPr lang="en-US" sz="1600" dirty="0">
                          <a:solidFill>
                            <a:schemeClr val="tx1"/>
                          </a:solidFill>
                          <a:highlight>
                            <a:srgbClr val="FFFF00"/>
                          </a:highlight>
                        </a:rPr>
                        <a:t>0.93</a:t>
                      </a:r>
                    </a:p>
                  </a:txBody>
                  <a:tcPr/>
                </a:tc>
                <a:tc>
                  <a:txBody>
                    <a:bodyPr/>
                    <a:lstStyle/>
                    <a:p>
                      <a:r>
                        <a:rPr lang="en-US" sz="1600" dirty="0">
                          <a:solidFill>
                            <a:schemeClr val="tx1"/>
                          </a:solidFill>
                          <a:highlight>
                            <a:srgbClr val="FFFF00"/>
                          </a:highlight>
                        </a:rPr>
                        <a:t>0.80</a:t>
                      </a:r>
                    </a:p>
                  </a:txBody>
                  <a:tcPr/>
                </a:tc>
                <a:tc>
                  <a:txBody>
                    <a:bodyPr/>
                    <a:lstStyle/>
                    <a:p>
                      <a:r>
                        <a:rPr lang="en-US" sz="1600" dirty="0">
                          <a:solidFill>
                            <a:schemeClr val="tx1"/>
                          </a:solidFill>
                          <a:highlight>
                            <a:srgbClr val="FFFF00"/>
                          </a:highlight>
                        </a:rPr>
                        <a:t>0.86</a:t>
                      </a:r>
                    </a:p>
                  </a:txBody>
                  <a:tcPr/>
                </a:tc>
                <a:extLst>
                  <a:ext uri="{0D108BD9-81ED-4DB2-BD59-A6C34878D82A}">
                    <a16:rowId xmlns:a16="http://schemas.microsoft.com/office/drawing/2014/main" val="3695110445"/>
                  </a:ext>
                </a:extLst>
              </a:tr>
              <a:tr h="370840">
                <a:tc>
                  <a:txBody>
                    <a:bodyPr/>
                    <a:lstStyle/>
                    <a:p>
                      <a:endParaRPr lang="en-US" sz="1600" dirty="0">
                        <a:solidFill>
                          <a:srgbClr val="0F16E8"/>
                        </a:solidFill>
                      </a:endParaRPr>
                    </a:p>
                  </a:txBody>
                  <a:tcPr/>
                </a:tc>
                <a:tc>
                  <a:txBody>
                    <a:bodyPr/>
                    <a:lstStyle/>
                    <a:p>
                      <a:r>
                        <a:rPr lang="en-US" sz="1600" dirty="0"/>
                        <a:t>Extra Tree Classifier</a:t>
                      </a:r>
                    </a:p>
                  </a:txBody>
                  <a:tcPr/>
                </a:tc>
                <a:tc>
                  <a:txBody>
                    <a:bodyPr/>
                    <a:lstStyle/>
                    <a:p>
                      <a:r>
                        <a:rPr lang="en-US" sz="1600" dirty="0">
                          <a:solidFill>
                            <a:schemeClr val="tx1"/>
                          </a:solidFill>
                        </a:rPr>
                        <a:t>0.91</a:t>
                      </a:r>
                    </a:p>
                  </a:txBody>
                  <a:tcPr/>
                </a:tc>
                <a:tc>
                  <a:txBody>
                    <a:bodyPr/>
                    <a:lstStyle/>
                    <a:p>
                      <a:r>
                        <a:rPr lang="en-US" sz="1600" dirty="0">
                          <a:solidFill>
                            <a:schemeClr val="tx1"/>
                          </a:solidFill>
                        </a:rPr>
                        <a:t>0.74</a:t>
                      </a:r>
                    </a:p>
                  </a:txBody>
                  <a:tcPr/>
                </a:tc>
                <a:tc>
                  <a:txBody>
                    <a:bodyPr/>
                    <a:lstStyle/>
                    <a:p>
                      <a:r>
                        <a:rPr lang="en-US" sz="1600" dirty="0">
                          <a:solidFill>
                            <a:schemeClr val="tx1"/>
                          </a:solidFill>
                        </a:rPr>
                        <a:t>0.81</a:t>
                      </a:r>
                    </a:p>
                  </a:txBody>
                  <a:tcPr/>
                </a:tc>
                <a:extLst>
                  <a:ext uri="{0D108BD9-81ED-4DB2-BD59-A6C34878D82A}">
                    <a16:rowId xmlns:a16="http://schemas.microsoft.com/office/drawing/2014/main" val="3925564001"/>
                  </a:ext>
                </a:extLst>
              </a:tr>
              <a:tr h="249601">
                <a:tc>
                  <a:txBody>
                    <a:bodyPr/>
                    <a:lstStyle/>
                    <a:p>
                      <a:endParaRPr lang="en-US" sz="1600" dirty="0"/>
                    </a:p>
                  </a:txBody>
                  <a:tcPr/>
                </a:tc>
                <a:tc>
                  <a:txBody>
                    <a:bodyPr/>
                    <a:lstStyle/>
                    <a:p>
                      <a:r>
                        <a:rPr lang="en-US" sz="1600" dirty="0"/>
                        <a:t>Adaboost</a:t>
                      </a:r>
                    </a:p>
                  </a:txBody>
                  <a:tcPr/>
                </a:tc>
                <a:tc>
                  <a:txBody>
                    <a:bodyPr/>
                    <a:lstStyle/>
                    <a:p>
                      <a:r>
                        <a:rPr lang="en-US" sz="1600" dirty="0">
                          <a:solidFill>
                            <a:schemeClr val="tx1"/>
                          </a:solidFill>
                        </a:rPr>
                        <a:t>0.78</a:t>
                      </a:r>
                    </a:p>
                  </a:txBody>
                  <a:tcPr/>
                </a:tc>
                <a:tc>
                  <a:txBody>
                    <a:bodyPr/>
                    <a:lstStyle/>
                    <a:p>
                      <a:r>
                        <a:rPr lang="en-US" sz="1600" dirty="0">
                          <a:solidFill>
                            <a:schemeClr val="tx1"/>
                          </a:solidFill>
                        </a:rPr>
                        <a:t>0.70</a:t>
                      </a:r>
                    </a:p>
                  </a:txBody>
                  <a:tcPr/>
                </a:tc>
                <a:tc>
                  <a:txBody>
                    <a:bodyPr/>
                    <a:lstStyle/>
                    <a:p>
                      <a:r>
                        <a:rPr lang="en-US" sz="1600" dirty="0">
                          <a:solidFill>
                            <a:schemeClr val="tx1"/>
                          </a:solidFill>
                        </a:rPr>
                        <a:t>0.74</a:t>
                      </a:r>
                    </a:p>
                  </a:txBody>
                  <a:tcPr/>
                </a:tc>
                <a:extLst>
                  <a:ext uri="{0D108BD9-81ED-4DB2-BD59-A6C34878D82A}">
                    <a16:rowId xmlns:a16="http://schemas.microsoft.com/office/drawing/2014/main" val="2090420694"/>
                  </a:ext>
                </a:extLst>
              </a:tr>
              <a:tr h="249601">
                <a:tc>
                  <a:txBody>
                    <a:bodyPr/>
                    <a:lstStyle/>
                    <a:p>
                      <a:endParaRPr lang="en-US" sz="1600" dirty="0"/>
                    </a:p>
                  </a:txBody>
                  <a:tcPr/>
                </a:tc>
                <a:tc>
                  <a:txBody>
                    <a:bodyPr/>
                    <a:lstStyle/>
                    <a:p>
                      <a:r>
                        <a:rPr lang="en-US" sz="1600" dirty="0"/>
                        <a:t>SelectFromModel</a:t>
                      </a:r>
                    </a:p>
                  </a:txBody>
                  <a:tcPr/>
                </a:tc>
                <a:tc>
                  <a:txBody>
                    <a:bodyPr/>
                    <a:lstStyle/>
                    <a:p>
                      <a:r>
                        <a:rPr lang="en-US" sz="1600" dirty="0">
                          <a:solidFill>
                            <a:schemeClr val="tx1"/>
                          </a:solidFill>
                        </a:rPr>
                        <a:t>0.90</a:t>
                      </a:r>
                    </a:p>
                  </a:txBody>
                  <a:tcPr/>
                </a:tc>
                <a:tc>
                  <a:txBody>
                    <a:bodyPr/>
                    <a:lstStyle/>
                    <a:p>
                      <a:r>
                        <a:rPr lang="en-US" sz="1600" dirty="0">
                          <a:solidFill>
                            <a:schemeClr val="tx1"/>
                          </a:solidFill>
                        </a:rPr>
                        <a:t>0.74</a:t>
                      </a:r>
                    </a:p>
                  </a:txBody>
                  <a:tcPr/>
                </a:tc>
                <a:tc>
                  <a:txBody>
                    <a:bodyPr/>
                    <a:lstStyle/>
                    <a:p>
                      <a:r>
                        <a:rPr lang="en-US" sz="1600" dirty="0">
                          <a:solidFill>
                            <a:schemeClr val="tx1"/>
                          </a:solidFill>
                        </a:rPr>
                        <a:t>0.81</a:t>
                      </a:r>
                    </a:p>
                  </a:txBody>
                  <a:tcPr/>
                </a:tc>
                <a:extLst>
                  <a:ext uri="{0D108BD9-81ED-4DB2-BD59-A6C34878D82A}">
                    <a16:rowId xmlns:a16="http://schemas.microsoft.com/office/drawing/2014/main" val="563908153"/>
                  </a:ext>
                </a:extLst>
              </a:tr>
              <a:tr h="249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C00000"/>
                          </a:solidFill>
                        </a:rPr>
                        <a:t>Balanced Dataset</a:t>
                      </a:r>
                    </a:p>
                  </a:txBody>
                  <a:tcPr/>
                </a:tc>
                <a:tc>
                  <a:txBody>
                    <a:bodyPr/>
                    <a:lstStyle/>
                    <a:p>
                      <a:r>
                        <a:rPr lang="en-GB" sz="1600" kern="1200" dirty="0">
                          <a:solidFill>
                            <a:srgbClr val="0F16E8"/>
                          </a:solidFill>
                          <a:effectLst/>
                          <a:latin typeface="+mn-lt"/>
                          <a:ea typeface="+mn-ea"/>
                          <a:cs typeface="+mn-cs"/>
                        </a:rPr>
                        <a:t>RandomUnderSampler (RFC)</a:t>
                      </a:r>
                      <a:endParaRPr lang="en-US" sz="1600" b="1" dirty="0">
                        <a:solidFill>
                          <a:srgbClr val="0F16E8"/>
                        </a:solidFill>
                      </a:endParaRPr>
                    </a:p>
                  </a:txBody>
                  <a:tcPr/>
                </a:tc>
                <a:tc>
                  <a:txBody>
                    <a:bodyPr/>
                    <a:lstStyle/>
                    <a:p>
                      <a:r>
                        <a:rPr lang="en-US" sz="1600" b="1" dirty="0">
                          <a:solidFill>
                            <a:srgbClr val="C00000"/>
                          </a:solidFill>
                        </a:rPr>
                        <a:t>0.97</a:t>
                      </a:r>
                    </a:p>
                  </a:txBody>
                  <a:tcPr/>
                </a:tc>
                <a:tc>
                  <a:txBody>
                    <a:bodyPr/>
                    <a:lstStyle/>
                    <a:p>
                      <a:r>
                        <a:rPr lang="en-US" sz="1600" b="1" dirty="0">
                          <a:solidFill>
                            <a:srgbClr val="C00000"/>
                          </a:solidFill>
                        </a:rPr>
                        <a:t>0.87</a:t>
                      </a:r>
                    </a:p>
                  </a:txBody>
                  <a:tcPr/>
                </a:tc>
                <a:tc>
                  <a:txBody>
                    <a:bodyPr/>
                    <a:lstStyle/>
                    <a:p>
                      <a:r>
                        <a:rPr lang="en-US" sz="1600" b="1" dirty="0">
                          <a:solidFill>
                            <a:srgbClr val="C00000"/>
                          </a:solidFill>
                        </a:rPr>
                        <a:t>0.92</a:t>
                      </a:r>
                    </a:p>
                  </a:txBody>
                  <a:tcPr/>
                </a:tc>
                <a:extLst>
                  <a:ext uri="{0D108BD9-81ED-4DB2-BD59-A6C34878D82A}">
                    <a16:rowId xmlns:a16="http://schemas.microsoft.com/office/drawing/2014/main" val="4198926966"/>
                  </a:ext>
                </a:extLst>
              </a:tr>
              <a:tr h="249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a:solidFill>
                            <a:srgbClr val="0F16E8"/>
                          </a:solidFill>
                          <a:effectLst/>
                          <a:latin typeface="+mn-lt"/>
                          <a:ea typeface="+mn-ea"/>
                          <a:cs typeface="+mn-cs"/>
                        </a:rPr>
                        <a:t>RandomOverSampler (RFC)</a:t>
                      </a:r>
                      <a:endParaRPr lang="en-US" sz="1600" dirty="0">
                        <a:solidFill>
                          <a:srgbClr val="0F16E8"/>
                        </a:solidFill>
                      </a:endParaRPr>
                    </a:p>
                  </a:txBody>
                  <a:tcPr/>
                </a:tc>
                <a:tc>
                  <a:txBody>
                    <a:bodyPr/>
                    <a:lstStyle/>
                    <a:p>
                      <a:r>
                        <a:rPr lang="en-US" sz="1600" b="1" dirty="0">
                          <a:solidFill>
                            <a:srgbClr val="C00000"/>
                          </a:solidFill>
                        </a:rPr>
                        <a:t>1.00</a:t>
                      </a:r>
                    </a:p>
                  </a:txBody>
                  <a:tcPr/>
                </a:tc>
                <a:tc>
                  <a:txBody>
                    <a:bodyPr/>
                    <a:lstStyle/>
                    <a:p>
                      <a:r>
                        <a:rPr lang="en-US" sz="1600" b="1" dirty="0">
                          <a:solidFill>
                            <a:srgbClr val="C00000"/>
                          </a:solidFill>
                        </a:rPr>
                        <a:t>1.00</a:t>
                      </a:r>
                    </a:p>
                  </a:txBody>
                  <a:tcPr/>
                </a:tc>
                <a:tc>
                  <a:txBody>
                    <a:bodyPr/>
                    <a:lstStyle/>
                    <a:p>
                      <a:r>
                        <a:rPr lang="en-US" sz="1600" b="1" dirty="0">
                          <a:solidFill>
                            <a:srgbClr val="C00000"/>
                          </a:solidFill>
                        </a:rPr>
                        <a:t>1.00</a:t>
                      </a:r>
                    </a:p>
                  </a:txBody>
                  <a:tcPr/>
                </a:tc>
                <a:extLst>
                  <a:ext uri="{0D108BD9-81ED-4DB2-BD59-A6C34878D82A}">
                    <a16:rowId xmlns:a16="http://schemas.microsoft.com/office/drawing/2014/main" val="1856533137"/>
                  </a:ext>
                </a:extLst>
              </a:tr>
              <a:tr h="249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0F16E8"/>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F16E8"/>
                          </a:solidFill>
                        </a:rPr>
                        <a:t>SMOTETomek </a:t>
                      </a:r>
                      <a:r>
                        <a:rPr lang="en-GB" sz="1600" kern="1200" dirty="0">
                          <a:solidFill>
                            <a:srgbClr val="0F16E8"/>
                          </a:solidFill>
                          <a:effectLst/>
                          <a:latin typeface="+mn-lt"/>
                          <a:ea typeface="+mn-ea"/>
                          <a:cs typeface="+mn-cs"/>
                        </a:rPr>
                        <a:t>(RFC)</a:t>
                      </a:r>
                      <a:endParaRPr lang="en-US" sz="1600" dirty="0">
                        <a:solidFill>
                          <a:srgbClr val="0F16E8"/>
                        </a:solidFill>
                      </a:endParaRPr>
                    </a:p>
                  </a:txBody>
                  <a:tcPr/>
                </a:tc>
                <a:tc>
                  <a:txBody>
                    <a:bodyPr/>
                    <a:lstStyle/>
                    <a:p>
                      <a:r>
                        <a:rPr lang="en-US" sz="1600" b="1" dirty="0">
                          <a:solidFill>
                            <a:srgbClr val="C00000"/>
                          </a:solidFill>
                        </a:rPr>
                        <a:t>1.00</a:t>
                      </a:r>
                    </a:p>
                  </a:txBody>
                  <a:tcPr/>
                </a:tc>
                <a:tc>
                  <a:txBody>
                    <a:bodyPr/>
                    <a:lstStyle/>
                    <a:p>
                      <a:r>
                        <a:rPr lang="en-US" sz="1600" b="1" dirty="0">
                          <a:solidFill>
                            <a:srgbClr val="C00000"/>
                          </a:solidFill>
                        </a:rPr>
                        <a:t>1.00</a:t>
                      </a:r>
                    </a:p>
                  </a:txBody>
                  <a:tcPr/>
                </a:tc>
                <a:tc>
                  <a:txBody>
                    <a:bodyPr/>
                    <a:lstStyle/>
                    <a:p>
                      <a:r>
                        <a:rPr lang="en-US" sz="1600" b="1" dirty="0">
                          <a:solidFill>
                            <a:srgbClr val="C00000"/>
                          </a:solidFill>
                        </a:rPr>
                        <a:t>1.00</a:t>
                      </a:r>
                    </a:p>
                  </a:txBody>
                  <a:tcPr/>
                </a:tc>
                <a:extLst>
                  <a:ext uri="{0D108BD9-81ED-4DB2-BD59-A6C34878D82A}">
                    <a16:rowId xmlns:a16="http://schemas.microsoft.com/office/drawing/2014/main" val="3398396663"/>
                  </a:ext>
                </a:extLst>
              </a:tr>
              <a:tr h="249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C00000"/>
                          </a:solidFill>
                        </a:rPr>
                        <a:t>ANN (Testing Scores)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Threshold - </a:t>
                      </a:r>
                      <a:r>
                        <a:rPr lang="en-US" sz="1600" dirty="0">
                          <a:solidFill>
                            <a:schemeClr val="tx1"/>
                          </a:solidFill>
                        </a:rPr>
                        <a:t>0.5 (Bi-accuracy)</a:t>
                      </a:r>
                    </a:p>
                  </a:txBody>
                  <a:tcPr/>
                </a:tc>
                <a:tc>
                  <a:txBody>
                    <a:bodyPr/>
                    <a:lstStyle/>
                    <a:p>
                      <a:r>
                        <a:rPr lang="en-GB" sz="1600" kern="1200" dirty="0">
                          <a:solidFill>
                            <a:schemeClr val="tx1"/>
                          </a:solidFill>
                          <a:effectLst/>
                          <a:latin typeface="+mn-lt"/>
                          <a:ea typeface="+mn-ea"/>
                          <a:cs typeface="+mn-cs"/>
                        </a:rPr>
                        <a:t>0.99</a:t>
                      </a:r>
                      <a:endParaRPr lang="en-US" sz="1600" dirty="0">
                        <a:solidFill>
                          <a:schemeClr val="tx1"/>
                        </a:solidFill>
                      </a:endParaRPr>
                    </a:p>
                  </a:txBody>
                  <a:tcPr/>
                </a:tc>
                <a:tc>
                  <a:txBody>
                    <a:bodyPr/>
                    <a:lstStyle/>
                    <a:p>
                      <a:r>
                        <a:rPr lang="en-GB" sz="1600" kern="1200" dirty="0">
                          <a:solidFill>
                            <a:schemeClr val="tx1"/>
                          </a:solidFill>
                          <a:effectLst/>
                          <a:latin typeface="+mn-lt"/>
                          <a:ea typeface="+mn-ea"/>
                          <a:cs typeface="+mn-cs"/>
                        </a:rPr>
                        <a:t>0.93</a:t>
                      </a:r>
                      <a:endParaRPr lang="en-US" sz="1600" dirty="0">
                        <a:solidFill>
                          <a:schemeClr val="tx1"/>
                        </a:solidFill>
                      </a:endParaRPr>
                    </a:p>
                  </a:txBody>
                  <a:tcPr/>
                </a:tc>
                <a:tc>
                  <a:txBody>
                    <a:bodyPr/>
                    <a:lstStyle/>
                    <a:p>
                      <a:r>
                        <a:rPr lang="en-GB" sz="1600" kern="1200" dirty="0">
                          <a:solidFill>
                            <a:schemeClr val="tx1"/>
                          </a:solidFill>
                          <a:effectLst/>
                          <a:latin typeface="+mn-lt"/>
                          <a:ea typeface="+mn-ea"/>
                          <a:cs typeface="+mn-cs"/>
                        </a:rPr>
                        <a:t>0.72</a:t>
                      </a:r>
                      <a:endParaRPr lang="en-US" sz="1600" dirty="0">
                        <a:solidFill>
                          <a:schemeClr val="tx1"/>
                        </a:solidFill>
                      </a:endParaRPr>
                    </a:p>
                  </a:txBody>
                  <a:tcPr/>
                </a:tc>
                <a:extLst>
                  <a:ext uri="{0D108BD9-81ED-4DB2-BD59-A6C34878D82A}">
                    <a16:rowId xmlns:a16="http://schemas.microsoft.com/office/drawing/2014/main" val="2360945555"/>
                  </a:ext>
                </a:extLst>
              </a:tr>
              <a:tr h="249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F16E8"/>
                          </a:solidFill>
                        </a:rPr>
                        <a:t>Threshold - 0.6</a:t>
                      </a:r>
                    </a:p>
                  </a:txBody>
                  <a:tcPr/>
                </a:tc>
                <a:tc>
                  <a:txBody>
                    <a:bodyPr/>
                    <a:lstStyle/>
                    <a:p>
                      <a:r>
                        <a:rPr lang="en-GB" sz="1600" kern="1200" dirty="0">
                          <a:solidFill>
                            <a:schemeClr val="tx1"/>
                          </a:solidFill>
                          <a:effectLst/>
                          <a:highlight>
                            <a:srgbClr val="FFFF00"/>
                          </a:highlight>
                          <a:latin typeface="+mn-lt"/>
                          <a:ea typeface="+mn-ea"/>
                          <a:cs typeface="+mn-cs"/>
                        </a:rPr>
                        <a:t>0.99</a:t>
                      </a:r>
                      <a:endParaRPr lang="en-US" sz="1600" dirty="0">
                        <a:solidFill>
                          <a:schemeClr val="tx1"/>
                        </a:solidFill>
                        <a:highlight>
                          <a:srgbClr val="FFFF00"/>
                        </a:highlight>
                      </a:endParaRPr>
                    </a:p>
                  </a:txBody>
                  <a:tcPr/>
                </a:tc>
                <a:tc>
                  <a:txBody>
                    <a:bodyPr/>
                    <a:lstStyle/>
                    <a:p>
                      <a:r>
                        <a:rPr lang="en-GB" sz="1600" kern="1200" dirty="0">
                          <a:solidFill>
                            <a:schemeClr val="tx1"/>
                          </a:solidFill>
                          <a:effectLst/>
                          <a:highlight>
                            <a:srgbClr val="FFFF00"/>
                          </a:highlight>
                          <a:latin typeface="+mn-lt"/>
                          <a:ea typeface="+mn-ea"/>
                          <a:cs typeface="+mn-cs"/>
                        </a:rPr>
                        <a:t>0.93</a:t>
                      </a:r>
                      <a:endParaRPr lang="en-US" sz="1600" dirty="0">
                        <a:solidFill>
                          <a:schemeClr val="tx1"/>
                        </a:solidFill>
                        <a:highlight>
                          <a:srgbClr val="FFFF00"/>
                        </a:highlight>
                      </a:endParaRPr>
                    </a:p>
                  </a:txBody>
                  <a:tcPr/>
                </a:tc>
                <a:tc>
                  <a:txBody>
                    <a:bodyPr/>
                    <a:lstStyle/>
                    <a:p>
                      <a:r>
                        <a:rPr lang="en-GB" sz="1600" kern="1200" dirty="0">
                          <a:solidFill>
                            <a:schemeClr val="tx1"/>
                          </a:solidFill>
                          <a:effectLst/>
                          <a:highlight>
                            <a:srgbClr val="FFFF00"/>
                          </a:highlight>
                          <a:latin typeface="+mn-lt"/>
                          <a:ea typeface="+mn-ea"/>
                          <a:cs typeface="+mn-cs"/>
                        </a:rPr>
                        <a:t>0.77</a:t>
                      </a:r>
                      <a:endParaRPr lang="en-US" sz="1600" dirty="0">
                        <a:solidFill>
                          <a:schemeClr val="tx1"/>
                        </a:solidFill>
                        <a:highlight>
                          <a:srgbClr val="FFFF00"/>
                        </a:highlight>
                      </a:endParaRPr>
                    </a:p>
                  </a:txBody>
                  <a:tcPr/>
                </a:tc>
                <a:extLst>
                  <a:ext uri="{0D108BD9-81ED-4DB2-BD59-A6C34878D82A}">
                    <a16:rowId xmlns:a16="http://schemas.microsoft.com/office/drawing/2014/main" val="1919487848"/>
                  </a:ext>
                </a:extLst>
              </a:tr>
              <a:tr h="249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0F16E8"/>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a:solidFill>
                            <a:schemeClr val="dk1"/>
                          </a:solidFill>
                          <a:effectLst/>
                          <a:latin typeface="+mn-lt"/>
                          <a:ea typeface="+mn-ea"/>
                          <a:cs typeface="+mn-cs"/>
                        </a:rPr>
                        <a:t>Activation </a:t>
                      </a:r>
                      <a:r>
                        <a:rPr lang="en-GB" sz="1600" dirty="0">
                          <a:effectLst/>
                        </a:rPr>
                        <a:t>- Tanh</a:t>
                      </a:r>
                      <a:endParaRPr lang="en-US" sz="1600" dirty="0"/>
                    </a:p>
                  </a:txBody>
                  <a:tcPr/>
                </a:tc>
                <a:tc>
                  <a:txBody>
                    <a:bodyPr/>
                    <a:lstStyle/>
                    <a:p>
                      <a:r>
                        <a:rPr lang="en-GB" sz="1600" kern="1200" dirty="0">
                          <a:solidFill>
                            <a:schemeClr val="dk1"/>
                          </a:solidFill>
                          <a:effectLst/>
                          <a:latin typeface="+mn-lt"/>
                          <a:ea typeface="+mn-ea"/>
                          <a:cs typeface="+mn-cs"/>
                        </a:rPr>
                        <a:t>0.99</a:t>
                      </a:r>
                      <a:endParaRPr lang="en-US" sz="1600" dirty="0"/>
                    </a:p>
                  </a:txBody>
                  <a:tcPr/>
                </a:tc>
                <a:tc>
                  <a:txBody>
                    <a:bodyPr/>
                    <a:lstStyle/>
                    <a:p>
                      <a:r>
                        <a:rPr lang="en-GB" sz="1600" kern="1200" dirty="0">
                          <a:solidFill>
                            <a:schemeClr val="dk1"/>
                          </a:solidFill>
                          <a:effectLst/>
                          <a:latin typeface="+mn-lt"/>
                          <a:ea typeface="+mn-ea"/>
                          <a:cs typeface="+mn-cs"/>
                        </a:rPr>
                        <a:t>0.94</a:t>
                      </a:r>
                      <a:endParaRPr lang="en-US" sz="1600" dirty="0"/>
                    </a:p>
                  </a:txBody>
                  <a:tcPr/>
                </a:tc>
                <a:tc>
                  <a:txBody>
                    <a:bodyPr/>
                    <a:lstStyle/>
                    <a:p>
                      <a:r>
                        <a:rPr lang="en-GB" sz="1600" kern="1200" dirty="0">
                          <a:solidFill>
                            <a:schemeClr val="dk1"/>
                          </a:solidFill>
                          <a:effectLst/>
                          <a:latin typeface="+mn-lt"/>
                          <a:ea typeface="+mn-ea"/>
                          <a:cs typeface="+mn-cs"/>
                        </a:rPr>
                        <a:t>0.77</a:t>
                      </a:r>
                      <a:endParaRPr lang="en-US" sz="1600" dirty="0"/>
                    </a:p>
                  </a:txBody>
                  <a:tcPr/>
                </a:tc>
                <a:extLst>
                  <a:ext uri="{0D108BD9-81ED-4DB2-BD59-A6C34878D82A}">
                    <a16:rowId xmlns:a16="http://schemas.microsoft.com/office/drawing/2014/main" val="573561505"/>
                  </a:ext>
                </a:extLst>
              </a:tr>
            </a:tbl>
          </a:graphicData>
        </a:graphic>
      </p:graphicFrame>
      <p:sp>
        <p:nvSpPr>
          <p:cNvPr id="5" name="TextBox 4">
            <a:extLst>
              <a:ext uri="{FF2B5EF4-FFF2-40B4-BE49-F238E27FC236}">
                <a16:creationId xmlns:a16="http://schemas.microsoft.com/office/drawing/2014/main" id="{36C8B22F-ADB2-60A2-F567-50ADC6ADF153}"/>
              </a:ext>
            </a:extLst>
          </p:cNvPr>
          <p:cNvSpPr txBox="1"/>
          <p:nvPr/>
        </p:nvSpPr>
        <p:spPr>
          <a:xfrm>
            <a:off x="9935273" y="44545"/>
            <a:ext cx="2214395" cy="2215991"/>
          </a:xfrm>
          <a:prstGeom prst="rect">
            <a:avLst/>
          </a:prstGeom>
          <a:noFill/>
        </p:spPr>
        <p:txBody>
          <a:bodyPr wrap="square" rtlCol="0" anchor="ctr">
            <a:spAutoFit/>
          </a:bodyPr>
          <a:lstStyle/>
          <a:p>
            <a:pPr algn="ctr"/>
            <a:r>
              <a:rPr lang="en-US" sz="13800" b="1" spc="-300" dirty="0">
                <a:solidFill>
                  <a:schemeClr val="accent2"/>
                </a:solidFill>
              </a:rPr>
              <a:t>20</a:t>
            </a:r>
          </a:p>
        </p:txBody>
      </p:sp>
      <p:cxnSp>
        <p:nvCxnSpPr>
          <p:cNvPr id="10" name="Straight Connector 9">
            <a:extLst>
              <a:ext uri="{FF2B5EF4-FFF2-40B4-BE49-F238E27FC236}">
                <a16:creationId xmlns:a16="http://schemas.microsoft.com/office/drawing/2014/main" id="{7170C029-4A24-3AF5-9E67-7FE4A314DAE2}"/>
              </a:ext>
            </a:extLst>
          </p:cNvPr>
          <p:cNvCxnSpPr>
            <a:endCxn id="4" idx="6"/>
          </p:cNvCxnSpPr>
          <p:nvPr/>
        </p:nvCxnSpPr>
        <p:spPr>
          <a:xfrm flipH="1">
            <a:off x="12414070" y="117908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928732"/>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21</a:t>
            </a:r>
          </a:p>
        </p:txBody>
      </p:sp>
      <p:cxnSp>
        <p:nvCxnSpPr>
          <p:cNvPr id="4" name="Straight Connector 3"/>
          <p:cNvCxnSpPr>
            <a:cxnSpLocks/>
            <a:endCxn id="2" idx="0"/>
          </p:cNvCxnSpPr>
          <p:nvPr/>
        </p:nvCxnSpPr>
        <p:spPr>
          <a:xfrm flipH="1">
            <a:off x="1955490" y="0"/>
            <a:ext cx="1" cy="232236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444811" y="2638423"/>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3778633" y="2625407"/>
            <a:ext cx="7440910" cy="923330"/>
            <a:chOff x="7342968" y="5026948"/>
            <a:chExt cx="7440910" cy="923330"/>
          </a:xfrm>
        </p:grpSpPr>
        <p:sp>
          <p:nvSpPr>
            <p:cNvPr id="66" name="Oval 65"/>
            <p:cNvSpPr/>
            <p:nvPr/>
          </p:nvSpPr>
          <p:spPr>
            <a:xfrm>
              <a:off x="7342968" y="5065630"/>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9" name="Rectangle 68"/>
            <p:cNvSpPr/>
            <p:nvPr/>
          </p:nvSpPr>
          <p:spPr>
            <a:xfrm>
              <a:off x="8150137" y="5026948"/>
              <a:ext cx="6633741" cy="923330"/>
            </a:xfrm>
            <a:prstGeom prst="rect">
              <a:avLst/>
            </a:prstGeom>
          </p:spPr>
          <p:txBody>
            <a:bodyPr wrap="square">
              <a:spAutoFit/>
            </a:bodyPr>
            <a:lstStyle/>
            <a:p>
              <a:r>
                <a:rPr lang="en-US" b="1" dirty="0"/>
                <a:t>Imbalanced Dataset</a:t>
              </a:r>
            </a:p>
            <a:p>
              <a:r>
                <a:rPr lang="en-US" dirty="0">
                  <a:solidFill>
                    <a:schemeClr val="tx1">
                      <a:lumMod val="65000"/>
                      <a:lumOff val="35000"/>
                    </a:schemeClr>
                  </a:solidFill>
                </a:rPr>
                <a:t>Larger list of metrics had to be computed to assess the performance of the models</a:t>
              </a:r>
            </a:p>
          </p:txBody>
        </p:sp>
      </p:grpSp>
      <p:grpSp>
        <p:nvGrpSpPr>
          <p:cNvPr id="58" name="Group 57"/>
          <p:cNvGrpSpPr/>
          <p:nvPr/>
        </p:nvGrpSpPr>
        <p:grpSpPr>
          <a:xfrm>
            <a:off x="3772760" y="3893583"/>
            <a:ext cx="7103790" cy="1012188"/>
            <a:chOff x="8992547" y="4939024"/>
            <a:chExt cx="7103790" cy="1012188"/>
          </a:xfrm>
        </p:grpSpPr>
        <p:sp>
          <p:nvSpPr>
            <p:cNvPr id="67" name="Oval 66"/>
            <p:cNvSpPr/>
            <p:nvPr/>
          </p:nvSpPr>
          <p:spPr>
            <a:xfrm>
              <a:off x="8992547" y="4939024"/>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0" name="Rectangle 69"/>
            <p:cNvSpPr/>
            <p:nvPr/>
          </p:nvSpPr>
          <p:spPr>
            <a:xfrm>
              <a:off x="9805589" y="5027882"/>
              <a:ext cx="6290748" cy="923330"/>
            </a:xfrm>
            <a:prstGeom prst="rect">
              <a:avLst/>
            </a:prstGeom>
          </p:spPr>
          <p:txBody>
            <a:bodyPr wrap="square">
              <a:spAutoFit/>
            </a:bodyPr>
            <a:lstStyle/>
            <a:p>
              <a:r>
                <a:rPr lang="en-US" b="1" dirty="0">
                  <a:solidFill>
                    <a:schemeClr val="tx1">
                      <a:lumMod val="65000"/>
                      <a:lumOff val="35000"/>
                    </a:schemeClr>
                  </a:solidFill>
                </a:rPr>
                <a:t>Computationally demanding</a:t>
              </a:r>
            </a:p>
            <a:p>
              <a:r>
                <a:rPr lang="en-US" dirty="0">
                  <a:solidFill>
                    <a:schemeClr val="tx1">
                      <a:lumMod val="65000"/>
                      <a:lumOff val="35000"/>
                    </a:schemeClr>
                  </a:solidFill>
                </a:rPr>
                <a:t>Both large dataset and number of metric calculations meant longer modeling time.</a:t>
              </a:r>
            </a:p>
          </p:txBody>
        </p:sp>
      </p:grpSp>
      <p:grpSp>
        <p:nvGrpSpPr>
          <p:cNvPr id="59" name="Group 58"/>
          <p:cNvGrpSpPr/>
          <p:nvPr/>
        </p:nvGrpSpPr>
        <p:grpSpPr>
          <a:xfrm>
            <a:off x="3778459" y="5243527"/>
            <a:ext cx="6761199" cy="923330"/>
            <a:chOff x="10649600" y="4919451"/>
            <a:chExt cx="6761199" cy="923330"/>
          </a:xfrm>
        </p:grpSpPr>
        <p:sp>
          <p:nvSpPr>
            <p:cNvPr id="68" name="Oval 67"/>
            <p:cNvSpPr/>
            <p:nvPr/>
          </p:nvSpPr>
          <p:spPr>
            <a:xfrm>
              <a:off x="10649600" y="4937294"/>
              <a:ext cx="548640" cy="5486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1" name="Rectangle 70"/>
            <p:cNvSpPr/>
            <p:nvPr/>
          </p:nvSpPr>
          <p:spPr>
            <a:xfrm>
              <a:off x="11456943" y="4919451"/>
              <a:ext cx="5953856" cy="923330"/>
            </a:xfrm>
            <a:prstGeom prst="rect">
              <a:avLst/>
            </a:prstGeom>
          </p:spPr>
          <p:txBody>
            <a:bodyPr wrap="square">
              <a:spAutoFit/>
            </a:bodyPr>
            <a:lstStyle/>
            <a:p>
              <a:r>
                <a:rPr lang="en-US" b="1" dirty="0">
                  <a:solidFill>
                    <a:schemeClr val="tx1">
                      <a:lumMod val="65000"/>
                      <a:lumOff val="35000"/>
                    </a:schemeClr>
                  </a:solidFill>
                </a:rPr>
                <a:t>Cloud Technologies</a:t>
              </a:r>
            </a:p>
            <a:p>
              <a:r>
                <a:rPr lang="en-US" dirty="0">
                  <a:solidFill>
                    <a:schemeClr val="tx1">
                      <a:lumMod val="65000"/>
                      <a:lumOff val="35000"/>
                    </a:schemeClr>
                  </a:solidFill>
                </a:rPr>
                <a:t>Make use of Cloud Technologies (AWS, Azure, Snowflake etc.,)  to cope with the increased computational demands</a:t>
              </a:r>
            </a:p>
          </p:txBody>
        </p:sp>
      </p:grpSp>
      <p:sp>
        <p:nvSpPr>
          <p:cNvPr id="6" name="TextBox 5">
            <a:extLst>
              <a:ext uri="{FF2B5EF4-FFF2-40B4-BE49-F238E27FC236}">
                <a16:creationId xmlns:a16="http://schemas.microsoft.com/office/drawing/2014/main" id="{A16A1367-C223-AFC6-0B76-DB1833E6217E}"/>
              </a:ext>
            </a:extLst>
          </p:cNvPr>
          <p:cNvSpPr txBox="1"/>
          <p:nvPr/>
        </p:nvSpPr>
        <p:spPr>
          <a:xfrm>
            <a:off x="1554211" y="94547"/>
            <a:ext cx="8461210" cy="769441"/>
          </a:xfrm>
          <a:prstGeom prst="rect">
            <a:avLst/>
          </a:prstGeom>
          <a:noFill/>
        </p:spPr>
        <p:txBody>
          <a:bodyPr wrap="square" rtlCol="0" anchor="ctr">
            <a:spAutoFit/>
          </a:bodyPr>
          <a:lstStyle/>
          <a:p>
            <a:pPr algn="ctr"/>
            <a:r>
              <a:rPr lang="en-US" sz="4400" spc="-300" dirty="0">
                <a:solidFill>
                  <a:srgbClr val="0F16E8"/>
                </a:solidFill>
              </a:rPr>
              <a:t> Reflection &amp; Conclusions</a:t>
            </a:r>
          </a:p>
        </p:txBody>
      </p:sp>
      <p:grpSp>
        <p:nvGrpSpPr>
          <p:cNvPr id="10" name="Group 9">
            <a:extLst>
              <a:ext uri="{FF2B5EF4-FFF2-40B4-BE49-F238E27FC236}">
                <a16:creationId xmlns:a16="http://schemas.microsoft.com/office/drawing/2014/main" id="{5C1A0100-2337-7E4E-83EE-68E7D2FE66A6}"/>
              </a:ext>
            </a:extLst>
          </p:cNvPr>
          <p:cNvGrpSpPr/>
          <p:nvPr/>
        </p:nvGrpSpPr>
        <p:grpSpPr>
          <a:xfrm>
            <a:off x="3778632" y="1313427"/>
            <a:ext cx="8413367" cy="923330"/>
            <a:chOff x="7342968" y="5026948"/>
            <a:chExt cx="8413367" cy="923330"/>
          </a:xfrm>
        </p:grpSpPr>
        <p:sp>
          <p:nvSpPr>
            <p:cNvPr id="11" name="Oval 10">
              <a:extLst>
                <a:ext uri="{FF2B5EF4-FFF2-40B4-BE49-F238E27FC236}">
                  <a16:creationId xmlns:a16="http://schemas.microsoft.com/office/drawing/2014/main" id="{8433A757-85F3-003F-44F0-E8075215113F}"/>
                </a:ext>
              </a:extLst>
            </p:cNvPr>
            <p:cNvSpPr/>
            <p:nvPr/>
          </p:nvSpPr>
          <p:spPr>
            <a:xfrm>
              <a:off x="7342968" y="5065630"/>
              <a:ext cx="548640" cy="54864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 name="Rectangle 11">
              <a:extLst>
                <a:ext uri="{FF2B5EF4-FFF2-40B4-BE49-F238E27FC236}">
                  <a16:creationId xmlns:a16="http://schemas.microsoft.com/office/drawing/2014/main" id="{589FEE9A-4DB0-D992-4EB3-D2BEC24B51D4}"/>
                </a:ext>
              </a:extLst>
            </p:cNvPr>
            <p:cNvSpPr/>
            <p:nvPr/>
          </p:nvSpPr>
          <p:spPr>
            <a:xfrm>
              <a:off x="8150136" y="5026948"/>
              <a:ext cx="7606199" cy="923330"/>
            </a:xfrm>
            <a:prstGeom prst="rect">
              <a:avLst/>
            </a:prstGeom>
          </p:spPr>
          <p:txBody>
            <a:bodyPr wrap="square">
              <a:spAutoFit/>
            </a:bodyPr>
            <a:lstStyle/>
            <a:p>
              <a:r>
                <a:rPr lang="en-US" b="1" dirty="0"/>
                <a:t>Best_Model</a:t>
              </a:r>
            </a:p>
            <a:p>
              <a:r>
                <a:rPr lang="en-US" dirty="0">
                  <a:solidFill>
                    <a:schemeClr val="tx1">
                      <a:lumMod val="65000"/>
                      <a:lumOff val="35000"/>
                    </a:schemeClr>
                  </a:solidFill>
                </a:rPr>
                <a:t>Successful at developing modeling with ‘best possible’ Precision and </a:t>
              </a:r>
            </a:p>
            <a:p>
              <a:r>
                <a:rPr lang="en-US" dirty="0">
                  <a:solidFill>
                    <a:schemeClr val="tx1">
                      <a:lumMod val="65000"/>
                      <a:lumOff val="35000"/>
                    </a:schemeClr>
                  </a:solidFill>
                </a:rPr>
                <a:t>Recall scores in both imbalanced and balanced dataset</a:t>
              </a:r>
            </a:p>
          </p:txBody>
        </p:sp>
      </p:grpSp>
      <p:pic>
        <p:nvPicPr>
          <p:cNvPr id="17" name="Graphic 16" descr="Abacus with solid fill">
            <a:extLst>
              <a:ext uri="{FF2B5EF4-FFF2-40B4-BE49-F238E27FC236}">
                <a16:creationId xmlns:a16="http://schemas.microsoft.com/office/drawing/2014/main" id="{8EFA0232-4F39-5755-0299-DA2DF9775D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8438" y="1400106"/>
            <a:ext cx="444836" cy="444836"/>
          </a:xfrm>
          <a:prstGeom prst="rect">
            <a:avLst/>
          </a:prstGeom>
        </p:spPr>
      </p:pic>
      <p:pic>
        <p:nvPicPr>
          <p:cNvPr id="21" name="Graphic 20" descr="Alarm Ringing with solid fill">
            <a:extLst>
              <a:ext uri="{FF2B5EF4-FFF2-40B4-BE49-F238E27FC236}">
                <a16:creationId xmlns:a16="http://schemas.microsoft.com/office/drawing/2014/main" id="{812EDA84-E20C-B7BF-7BC0-5A29F46BB3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28438" y="3942870"/>
            <a:ext cx="457200" cy="457200"/>
          </a:xfrm>
          <a:prstGeom prst="rect">
            <a:avLst/>
          </a:prstGeom>
        </p:spPr>
      </p:pic>
      <p:pic>
        <p:nvPicPr>
          <p:cNvPr id="25" name="Graphic 24" descr="Aspiration with solid fill">
            <a:extLst>
              <a:ext uri="{FF2B5EF4-FFF2-40B4-BE49-F238E27FC236}">
                <a16:creationId xmlns:a16="http://schemas.microsoft.com/office/drawing/2014/main" id="{4204BDB3-6F9A-90E3-043C-2B0A1CE9012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36928" y="2727867"/>
            <a:ext cx="342925" cy="342925"/>
          </a:xfrm>
          <a:prstGeom prst="rect">
            <a:avLst/>
          </a:prstGeom>
        </p:spPr>
      </p:pic>
      <p:pic>
        <p:nvPicPr>
          <p:cNvPr id="27" name="Graphic 26" descr="Cloud Computing with solid fill">
            <a:extLst>
              <a:ext uri="{FF2B5EF4-FFF2-40B4-BE49-F238E27FC236}">
                <a16:creationId xmlns:a16="http://schemas.microsoft.com/office/drawing/2014/main" id="{17C77DC0-275D-C7FB-9382-028EC975C9A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827916" y="5307322"/>
            <a:ext cx="457200" cy="457200"/>
          </a:xfrm>
          <a:prstGeom prst="rect">
            <a:avLst/>
          </a:prstGeom>
        </p:spPr>
      </p:pic>
      <p:sp>
        <p:nvSpPr>
          <p:cNvPr id="28" name="Diamond 27">
            <a:extLst>
              <a:ext uri="{FF2B5EF4-FFF2-40B4-BE49-F238E27FC236}">
                <a16:creationId xmlns:a16="http://schemas.microsoft.com/office/drawing/2014/main" id="{BCEA81C8-8948-F5B3-0EEA-B0CD5E758C50}"/>
              </a:ext>
            </a:extLst>
          </p:cNvPr>
          <p:cNvSpPr/>
          <p:nvPr/>
        </p:nvSpPr>
        <p:spPr>
          <a:xfrm>
            <a:off x="9536724" y="-2301149"/>
            <a:ext cx="4836405" cy="4076241"/>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6C0BCCAF-1A7D-284C-3E96-E1B25848B1F3}"/>
              </a:ext>
            </a:extLst>
          </p:cNvPr>
          <p:cNvGrpSpPr/>
          <p:nvPr/>
        </p:nvGrpSpPr>
        <p:grpSpPr>
          <a:xfrm flipH="1">
            <a:off x="8134893" y="-3922"/>
            <a:ext cx="4203233" cy="728420"/>
            <a:chOff x="0" y="0"/>
            <a:chExt cx="11523664" cy="1997050"/>
          </a:xfrm>
        </p:grpSpPr>
        <p:sp>
          <p:nvSpPr>
            <p:cNvPr id="30" name="Shape">
              <a:extLst>
                <a:ext uri="{FF2B5EF4-FFF2-40B4-BE49-F238E27FC236}">
                  <a16:creationId xmlns:a16="http://schemas.microsoft.com/office/drawing/2014/main" id="{BD792797-A3AC-3E99-E631-8CCA43A752E9}"/>
                </a:ext>
              </a:extLst>
            </p:cNvPr>
            <p:cNvSpPr/>
            <p:nvPr/>
          </p:nvSpPr>
          <p:spPr>
            <a:xfrm>
              <a:off x="0" y="0"/>
              <a:ext cx="5438535" cy="1997050"/>
            </a:xfrm>
            <a:custGeom>
              <a:avLst/>
              <a:gdLst/>
              <a:ahLst/>
              <a:cxnLst>
                <a:cxn ang="0">
                  <a:pos x="wd2" y="hd2"/>
                </a:cxn>
                <a:cxn ang="5400000">
                  <a:pos x="wd2" y="hd2"/>
                </a:cxn>
                <a:cxn ang="10800000">
                  <a:pos x="wd2" y="hd2"/>
                </a:cxn>
                <a:cxn ang="16200000">
                  <a:pos x="wd2" y="hd2"/>
                </a:cxn>
              </a:cxnLst>
              <a:rect l="0" t="0" r="r" b="b"/>
              <a:pathLst>
                <a:path w="21600" h="18650" extrusionOk="0">
                  <a:moveTo>
                    <a:pt x="0" y="12912"/>
                  </a:moveTo>
                  <a:cubicBezTo>
                    <a:pt x="0" y="12912"/>
                    <a:pt x="3444" y="21600"/>
                    <a:pt x="8853" y="17595"/>
                  </a:cubicBezTo>
                  <a:cubicBezTo>
                    <a:pt x="13537" y="14127"/>
                    <a:pt x="16451" y="0"/>
                    <a:pt x="21600" y="0"/>
                  </a:cubicBezTo>
                  <a:lnTo>
                    <a:pt x="0" y="0"/>
                  </a:lnTo>
                  <a:cubicBezTo>
                    <a:pt x="0" y="0"/>
                    <a:pt x="0" y="12912"/>
                    <a:pt x="0" y="12912"/>
                  </a:cubicBezTo>
                  <a:close/>
                </a:path>
              </a:pathLst>
            </a:custGeom>
            <a:gradFill>
              <a:gsLst>
                <a:gs pos="20000">
                  <a:schemeClr val="accent5"/>
                </a:gs>
                <a:gs pos="72000">
                  <a:schemeClr val="accent6"/>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31" name="Shape">
              <a:extLst>
                <a:ext uri="{FF2B5EF4-FFF2-40B4-BE49-F238E27FC236}">
                  <a16:creationId xmlns:a16="http://schemas.microsoft.com/office/drawing/2014/main" id="{63D47C2C-C16F-059D-8F93-7E731BF98249}"/>
                </a:ext>
              </a:extLst>
            </p:cNvPr>
            <p:cNvSpPr/>
            <p:nvPr/>
          </p:nvSpPr>
          <p:spPr>
            <a:xfrm>
              <a:off x="0" y="0"/>
              <a:ext cx="5438535" cy="1518201"/>
            </a:xfrm>
            <a:custGeom>
              <a:avLst/>
              <a:gdLst/>
              <a:ahLst/>
              <a:cxnLst>
                <a:cxn ang="0">
                  <a:pos x="wd2" y="hd2"/>
                </a:cxn>
                <a:cxn ang="5400000">
                  <a:pos x="wd2" y="hd2"/>
                </a:cxn>
                <a:cxn ang="10800000">
                  <a:pos x="wd2" y="hd2"/>
                </a:cxn>
                <a:cxn ang="16200000">
                  <a:pos x="wd2" y="hd2"/>
                </a:cxn>
              </a:cxnLst>
              <a:rect l="0" t="0" r="r" b="b"/>
              <a:pathLst>
                <a:path w="21600" h="18650" extrusionOk="0">
                  <a:moveTo>
                    <a:pt x="0" y="12912"/>
                  </a:moveTo>
                  <a:cubicBezTo>
                    <a:pt x="0" y="12912"/>
                    <a:pt x="3444" y="21600"/>
                    <a:pt x="8853" y="17595"/>
                  </a:cubicBezTo>
                  <a:cubicBezTo>
                    <a:pt x="13537" y="14127"/>
                    <a:pt x="16451" y="0"/>
                    <a:pt x="21600" y="0"/>
                  </a:cubicBezTo>
                  <a:lnTo>
                    <a:pt x="0" y="0"/>
                  </a:lnTo>
                  <a:cubicBezTo>
                    <a:pt x="0" y="0"/>
                    <a:pt x="0" y="12912"/>
                    <a:pt x="0" y="12912"/>
                  </a:cubicBezTo>
                  <a:close/>
                </a:path>
              </a:pathLst>
            </a:custGeom>
            <a:gradFill>
              <a:gsLst>
                <a:gs pos="0">
                  <a:schemeClr val="accent5"/>
                </a:gs>
                <a:gs pos="62000">
                  <a:schemeClr val="accent6"/>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32" name="Shape">
              <a:extLst>
                <a:ext uri="{FF2B5EF4-FFF2-40B4-BE49-F238E27FC236}">
                  <a16:creationId xmlns:a16="http://schemas.microsoft.com/office/drawing/2014/main" id="{FB729623-A77E-8E3E-43E6-D161BD34A2D0}"/>
                </a:ext>
              </a:extLst>
            </p:cNvPr>
            <p:cNvSpPr/>
            <p:nvPr/>
          </p:nvSpPr>
          <p:spPr>
            <a:xfrm>
              <a:off x="0" y="0"/>
              <a:ext cx="11523664" cy="1861991"/>
            </a:xfrm>
            <a:custGeom>
              <a:avLst/>
              <a:gdLst/>
              <a:ahLst/>
              <a:cxnLst>
                <a:cxn ang="0">
                  <a:pos x="wd2" y="hd2"/>
                </a:cxn>
                <a:cxn ang="5400000">
                  <a:pos x="wd2" y="hd2"/>
                </a:cxn>
                <a:cxn ang="10800000">
                  <a:pos x="wd2" y="hd2"/>
                </a:cxn>
                <a:cxn ang="16200000">
                  <a:pos x="wd2" y="hd2"/>
                </a:cxn>
              </a:cxnLst>
              <a:rect l="0" t="0" r="r" b="b"/>
              <a:pathLst>
                <a:path w="21600" h="9412" extrusionOk="0">
                  <a:moveTo>
                    <a:pt x="21600" y="0"/>
                  </a:moveTo>
                  <a:cubicBezTo>
                    <a:pt x="21600" y="0"/>
                    <a:pt x="18015" y="16554"/>
                    <a:pt x="11571" y="5754"/>
                  </a:cubicBezTo>
                  <a:cubicBezTo>
                    <a:pt x="5127" y="-5046"/>
                    <a:pt x="0" y="6618"/>
                    <a:pt x="0" y="6618"/>
                  </a:cubicBezTo>
                  <a:lnTo>
                    <a:pt x="0" y="0"/>
                  </a:lnTo>
                  <a:cubicBezTo>
                    <a:pt x="0" y="0"/>
                    <a:pt x="21600" y="0"/>
                    <a:pt x="21600" y="0"/>
                  </a:cubicBezTo>
                  <a:close/>
                </a:path>
              </a:pathLst>
            </a:custGeom>
            <a:gradFill>
              <a:gsLst>
                <a:gs pos="60000">
                  <a:schemeClr val="accent4"/>
                </a:gs>
                <a:gs pos="100000">
                  <a:schemeClr val="accent5"/>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33" name="Shape">
              <a:extLst>
                <a:ext uri="{FF2B5EF4-FFF2-40B4-BE49-F238E27FC236}">
                  <a16:creationId xmlns:a16="http://schemas.microsoft.com/office/drawing/2014/main" id="{3D14005B-C676-9FA3-870C-B8B6419C092A}"/>
                </a:ext>
              </a:extLst>
            </p:cNvPr>
            <p:cNvSpPr/>
            <p:nvPr/>
          </p:nvSpPr>
          <p:spPr>
            <a:xfrm>
              <a:off x="0" y="0"/>
              <a:ext cx="11523664" cy="1183429"/>
            </a:xfrm>
            <a:custGeom>
              <a:avLst/>
              <a:gdLst/>
              <a:ahLst/>
              <a:cxnLst>
                <a:cxn ang="0">
                  <a:pos x="wd2" y="hd2"/>
                </a:cxn>
                <a:cxn ang="5400000">
                  <a:pos x="wd2" y="hd2"/>
                </a:cxn>
                <a:cxn ang="10800000">
                  <a:pos x="wd2" y="hd2"/>
                </a:cxn>
                <a:cxn ang="16200000">
                  <a:pos x="wd2" y="hd2"/>
                </a:cxn>
              </a:cxnLst>
              <a:rect l="0" t="0" r="r" b="b"/>
              <a:pathLst>
                <a:path w="21600" h="9412" extrusionOk="0">
                  <a:moveTo>
                    <a:pt x="21600" y="0"/>
                  </a:moveTo>
                  <a:cubicBezTo>
                    <a:pt x="21600" y="0"/>
                    <a:pt x="18015" y="16554"/>
                    <a:pt x="11571" y="5754"/>
                  </a:cubicBezTo>
                  <a:cubicBezTo>
                    <a:pt x="5127" y="-5046"/>
                    <a:pt x="0" y="6618"/>
                    <a:pt x="0" y="6618"/>
                  </a:cubicBezTo>
                  <a:lnTo>
                    <a:pt x="0" y="0"/>
                  </a:lnTo>
                  <a:cubicBezTo>
                    <a:pt x="0" y="0"/>
                    <a:pt x="21600" y="0"/>
                    <a:pt x="21600" y="0"/>
                  </a:cubicBezTo>
                  <a:close/>
                </a:path>
              </a:pathLst>
            </a:custGeom>
            <a:gradFill>
              <a:gsLst>
                <a:gs pos="8000">
                  <a:schemeClr val="accent4"/>
                </a:gs>
                <a:gs pos="76000">
                  <a:schemeClr val="accent5"/>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spTree>
    <p:extLst>
      <p:ext uri="{BB962C8B-B14F-4D97-AF65-F5344CB8AC3E}">
        <p14:creationId xmlns:p14="http://schemas.microsoft.com/office/powerpoint/2010/main" val="204710731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anim calcmode="lin" valueType="num">
                                      <p:cBhvr>
                                        <p:cTn id="14" dur="500" fill="hold"/>
                                        <p:tgtEl>
                                          <p:spTgt spid="58"/>
                                        </p:tgtEl>
                                        <p:attrNameLst>
                                          <p:attrName>ppt_x</p:attrName>
                                        </p:attrNameLst>
                                      </p:cBhvr>
                                      <p:tavLst>
                                        <p:tav tm="0">
                                          <p:val>
                                            <p:strVal val="#ppt_x"/>
                                          </p:val>
                                        </p:tav>
                                        <p:tav tm="100000">
                                          <p:val>
                                            <p:strVal val="#ppt_x"/>
                                          </p:val>
                                        </p:tav>
                                      </p:tavLst>
                                    </p:anim>
                                    <p:anim calcmode="lin" valueType="num">
                                      <p:cBhvr>
                                        <p:cTn id="15" dur="500" fill="hold"/>
                                        <p:tgtEl>
                                          <p:spTgt spid="5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anim calcmode="lin" valueType="num">
                                      <p:cBhvr>
                                        <p:cTn id="20" dur="500" fill="hold"/>
                                        <p:tgtEl>
                                          <p:spTgt spid="59"/>
                                        </p:tgtEl>
                                        <p:attrNameLst>
                                          <p:attrName>ppt_x</p:attrName>
                                        </p:attrNameLst>
                                      </p:cBhvr>
                                      <p:tavLst>
                                        <p:tav tm="0">
                                          <p:val>
                                            <p:strVal val="#ppt_x"/>
                                          </p:val>
                                        </p:tav>
                                        <p:tav tm="100000">
                                          <p:val>
                                            <p:strVal val="#ppt_x"/>
                                          </p:val>
                                        </p:tav>
                                      </p:tavLst>
                                    </p:anim>
                                    <p:anim calcmode="lin" valueType="num">
                                      <p:cBhvr>
                                        <p:cTn id="21" dur="500" fill="hold"/>
                                        <p:tgtEl>
                                          <p:spTgt spid="59"/>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anim calcmode="lin" valueType="num">
                                      <p:cBhvr>
                                        <p:cTn id="26" dur="500" fill="hold"/>
                                        <p:tgtEl>
                                          <p:spTgt spid="10"/>
                                        </p:tgtEl>
                                        <p:attrNameLst>
                                          <p:attrName>ppt_x</p:attrName>
                                        </p:attrNameLst>
                                      </p:cBhvr>
                                      <p:tavLst>
                                        <p:tav tm="0">
                                          <p:val>
                                            <p:strVal val="#ppt_x"/>
                                          </p:val>
                                        </p:tav>
                                        <p:tav tm="100000">
                                          <p:val>
                                            <p:strVal val="#ppt_x"/>
                                          </p:val>
                                        </p:tav>
                                      </p:tavLst>
                                    </p:anim>
                                    <p:anim calcmode="lin" valueType="num">
                                      <p:cBhvr>
                                        <p:cTn id="27"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C20A245-BD1C-26EB-59F7-522B3276A33D}"/>
              </a:ext>
            </a:extLst>
          </p:cNvPr>
          <p:cNvPicPr>
            <a:picLocks noChangeAspect="1"/>
          </p:cNvPicPr>
          <p:nvPr/>
        </p:nvPicPr>
        <p:blipFill rotWithShape="1">
          <a:blip r:embed="rId3"/>
          <a:srcRect b="26384"/>
          <a:stretch/>
        </p:blipFill>
        <p:spPr>
          <a:xfrm>
            <a:off x="36587" y="1284431"/>
            <a:ext cx="6348456" cy="4592508"/>
          </a:xfrm>
          <a:prstGeom prst="rect">
            <a:avLst/>
          </a:prstGeom>
        </p:spPr>
      </p:pic>
      <p:sp>
        <p:nvSpPr>
          <p:cNvPr id="4" name="Rectangle 6">
            <a:extLst>
              <a:ext uri="{FF2B5EF4-FFF2-40B4-BE49-F238E27FC236}">
                <a16:creationId xmlns:a16="http://schemas.microsoft.com/office/drawing/2014/main" id="{28BE8D1B-E7B3-CDF5-9D73-34AB6D6510F1}"/>
              </a:ext>
            </a:extLst>
          </p:cNvPr>
          <p:cNvSpPr/>
          <p:nvPr/>
        </p:nvSpPr>
        <p:spPr>
          <a:xfrm rot="16200000" flipV="1">
            <a:off x="5948591" y="493171"/>
            <a:ext cx="6801282" cy="5928376"/>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74403 w 4813275"/>
              <a:gd name="connsiteY2" fmla="*/ 2940107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788824 w 4813275"/>
              <a:gd name="connsiteY2" fmla="*/ 2953603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788824" y="2953603"/>
                </a:lnTo>
                <a:lnTo>
                  <a:pt x="0" y="3729683"/>
                </a:lnTo>
                <a:lnTo>
                  <a:pt x="0" y="5982"/>
                </a:lnTo>
                <a:close/>
              </a:path>
            </a:pathLst>
          </a:custGeom>
          <a:solidFill>
            <a:srgbClr val="F5CD00"/>
          </a:solidFill>
          <a:ln w="12700">
            <a:miter lim="400000"/>
          </a:ln>
        </p:spPr>
        <p:txBody>
          <a:bodyPr lIns="38100" tIns="38100" rIns="38100" bIns="38100" anchor="ctr"/>
          <a:lstStyle/>
          <a:p>
            <a:endParaRPr lang="en-US" sz="3000" dirty="0">
              <a:solidFill>
                <a:srgbClr val="FFFFFF"/>
              </a:solidFill>
              <a:effectLst>
                <a:outerShdw blurRad="38100" dist="12700" dir="5400000" rotWithShape="0">
                  <a:srgbClr val="000000">
                    <a:alpha val="50000"/>
                  </a:srgbClr>
                </a:outerShdw>
              </a:effectLst>
            </a:endParaRPr>
          </a:p>
        </p:txBody>
      </p:sp>
      <p:sp>
        <p:nvSpPr>
          <p:cNvPr id="7" name="Rectangular Callout 6">
            <a:extLst>
              <a:ext uri="{FF2B5EF4-FFF2-40B4-BE49-F238E27FC236}">
                <a16:creationId xmlns:a16="http://schemas.microsoft.com/office/drawing/2014/main" id="{51D869DE-2581-2F5C-FE6F-BF0D2888A937}"/>
              </a:ext>
            </a:extLst>
          </p:cNvPr>
          <p:cNvSpPr/>
          <p:nvPr/>
        </p:nvSpPr>
        <p:spPr>
          <a:xfrm flipH="1">
            <a:off x="7658318" y="849264"/>
            <a:ext cx="1442288" cy="870333"/>
          </a:xfrm>
          <a:prstGeom prst="wedgeRectCallout">
            <a:avLst>
              <a:gd name="adj1" fmla="val -7084"/>
              <a:gd name="adj2" fmla="val 6503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Description</a:t>
            </a:r>
          </a:p>
        </p:txBody>
      </p:sp>
      <p:sp>
        <p:nvSpPr>
          <p:cNvPr id="8" name="Rectangular Callout 7">
            <a:extLst>
              <a:ext uri="{FF2B5EF4-FFF2-40B4-BE49-F238E27FC236}">
                <a16:creationId xmlns:a16="http://schemas.microsoft.com/office/drawing/2014/main" id="{D0B8704F-5726-CF03-5BFD-91B3DF2D70FB}"/>
              </a:ext>
            </a:extLst>
          </p:cNvPr>
          <p:cNvSpPr/>
          <p:nvPr/>
        </p:nvSpPr>
        <p:spPr>
          <a:xfrm flipH="1">
            <a:off x="7658318" y="4175744"/>
            <a:ext cx="1442288" cy="870333"/>
          </a:xfrm>
          <a:prstGeom prst="wedgeRectCallout">
            <a:avLst>
              <a:gd name="adj1" fmla="val -7084"/>
              <a:gd name="adj2" fmla="val 6503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Where is it from?</a:t>
            </a:r>
          </a:p>
        </p:txBody>
      </p:sp>
      <p:sp>
        <p:nvSpPr>
          <p:cNvPr id="9" name="TextBox 8">
            <a:extLst>
              <a:ext uri="{FF2B5EF4-FFF2-40B4-BE49-F238E27FC236}">
                <a16:creationId xmlns:a16="http://schemas.microsoft.com/office/drawing/2014/main" id="{B92BFA1A-5CB7-D982-3EA8-318F4E9983BE}"/>
              </a:ext>
            </a:extLst>
          </p:cNvPr>
          <p:cNvSpPr txBox="1"/>
          <p:nvPr/>
        </p:nvSpPr>
        <p:spPr>
          <a:xfrm>
            <a:off x="467764" y="532265"/>
            <a:ext cx="5917279" cy="830997"/>
          </a:xfrm>
          <a:prstGeom prst="rect">
            <a:avLst/>
          </a:prstGeom>
          <a:noFill/>
        </p:spPr>
        <p:txBody>
          <a:bodyPr wrap="square" rtlCol="0" anchor="ctr">
            <a:spAutoFit/>
          </a:bodyPr>
          <a:lstStyle/>
          <a:p>
            <a:r>
              <a:rPr lang="en-US" sz="4800" spc="-300" dirty="0">
                <a:solidFill>
                  <a:schemeClr val="tx1">
                    <a:lumMod val="75000"/>
                    <a:lumOff val="25000"/>
                  </a:schemeClr>
                </a:solidFill>
              </a:rPr>
              <a:t>Our dataset</a:t>
            </a:r>
          </a:p>
        </p:txBody>
      </p:sp>
      <p:sp>
        <p:nvSpPr>
          <p:cNvPr id="10" name="Shape">
            <a:extLst>
              <a:ext uri="{FF2B5EF4-FFF2-40B4-BE49-F238E27FC236}">
                <a16:creationId xmlns:a16="http://schemas.microsoft.com/office/drawing/2014/main" id="{B8162BD7-5498-1745-B028-B16FB9C939C8}"/>
              </a:ext>
            </a:extLst>
          </p:cNvPr>
          <p:cNvSpPr/>
          <p:nvPr/>
        </p:nvSpPr>
        <p:spPr>
          <a:xfrm flipV="1">
            <a:off x="-121421" y="-48232"/>
            <a:ext cx="12434842" cy="830997"/>
          </a:xfrm>
          <a:custGeom>
            <a:avLst/>
            <a:gdLst/>
            <a:ahLst/>
            <a:cxnLst>
              <a:cxn ang="0">
                <a:pos x="wd2" y="hd2"/>
              </a:cxn>
              <a:cxn ang="5400000">
                <a:pos x="wd2" y="hd2"/>
              </a:cxn>
              <a:cxn ang="10800000">
                <a:pos x="wd2" y="hd2"/>
              </a:cxn>
              <a:cxn ang="16200000">
                <a:pos x="wd2" y="hd2"/>
              </a:cxn>
            </a:cxnLst>
            <a:rect l="0" t="0" r="r" b="b"/>
            <a:pathLst>
              <a:path w="21600" h="20876" extrusionOk="0">
                <a:moveTo>
                  <a:pt x="12796" y="7279"/>
                </a:moveTo>
                <a:cubicBezTo>
                  <a:pt x="6734" y="21599"/>
                  <a:pt x="1977" y="19295"/>
                  <a:pt x="0" y="14999"/>
                </a:cubicBezTo>
                <a:lnTo>
                  <a:pt x="0" y="20875"/>
                </a:lnTo>
                <a:lnTo>
                  <a:pt x="21600" y="20875"/>
                </a:lnTo>
                <a:lnTo>
                  <a:pt x="21600" y="3710"/>
                </a:lnTo>
                <a:cubicBezTo>
                  <a:pt x="21242" y="2616"/>
                  <a:pt x="20203" y="0"/>
                  <a:pt x="18450" y="0"/>
                </a:cubicBezTo>
                <a:cubicBezTo>
                  <a:pt x="17036" y="-1"/>
                  <a:pt x="15157" y="1701"/>
                  <a:pt x="12796" y="7279"/>
                </a:cubicBezTo>
              </a:path>
            </a:pathLst>
          </a:custGeom>
          <a:gradFill>
            <a:gsLst>
              <a:gs pos="11000">
                <a:srgbClr val="FFC000"/>
              </a:gs>
              <a:gs pos="76000">
                <a:srgbClr val="FF0000"/>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dirty="0"/>
          </a:p>
        </p:txBody>
      </p:sp>
      <p:sp>
        <p:nvSpPr>
          <p:cNvPr id="13" name="Rectangle 3">
            <a:extLst>
              <a:ext uri="{FF2B5EF4-FFF2-40B4-BE49-F238E27FC236}">
                <a16:creationId xmlns:a16="http://schemas.microsoft.com/office/drawing/2014/main" id="{D6644441-B154-4A69-2551-72929A910A48}"/>
              </a:ext>
            </a:extLst>
          </p:cNvPr>
          <p:cNvSpPr>
            <a:spLocks noChangeArrowheads="1"/>
          </p:cNvSpPr>
          <p:nvPr/>
        </p:nvSpPr>
        <p:spPr bwMode="auto">
          <a:xfrm>
            <a:off x="7257328" y="5209851"/>
            <a:ext cx="5056092" cy="143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2060"/>
                </a:solidFill>
                <a:effectLst/>
                <a:ea typeface="Times New Roman" panose="02020603050405020304" pitchFamily="18" charset="0"/>
              </a:rPr>
              <a:t>Anonymized normalized real-world dataset </a:t>
            </a:r>
            <a:r>
              <a:rPr lang="en-US" altLang="en-US" dirty="0">
                <a:solidFill>
                  <a:srgbClr val="002060"/>
                </a:solidFill>
                <a:ea typeface="Times New Roman" panose="02020603050405020304" pitchFamily="18" charset="0"/>
              </a:rPr>
              <a:t>was obtained </a:t>
            </a:r>
            <a:r>
              <a:rPr kumimoji="0" lang="en-US" altLang="en-US" b="0" i="0" u="none" strike="noStrike" cap="none" normalizeH="0" baseline="0" dirty="0">
                <a:ln>
                  <a:noFill/>
                </a:ln>
                <a:solidFill>
                  <a:srgbClr val="002060"/>
                </a:solidFill>
                <a:effectLst/>
                <a:ea typeface="Times New Roman" panose="02020603050405020304" pitchFamily="18" charset="0"/>
              </a:rPr>
              <a:t>from</a:t>
            </a:r>
            <a:r>
              <a:rPr kumimoji="0" lang="en-US" altLang="en-US" b="1" i="0" u="none" strike="noStrike" cap="none" normalizeH="0" baseline="0" dirty="0">
                <a:ln>
                  <a:noFill/>
                </a:ln>
                <a:solidFill>
                  <a:srgbClr val="002060"/>
                </a:solidFill>
                <a:effectLst/>
                <a:ea typeface="Times New Roman" panose="02020603050405020304" pitchFamily="18" charset="0"/>
              </a:rPr>
              <a:t> </a:t>
            </a:r>
            <a:r>
              <a:rPr kumimoji="0" lang="en-US" altLang="en-US" b="0" i="0" u="none" strike="noStrike" cap="none" normalizeH="0" baseline="0" dirty="0">
                <a:ln>
                  <a:noFill/>
                </a:ln>
                <a:solidFill>
                  <a:srgbClr val="002060"/>
                </a:solidFill>
                <a:effectLst/>
                <a:ea typeface="Times New Roman" panose="02020603050405020304" pitchFamily="18" charset="0"/>
              </a:rPr>
              <a:t>Credit Card Fraud </a:t>
            </a:r>
            <a:r>
              <a:rPr lang="en-US" altLang="en-US" dirty="0">
                <a:solidFill>
                  <a:srgbClr val="002060"/>
                </a:solidFill>
                <a:ea typeface="Times New Roman" panose="02020603050405020304" pitchFamily="18" charset="0"/>
              </a:rPr>
              <a:t>d</a:t>
            </a:r>
            <a:r>
              <a:rPr kumimoji="0" lang="en-US" altLang="en-US" b="0" i="0" u="none" strike="noStrike" cap="none" normalizeH="0" baseline="0" dirty="0">
                <a:ln>
                  <a:noFill/>
                </a:ln>
                <a:solidFill>
                  <a:srgbClr val="002060"/>
                </a:solidFill>
                <a:effectLst/>
                <a:ea typeface="Times New Roman" panose="02020603050405020304" pitchFamily="18" charset="0"/>
              </a:rPr>
              <a:t>ataset.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rgbClr val="002060"/>
                </a:solidFill>
                <a:ea typeface="Times New Roman" panose="02020603050405020304" pitchFamily="18" charset="0"/>
              </a:rPr>
              <a:t>Source: </a:t>
            </a:r>
            <a:r>
              <a:rPr kumimoji="0" lang="en-US" altLang="en-US" b="0" i="0" u="none" strike="noStrike" cap="none" normalizeH="0" baseline="0" dirty="0">
                <a:ln>
                  <a:noFill/>
                </a:ln>
                <a:solidFill>
                  <a:srgbClr val="002060"/>
                </a:solidFill>
                <a:effectLst/>
                <a:ea typeface="Times New Roman" panose="02020603050405020304" pitchFamily="18" charset="0"/>
              </a:rPr>
              <a:t>https://</a:t>
            </a:r>
            <a:r>
              <a:rPr kumimoji="0" lang="en-US" altLang="en-US" b="0" i="0" u="none" strike="noStrike" cap="none" normalizeH="0" baseline="0" dirty="0" err="1">
                <a:ln>
                  <a:noFill/>
                </a:ln>
                <a:solidFill>
                  <a:srgbClr val="002060"/>
                </a:solidFill>
                <a:effectLst/>
                <a:ea typeface="Times New Roman" panose="02020603050405020304" pitchFamily="18" charset="0"/>
              </a:rPr>
              <a:t>github.com</a:t>
            </a:r>
            <a:r>
              <a:rPr kumimoji="0" lang="en-US" altLang="en-US" b="0" i="0" u="none" strike="noStrike" cap="none" normalizeH="0" baseline="0" dirty="0">
                <a:ln>
                  <a:noFill/>
                </a:ln>
                <a:solidFill>
                  <a:srgbClr val="002060"/>
                </a:solidFill>
                <a:effectLst/>
                <a:ea typeface="Times New Roman" panose="02020603050405020304" pitchFamily="18" charset="0"/>
              </a:rPr>
              <a:t>/</a:t>
            </a:r>
            <a:r>
              <a:rPr kumimoji="0" lang="en-US" altLang="en-US" b="0" i="0" u="none" strike="noStrike" cap="none" normalizeH="0" baseline="0" dirty="0" err="1">
                <a:ln>
                  <a:noFill/>
                </a:ln>
                <a:solidFill>
                  <a:srgbClr val="002060"/>
                </a:solidFill>
                <a:effectLst/>
                <a:ea typeface="Times New Roman" panose="02020603050405020304" pitchFamily="18" charset="0"/>
              </a:rPr>
              <a:t>GuansongPang</a:t>
            </a:r>
            <a:r>
              <a:rPr kumimoji="0" lang="en-US" altLang="en-US" b="0" i="0" u="none" strike="noStrike" cap="none" normalizeH="0" baseline="0" dirty="0">
                <a:ln>
                  <a:noFill/>
                </a:ln>
                <a:solidFill>
                  <a:srgbClr val="002060"/>
                </a:solidFill>
                <a:effectLst/>
                <a:ea typeface="Times New Roman" panose="02020603050405020304" pitchFamily="18" charset="0"/>
              </a:rPr>
              <a:t>/</a:t>
            </a:r>
            <a:r>
              <a:rPr kumimoji="0" lang="en-US" altLang="en-US" b="0" i="0" u="none" strike="noStrike" cap="none" normalizeH="0" baseline="0" dirty="0" err="1">
                <a:ln>
                  <a:noFill/>
                </a:ln>
                <a:solidFill>
                  <a:srgbClr val="002060"/>
                </a:solidFill>
                <a:effectLst/>
                <a:ea typeface="Times New Roman" panose="02020603050405020304" pitchFamily="18" charset="0"/>
              </a:rPr>
              <a:t>ADRepository</a:t>
            </a:r>
            <a:r>
              <a:rPr kumimoji="0" lang="en-US" altLang="en-US" b="0" i="0" u="none" strike="noStrike" cap="none" normalizeH="0" baseline="0" dirty="0">
                <a:ln>
                  <a:noFill/>
                </a:ln>
                <a:solidFill>
                  <a:srgbClr val="002060"/>
                </a:solidFill>
                <a:effectLst/>
                <a:ea typeface="Times New Roman" panose="02020603050405020304" pitchFamily="18" charset="0"/>
              </a:rPr>
              <a:t>-Anomaly-detection-datasets)</a:t>
            </a:r>
            <a:r>
              <a:rPr kumimoji="0" lang="en-US" altLang="en-US" b="0" i="0" u="none" strike="noStrike" cap="none" normalizeH="0" baseline="0" dirty="0">
                <a:ln>
                  <a:noFill/>
                </a:ln>
                <a:solidFill>
                  <a:srgbClr val="002060"/>
                </a:solidFill>
                <a:effectLst/>
              </a:rPr>
              <a:t> </a:t>
            </a:r>
          </a:p>
        </p:txBody>
      </p:sp>
      <p:sp>
        <p:nvSpPr>
          <p:cNvPr id="2" name="TextBox 1">
            <a:extLst>
              <a:ext uri="{FF2B5EF4-FFF2-40B4-BE49-F238E27FC236}">
                <a16:creationId xmlns:a16="http://schemas.microsoft.com/office/drawing/2014/main" id="{48D50B58-F3AF-6C5D-14C4-E2B4F187D11E}"/>
              </a:ext>
            </a:extLst>
          </p:cNvPr>
          <p:cNvSpPr txBox="1"/>
          <p:nvPr/>
        </p:nvSpPr>
        <p:spPr>
          <a:xfrm rot="10800000" flipV="1">
            <a:off x="7257327" y="1980646"/>
            <a:ext cx="5056093" cy="2031325"/>
          </a:xfrm>
          <a:prstGeom prst="rect">
            <a:avLst/>
          </a:prstGeom>
          <a:noFill/>
        </p:spPr>
        <p:txBody>
          <a:bodyPr wrap="square" rtlCol="0">
            <a:spAutoFit/>
          </a:bodyPr>
          <a:lstStyle/>
          <a:p>
            <a:pPr marL="285750" indent="-285750">
              <a:buFont typeface="Arial" panose="020B0604020202020204" pitchFamily="34" charset="0"/>
              <a:buChar char="•"/>
            </a:pPr>
            <a:r>
              <a:rPr lang="en-GB" b="0" i="0" u="none" strike="noStrike" dirty="0">
                <a:solidFill>
                  <a:srgbClr val="3C4043"/>
                </a:solidFill>
                <a:effectLst/>
                <a:latin typeface="Inter"/>
              </a:rPr>
              <a:t>The dataset contains transactions made by credit cards in September 2013 by European cardholders. </a:t>
            </a:r>
            <a:endParaRPr lang="en-GB" dirty="0">
              <a:solidFill>
                <a:srgbClr val="3C4043"/>
              </a:solidFill>
              <a:latin typeface="Inter"/>
            </a:endParaRPr>
          </a:p>
          <a:p>
            <a:pPr marL="285750" indent="-285750">
              <a:buFont typeface="Arial" panose="020B0604020202020204" pitchFamily="34" charset="0"/>
              <a:buChar char="•"/>
            </a:pPr>
            <a:r>
              <a:rPr lang="en-GB" b="0" i="0" u="none" strike="noStrike" dirty="0">
                <a:solidFill>
                  <a:srgbClr val="3C4043"/>
                </a:solidFill>
                <a:effectLst/>
                <a:latin typeface="Inter"/>
              </a:rPr>
              <a:t>This dataset presents transactions that occurred in two days, </a:t>
            </a:r>
          </a:p>
          <a:p>
            <a:pPr marL="285750" indent="-285750">
              <a:buFont typeface="Arial" panose="020B0604020202020204" pitchFamily="34" charset="0"/>
              <a:buChar char="•"/>
            </a:pPr>
            <a:r>
              <a:rPr lang="en-GB" b="0" i="0" u="none" strike="noStrike" dirty="0">
                <a:solidFill>
                  <a:srgbClr val="3C4043"/>
                </a:solidFill>
                <a:effectLst/>
                <a:latin typeface="Inter"/>
              </a:rPr>
              <a:t>Contain a </a:t>
            </a:r>
            <a:r>
              <a:rPr lang="en-GB" dirty="0">
                <a:solidFill>
                  <a:srgbClr val="3C4043"/>
                </a:solidFill>
                <a:latin typeface="Inter"/>
              </a:rPr>
              <a:t>total of </a:t>
            </a:r>
            <a:r>
              <a:rPr lang="en-GB" b="0" i="0" u="none" strike="noStrike" dirty="0">
                <a:solidFill>
                  <a:srgbClr val="3C4043"/>
                </a:solidFill>
                <a:effectLst/>
                <a:latin typeface="Inter"/>
              </a:rPr>
              <a:t>284,807 transactions out of which 492 were fraudulent</a:t>
            </a:r>
            <a:endParaRPr lang="en-US" dirty="0"/>
          </a:p>
        </p:txBody>
      </p:sp>
    </p:spTree>
    <p:extLst>
      <p:ext uri="{BB962C8B-B14F-4D97-AF65-F5344CB8AC3E}">
        <p14:creationId xmlns:p14="http://schemas.microsoft.com/office/powerpoint/2010/main" val="405312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47"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anim calcmode="lin" valueType="num">
                                      <p:cBhvr>
                                        <p:cTn id="16" dur="500" fill="hold"/>
                                        <p:tgtEl>
                                          <p:spTgt spid="7"/>
                                        </p:tgtEl>
                                        <p:attrNameLst>
                                          <p:attrName>ppt_x</p:attrName>
                                        </p:attrNameLst>
                                      </p:cBhvr>
                                      <p:tavLst>
                                        <p:tav tm="0">
                                          <p:val>
                                            <p:strVal val="#ppt_x"/>
                                          </p:val>
                                        </p:tav>
                                        <p:tav tm="100000">
                                          <p:val>
                                            <p:strVal val="#ppt_x"/>
                                          </p:val>
                                        </p:tav>
                                      </p:tavLst>
                                    </p:anim>
                                    <p:anim calcmode="lin" valueType="num">
                                      <p:cBhvr>
                                        <p:cTn id="17" dur="500" fill="hold"/>
                                        <p:tgtEl>
                                          <p:spTgt spid="7"/>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anim calcmode="lin" valueType="num">
                                      <p:cBhvr>
                                        <p:cTn id="21" dur="500" fill="hold"/>
                                        <p:tgtEl>
                                          <p:spTgt spid="8"/>
                                        </p:tgtEl>
                                        <p:attrNameLst>
                                          <p:attrName>ppt_x</p:attrName>
                                        </p:attrNameLst>
                                      </p:cBhvr>
                                      <p:tavLst>
                                        <p:tav tm="0">
                                          <p:val>
                                            <p:strVal val="#ppt_x"/>
                                          </p:val>
                                        </p:tav>
                                        <p:tav tm="100000">
                                          <p:val>
                                            <p:strVal val="#ppt_x"/>
                                          </p:val>
                                        </p:tav>
                                      </p:tavLst>
                                    </p:anim>
                                    <p:anim calcmode="lin" valueType="num">
                                      <p:cBhvr>
                                        <p:cTn id="22"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C67461C-1FBA-138C-C711-9969DBC5B887}"/>
              </a:ext>
            </a:extLst>
          </p:cNvPr>
          <p:cNvGrpSpPr/>
          <p:nvPr/>
        </p:nvGrpSpPr>
        <p:grpSpPr>
          <a:xfrm>
            <a:off x="292330" y="356796"/>
            <a:ext cx="1772973" cy="1660454"/>
            <a:chOff x="583891" y="2057400"/>
            <a:chExt cx="2743200" cy="2743200"/>
          </a:xfrm>
        </p:grpSpPr>
        <p:sp>
          <p:nvSpPr>
            <p:cNvPr id="4" name="Oval 3"/>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accent2"/>
                  </a:solidFill>
                </a:rPr>
                <a:t>01</a:t>
              </a:r>
            </a:p>
          </p:txBody>
        </p:sp>
      </p:grpSp>
      <p:sp>
        <p:nvSpPr>
          <p:cNvPr id="28" name="Right Triangle 27"/>
          <p:cNvSpPr/>
          <p:nvPr/>
        </p:nvSpPr>
        <p:spPr>
          <a:xfrm flipH="1">
            <a:off x="-128008" y="6119858"/>
            <a:ext cx="12448015"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a:extLst>
              <a:ext uri="{FF2B5EF4-FFF2-40B4-BE49-F238E27FC236}">
                <a16:creationId xmlns:a16="http://schemas.microsoft.com/office/drawing/2014/main" id="{9ECF3804-EC8B-481A-AEE2-208B7D611847}"/>
              </a:ext>
            </a:extLst>
          </p:cNvPr>
          <p:cNvSpPr/>
          <p:nvPr/>
        </p:nvSpPr>
        <p:spPr>
          <a:xfrm>
            <a:off x="0" y="1"/>
            <a:ext cx="12192000" cy="523220"/>
          </a:xfrm>
          <a:custGeom>
            <a:avLst/>
            <a:gdLst/>
            <a:ahLst/>
            <a:cxnLst>
              <a:cxn ang="0">
                <a:pos x="wd2" y="hd2"/>
              </a:cxn>
              <a:cxn ang="5400000">
                <a:pos x="wd2" y="hd2"/>
              </a:cxn>
              <a:cxn ang="10800000">
                <a:pos x="wd2" y="hd2"/>
              </a:cxn>
              <a:cxn ang="16200000">
                <a:pos x="wd2" y="hd2"/>
              </a:cxn>
            </a:cxnLst>
            <a:rect l="0" t="0" r="r" b="b"/>
            <a:pathLst>
              <a:path w="21600" h="9412" extrusionOk="0">
                <a:moveTo>
                  <a:pt x="21600" y="0"/>
                </a:moveTo>
                <a:cubicBezTo>
                  <a:pt x="21600" y="0"/>
                  <a:pt x="18015" y="16554"/>
                  <a:pt x="11571" y="5754"/>
                </a:cubicBezTo>
                <a:cubicBezTo>
                  <a:pt x="5127" y="-5046"/>
                  <a:pt x="0" y="6618"/>
                  <a:pt x="0" y="6618"/>
                </a:cubicBezTo>
                <a:lnTo>
                  <a:pt x="0" y="0"/>
                </a:lnTo>
                <a:cubicBezTo>
                  <a:pt x="0" y="0"/>
                  <a:pt x="21600" y="0"/>
                  <a:pt x="21600" y="0"/>
                </a:cubicBezTo>
                <a:close/>
              </a:path>
            </a:pathLst>
          </a:custGeom>
          <a:gradFill>
            <a:gsLst>
              <a:gs pos="8000">
                <a:schemeClr val="accent4"/>
              </a:gs>
              <a:gs pos="76000">
                <a:schemeClr val="accent5"/>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9" name="TextBox 28">
            <a:extLst>
              <a:ext uri="{FF2B5EF4-FFF2-40B4-BE49-F238E27FC236}">
                <a16:creationId xmlns:a16="http://schemas.microsoft.com/office/drawing/2014/main" id="{2FB18CF1-AF15-397D-392B-E91A212BF894}"/>
              </a:ext>
            </a:extLst>
          </p:cNvPr>
          <p:cNvSpPr txBox="1"/>
          <p:nvPr/>
        </p:nvSpPr>
        <p:spPr>
          <a:xfrm>
            <a:off x="1894415" y="682761"/>
            <a:ext cx="6705600" cy="1015663"/>
          </a:xfrm>
          <a:prstGeom prst="rect">
            <a:avLst/>
          </a:prstGeom>
          <a:noFill/>
        </p:spPr>
        <p:txBody>
          <a:bodyPr wrap="square" rtlCol="0" anchor="ctr">
            <a:spAutoFit/>
          </a:bodyPr>
          <a:lstStyle/>
          <a:p>
            <a:pPr algn="ctr"/>
            <a:r>
              <a:rPr lang="en-US" sz="6000" spc="-300" dirty="0">
                <a:solidFill>
                  <a:srgbClr val="F5CD00"/>
                </a:solidFill>
              </a:rPr>
              <a:t>Data Preprocessing</a:t>
            </a:r>
          </a:p>
        </p:txBody>
      </p:sp>
      <p:grpSp>
        <p:nvGrpSpPr>
          <p:cNvPr id="43" name="Group 42">
            <a:extLst>
              <a:ext uri="{FF2B5EF4-FFF2-40B4-BE49-F238E27FC236}">
                <a16:creationId xmlns:a16="http://schemas.microsoft.com/office/drawing/2014/main" id="{893F4914-E8B5-96FA-F7B8-4F5124322980}"/>
              </a:ext>
            </a:extLst>
          </p:cNvPr>
          <p:cNvGrpSpPr/>
          <p:nvPr/>
        </p:nvGrpSpPr>
        <p:grpSpPr>
          <a:xfrm>
            <a:off x="6453183" y="2259298"/>
            <a:ext cx="3302122" cy="731520"/>
            <a:chOff x="4208444" y="5366255"/>
            <a:chExt cx="3302122" cy="731520"/>
          </a:xfrm>
        </p:grpSpPr>
        <p:sp>
          <p:nvSpPr>
            <p:cNvPr id="24" name="Rectangle 23"/>
            <p:cNvSpPr/>
            <p:nvPr/>
          </p:nvSpPr>
          <p:spPr>
            <a:xfrm>
              <a:off x="4939964" y="5547349"/>
              <a:ext cx="2570602" cy="523220"/>
            </a:xfrm>
            <a:prstGeom prst="rect">
              <a:avLst/>
            </a:prstGeom>
          </p:spPr>
          <p:txBody>
            <a:bodyPr wrap="square">
              <a:spAutoFit/>
            </a:bodyPr>
            <a:lstStyle/>
            <a:p>
              <a:r>
                <a:rPr lang="en-US" sz="2800" dirty="0">
                  <a:solidFill>
                    <a:schemeClr val="tx1">
                      <a:lumMod val="65000"/>
                      <a:lumOff val="35000"/>
                    </a:schemeClr>
                  </a:solidFill>
                </a:rPr>
                <a:t>Data Cleaning</a:t>
              </a:r>
            </a:p>
          </p:txBody>
        </p:sp>
        <p:sp>
          <p:nvSpPr>
            <p:cNvPr id="22" name="Oval 21"/>
            <p:cNvSpPr/>
            <p:nvPr/>
          </p:nvSpPr>
          <p:spPr>
            <a:xfrm>
              <a:off x="4208444" y="5366255"/>
              <a:ext cx="731520" cy="731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Graphic 38" descr="Mop and bucket with solid fill">
              <a:extLst>
                <a:ext uri="{FF2B5EF4-FFF2-40B4-BE49-F238E27FC236}">
                  <a16:creationId xmlns:a16="http://schemas.microsoft.com/office/drawing/2014/main" id="{33786E63-B15B-BB67-8205-0BFF92DE32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3094" y="5475160"/>
              <a:ext cx="450779" cy="450779"/>
            </a:xfrm>
            <a:prstGeom prst="rect">
              <a:avLst/>
            </a:prstGeom>
          </p:spPr>
        </p:pic>
      </p:grpSp>
      <p:grpSp>
        <p:nvGrpSpPr>
          <p:cNvPr id="42" name="Group 41">
            <a:extLst>
              <a:ext uri="{FF2B5EF4-FFF2-40B4-BE49-F238E27FC236}">
                <a16:creationId xmlns:a16="http://schemas.microsoft.com/office/drawing/2014/main" id="{993D5F1A-A654-84D9-0B49-04DBE977E28F}"/>
              </a:ext>
            </a:extLst>
          </p:cNvPr>
          <p:cNvGrpSpPr/>
          <p:nvPr/>
        </p:nvGrpSpPr>
        <p:grpSpPr>
          <a:xfrm>
            <a:off x="6453183" y="3921156"/>
            <a:ext cx="3258021" cy="1144845"/>
            <a:chOff x="7800924" y="5366255"/>
            <a:chExt cx="3258021" cy="1144845"/>
          </a:xfrm>
        </p:grpSpPr>
        <p:grpSp>
          <p:nvGrpSpPr>
            <p:cNvPr id="27" name="Group 26"/>
            <p:cNvGrpSpPr/>
            <p:nvPr/>
          </p:nvGrpSpPr>
          <p:grpSpPr>
            <a:xfrm>
              <a:off x="7800924" y="5366255"/>
              <a:ext cx="3258021" cy="1144845"/>
              <a:chOff x="7800924" y="5366255"/>
              <a:chExt cx="3258021" cy="1144845"/>
            </a:xfrm>
          </p:grpSpPr>
          <p:sp>
            <p:nvSpPr>
              <p:cNvPr id="25" name="Rectangle 24"/>
              <p:cNvSpPr/>
              <p:nvPr/>
            </p:nvSpPr>
            <p:spPr>
              <a:xfrm>
                <a:off x="8532444" y="5556993"/>
                <a:ext cx="2526501" cy="954107"/>
              </a:xfrm>
              <a:prstGeom prst="rect">
                <a:avLst/>
              </a:prstGeom>
            </p:spPr>
            <p:txBody>
              <a:bodyPr wrap="square">
                <a:spAutoFit/>
              </a:bodyPr>
              <a:lstStyle/>
              <a:p>
                <a:r>
                  <a:rPr lang="en-US" sz="2800" dirty="0">
                    <a:solidFill>
                      <a:schemeClr val="tx1">
                        <a:lumMod val="65000"/>
                        <a:lumOff val="35000"/>
                      </a:schemeClr>
                    </a:solidFill>
                  </a:rPr>
                  <a:t>Normalization/</a:t>
                </a:r>
              </a:p>
              <a:p>
                <a:r>
                  <a:rPr lang="en-US" sz="2800" dirty="0">
                    <a:solidFill>
                      <a:schemeClr val="tx1">
                        <a:lumMod val="65000"/>
                        <a:lumOff val="35000"/>
                      </a:schemeClr>
                    </a:solidFill>
                  </a:rPr>
                  <a:t>Standardization</a:t>
                </a:r>
              </a:p>
            </p:txBody>
          </p:sp>
          <p:sp>
            <p:nvSpPr>
              <p:cNvPr id="23" name="Oval 22"/>
              <p:cNvSpPr/>
              <p:nvPr/>
            </p:nvSpPr>
            <p:spPr>
              <a:xfrm>
                <a:off x="7800924" y="5366255"/>
                <a:ext cx="731520" cy="7315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1" name="Graphic 40" descr="Gears with solid fill">
              <a:extLst>
                <a:ext uri="{FF2B5EF4-FFF2-40B4-BE49-F238E27FC236}">
                  <a16:creationId xmlns:a16="http://schemas.microsoft.com/office/drawing/2014/main" id="{507C2A56-BE84-D32C-9D74-E1E4F928531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48069" y="5447646"/>
              <a:ext cx="570262" cy="570262"/>
            </a:xfrm>
            <a:prstGeom prst="rect">
              <a:avLst/>
            </a:prstGeom>
          </p:spPr>
        </p:pic>
      </p:grpSp>
      <p:sp>
        <p:nvSpPr>
          <p:cNvPr id="2" name="TextBox 1">
            <a:extLst>
              <a:ext uri="{FF2B5EF4-FFF2-40B4-BE49-F238E27FC236}">
                <a16:creationId xmlns:a16="http://schemas.microsoft.com/office/drawing/2014/main" id="{28CDBBEC-C63C-321E-441A-11C6CE14D7F7}"/>
              </a:ext>
            </a:extLst>
          </p:cNvPr>
          <p:cNvSpPr txBox="1"/>
          <p:nvPr/>
        </p:nvSpPr>
        <p:spPr>
          <a:xfrm>
            <a:off x="7177652" y="3083551"/>
            <a:ext cx="4122525" cy="369332"/>
          </a:xfrm>
          <a:prstGeom prst="rect">
            <a:avLst/>
          </a:prstGeom>
          <a:noFill/>
        </p:spPr>
        <p:txBody>
          <a:bodyPr wrap="square" rtlCol="0">
            <a:spAutoFit/>
          </a:bodyPr>
          <a:lstStyle/>
          <a:p>
            <a:pPr marL="285750" indent="-285750">
              <a:buFont typeface="Arial" panose="020B0604020202020204" pitchFamily="34" charset="0"/>
              <a:buChar char="•"/>
            </a:pPr>
            <a:r>
              <a:rPr lang="en-US" dirty="0"/>
              <a:t>Duplicate/</a:t>
            </a:r>
            <a:r>
              <a:rPr lang="en-US" dirty="0" err="1"/>
              <a:t>NaN</a:t>
            </a:r>
            <a:r>
              <a:rPr lang="en-US" dirty="0"/>
              <a:t> values were taken out </a:t>
            </a:r>
          </a:p>
        </p:txBody>
      </p:sp>
      <p:sp>
        <p:nvSpPr>
          <p:cNvPr id="3" name="TextBox 2">
            <a:extLst>
              <a:ext uri="{FF2B5EF4-FFF2-40B4-BE49-F238E27FC236}">
                <a16:creationId xmlns:a16="http://schemas.microsoft.com/office/drawing/2014/main" id="{F3E97221-E431-8E15-B2D4-99751C9ADEBE}"/>
              </a:ext>
            </a:extLst>
          </p:cNvPr>
          <p:cNvSpPr txBox="1"/>
          <p:nvPr/>
        </p:nvSpPr>
        <p:spPr>
          <a:xfrm>
            <a:off x="7177652" y="5371159"/>
            <a:ext cx="4461192" cy="646331"/>
          </a:xfrm>
          <a:prstGeom prst="rect">
            <a:avLst/>
          </a:prstGeom>
          <a:noFill/>
        </p:spPr>
        <p:txBody>
          <a:bodyPr wrap="square" rtlCol="0">
            <a:spAutoFit/>
          </a:bodyPr>
          <a:lstStyle/>
          <a:p>
            <a:pPr marL="285750" indent="-285750">
              <a:buFont typeface="Arial" panose="020B0604020202020204" pitchFamily="34" charset="0"/>
              <a:buChar char="•"/>
            </a:pPr>
            <a:r>
              <a:rPr lang="en-US" dirty="0"/>
              <a:t>Normalization of the dataset confirmed.</a:t>
            </a:r>
          </a:p>
          <a:p>
            <a:endParaRPr lang="en-US" dirty="0"/>
          </a:p>
        </p:txBody>
      </p:sp>
      <p:pic>
        <p:nvPicPr>
          <p:cNvPr id="8" name="Picture 7" descr="Diagram, engineering drawing&#10;&#10;Description automatically generated">
            <a:extLst>
              <a:ext uri="{FF2B5EF4-FFF2-40B4-BE49-F238E27FC236}">
                <a16:creationId xmlns:a16="http://schemas.microsoft.com/office/drawing/2014/main" id="{6DBD28C1-9EF8-12F6-CB2E-8731A1D58C03}"/>
              </a:ext>
            </a:extLst>
          </p:cNvPr>
          <p:cNvPicPr>
            <a:picLocks noChangeAspect="1"/>
          </p:cNvPicPr>
          <p:nvPr/>
        </p:nvPicPr>
        <p:blipFill>
          <a:blip r:embed="rId7"/>
          <a:stretch>
            <a:fillRect/>
          </a:stretch>
        </p:blipFill>
        <p:spPr>
          <a:xfrm>
            <a:off x="1178816" y="2105922"/>
            <a:ext cx="4560003" cy="4061126"/>
          </a:xfrm>
          <a:prstGeom prst="rect">
            <a:avLst/>
          </a:prstGeom>
        </p:spPr>
      </p:pic>
    </p:spTree>
    <p:extLst>
      <p:ext uri="{BB962C8B-B14F-4D97-AF65-F5344CB8AC3E}">
        <p14:creationId xmlns:p14="http://schemas.microsoft.com/office/powerpoint/2010/main" val="105018233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p:cNvSpPr/>
          <p:nvPr/>
        </p:nvSpPr>
        <p:spPr>
          <a:xfrm flipH="1" flipV="1">
            <a:off x="10473337" y="-286602"/>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16A1367-C223-AFC6-0B76-DB1833E6217E}"/>
              </a:ext>
            </a:extLst>
          </p:cNvPr>
          <p:cNvSpPr txBox="1"/>
          <p:nvPr/>
        </p:nvSpPr>
        <p:spPr>
          <a:xfrm>
            <a:off x="2045441" y="317976"/>
            <a:ext cx="7933937" cy="1015663"/>
          </a:xfrm>
          <a:prstGeom prst="rect">
            <a:avLst/>
          </a:prstGeom>
          <a:noFill/>
        </p:spPr>
        <p:txBody>
          <a:bodyPr wrap="square" rtlCol="0" anchor="ctr">
            <a:spAutoFit/>
          </a:bodyPr>
          <a:lstStyle/>
          <a:p>
            <a:pPr algn="ctr"/>
            <a:r>
              <a:rPr lang="en-US" sz="6000" spc="-300" dirty="0">
                <a:solidFill>
                  <a:schemeClr val="tx2">
                    <a:lumMod val="75000"/>
                  </a:schemeClr>
                </a:solidFill>
              </a:rPr>
              <a:t>Exploratory Data Analysis</a:t>
            </a:r>
          </a:p>
        </p:txBody>
      </p:sp>
      <p:pic>
        <p:nvPicPr>
          <p:cNvPr id="12" name="Picture 11" descr="Chart, pie chart&#10;&#10;Description automatically generated">
            <a:extLst>
              <a:ext uri="{FF2B5EF4-FFF2-40B4-BE49-F238E27FC236}">
                <a16:creationId xmlns:a16="http://schemas.microsoft.com/office/drawing/2014/main" id="{521C8E07-E2B1-FB14-7583-59E43E5C319E}"/>
              </a:ext>
            </a:extLst>
          </p:cNvPr>
          <p:cNvPicPr>
            <a:picLocks noChangeAspect="1"/>
          </p:cNvPicPr>
          <p:nvPr/>
        </p:nvPicPr>
        <p:blipFill>
          <a:blip r:embed="rId3"/>
          <a:stretch>
            <a:fillRect/>
          </a:stretch>
        </p:blipFill>
        <p:spPr>
          <a:xfrm>
            <a:off x="6800158" y="1454941"/>
            <a:ext cx="4075550" cy="4175441"/>
          </a:xfrm>
          <a:prstGeom prst="rect">
            <a:avLst/>
          </a:prstGeom>
        </p:spPr>
      </p:pic>
      <p:grpSp>
        <p:nvGrpSpPr>
          <p:cNvPr id="14" name="Group 13">
            <a:extLst>
              <a:ext uri="{FF2B5EF4-FFF2-40B4-BE49-F238E27FC236}">
                <a16:creationId xmlns:a16="http://schemas.microsoft.com/office/drawing/2014/main" id="{944CDFF3-7CA9-CE19-8DBD-B35944C2EBF7}"/>
              </a:ext>
            </a:extLst>
          </p:cNvPr>
          <p:cNvGrpSpPr/>
          <p:nvPr/>
        </p:nvGrpSpPr>
        <p:grpSpPr>
          <a:xfrm>
            <a:off x="6102773" y="5339873"/>
            <a:ext cx="4878212" cy="548640"/>
            <a:chOff x="7342968" y="4937294"/>
            <a:chExt cx="4878212" cy="548640"/>
          </a:xfrm>
        </p:grpSpPr>
        <p:sp>
          <p:nvSpPr>
            <p:cNvPr id="15" name="Oval 14">
              <a:extLst>
                <a:ext uri="{FF2B5EF4-FFF2-40B4-BE49-F238E27FC236}">
                  <a16:creationId xmlns:a16="http://schemas.microsoft.com/office/drawing/2014/main" id="{7F3CF2CE-0D8B-2982-A33D-D518E1260DCB}"/>
                </a:ext>
              </a:extLst>
            </p:cNvPr>
            <p:cNvSpPr/>
            <p:nvPr/>
          </p:nvSpPr>
          <p:spPr>
            <a:xfrm>
              <a:off x="7342968" y="4937294"/>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6" name="Rectangle 15">
              <a:extLst>
                <a:ext uri="{FF2B5EF4-FFF2-40B4-BE49-F238E27FC236}">
                  <a16:creationId xmlns:a16="http://schemas.microsoft.com/office/drawing/2014/main" id="{66343FF7-B29D-A905-1D84-98F769B8CE62}"/>
                </a:ext>
              </a:extLst>
            </p:cNvPr>
            <p:cNvSpPr/>
            <p:nvPr/>
          </p:nvSpPr>
          <p:spPr>
            <a:xfrm>
              <a:off x="8150137" y="5026948"/>
              <a:ext cx="4071043" cy="400110"/>
            </a:xfrm>
            <a:prstGeom prst="rect">
              <a:avLst/>
            </a:prstGeom>
          </p:spPr>
          <p:txBody>
            <a:bodyPr wrap="square">
              <a:spAutoFit/>
            </a:bodyPr>
            <a:lstStyle/>
            <a:p>
              <a:r>
                <a:rPr lang="en-US" sz="2000" dirty="0"/>
                <a:t>Severely Imbalanced Dataset</a:t>
              </a:r>
            </a:p>
          </p:txBody>
        </p:sp>
      </p:grpSp>
      <p:grpSp>
        <p:nvGrpSpPr>
          <p:cNvPr id="17" name="Group 16">
            <a:extLst>
              <a:ext uri="{FF2B5EF4-FFF2-40B4-BE49-F238E27FC236}">
                <a16:creationId xmlns:a16="http://schemas.microsoft.com/office/drawing/2014/main" id="{9A2426F5-5CBE-DD69-5104-5BEBE393AAD1}"/>
              </a:ext>
            </a:extLst>
          </p:cNvPr>
          <p:cNvGrpSpPr/>
          <p:nvPr/>
        </p:nvGrpSpPr>
        <p:grpSpPr>
          <a:xfrm>
            <a:off x="6096000" y="6104445"/>
            <a:ext cx="5952864" cy="548640"/>
            <a:chOff x="8992547" y="4939024"/>
            <a:chExt cx="5952864" cy="548640"/>
          </a:xfrm>
        </p:grpSpPr>
        <p:sp>
          <p:nvSpPr>
            <p:cNvPr id="18" name="Oval 17">
              <a:extLst>
                <a:ext uri="{FF2B5EF4-FFF2-40B4-BE49-F238E27FC236}">
                  <a16:creationId xmlns:a16="http://schemas.microsoft.com/office/drawing/2014/main" id="{0319F392-EE4B-BAA5-6C61-EC89E52CA9F0}"/>
                </a:ext>
              </a:extLst>
            </p:cNvPr>
            <p:cNvSpPr/>
            <p:nvPr/>
          </p:nvSpPr>
          <p:spPr>
            <a:xfrm>
              <a:off x="8992547" y="4939024"/>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9" name="Rectangle 18">
              <a:extLst>
                <a:ext uri="{FF2B5EF4-FFF2-40B4-BE49-F238E27FC236}">
                  <a16:creationId xmlns:a16="http://schemas.microsoft.com/office/drawing/2014/main" id="{7D78B8CB-FD34-EAAC-A284-A688E5F62DB3}"/>
                </a:ext>
              </a:extLst>
            </p:cNvPr>
            <p:cNvSpPr/>
            <p:nvPr/>
          </p:nvSpPr>
          <p:spPr>
            <a:xfrm>
              <a:off x="9805588" y="5027882"/>
              <a:ext cx="5139823" cy="400110"/>
            </a:xfrm>
            <a:prstGeom prst="rect">
              <a:avLst/>
            </a:prstGeom>
          </p:spPr>
          <p:txBody>
            <a:bodyPr wrap="square">
              <a:spAutoFit/>
            </a:bodyPr>
            <a:lstStyle/>
            <a:p>
              <a:r>
                <a:rPr lang="en-US" sz="2000" dirty="0"/>
                <a:t>Fraud (Class-1) to Non-fraud (Class-0) was 1:577</a:t>
              </a:r>
            </a:p>
          </p:txBody>
        </p:sp>
      </p:grpSp>
      <p:sp>
        <p:nvSpPr>
          <p:cNvPr id="10" name="TextBox 9">
            <a:extLst>
              <a:ext uri="{FF2B5EF4-FFF2-40B4-BE49-F238E27FC236}">
                <a16:creationId xmlns:a16="http://schemas.microsoft.com/office/drawing/2014/main" id="{E072AD5C-496E-8016-FC74-E6228FA6B8EC}"/>
              </a:ext>
            </a:extLst>
          </p:cNvPr>
          <p:cNvSpPr txBox="1"/>
          <p:nvPr/>
        </p:nvSpPr>
        <p:spPr>
          <a:xfrm>
            <a:off x="443356" y="2281149"/>
            <a:ext cx="5652644" cy="3477875"/>
          </a:xfrm>
          <a:prstGeom prst="rect">
            <a:avLst/>
          </a:prstGeom>
          <a:noFill/>
        </p:spPr>
        <p:txBody>
          <a:bodyPr wrap="square" rtlCol="0">
            <a:spAutoFit/>
          </a:bodyPr>
          <a:lstStyle/>
          <a:p>
            <a:pPr lvl="0">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Many real life </a:t>
            </a:r>
            <a:r>
              <a:rPr lang="en-GB" sz="2000" dirty="0">
                <a:latin typeface="Calibri" panose="020F0502020204030204" pitchFamily="34" charset="0"/>
                <a:ea typeface="Calibri" panose="020F0502020204030204" pitchFamily="34" charset="0"/>
                <a:cs typeface="Times New Roman" panose="02020603050405020304" pitchFamily="18" charset="0"/>
              </a:rPr>
              <a:t>c</a:t>
            </a:r>
            <a:r>
              <a:rPr lang="en-GB" sz="2000" dirty="0">
                <a:effectLst/>
                <a:latin typeface="Calibri" panose="020F0502020204030204" pitchFamily="34" charset="0"/>
                <a:ea typeface="Calibri" panose="020F0502020204030204" pitchFamily="34" charset="0"/>
                <a:cs typeface="Times New Roman" panose="02020603050405020304" pitchFamily="18" charset="0"/>
              </a:rPr>
              <a:t>lassification problems have inherent imbalanced class distribution -</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Fraud Detection.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Claim Prediction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Default Prediction.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Churn Prediction.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Spam Detection.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Anomaly Detection.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Outlier Detection.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Intrusion Detection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Conversion Prediction.</a:t>
            </a:r>
          </a:p>
        </p:txBody>
      </p:sp>
      <p:grpSp>
        <p:nvGrpSpPr>
          <p:cNvPr id="22" name="Group 21">
            <a:extLst>
              <a:ext uri="{FF2B5EF4-FFF2-40B4-BE49-F238E27FC236}">
                <a16:creationId xmlns:a16="http://schemas.microsoft.com/office/drawing/2014/main" id="{1A6A2350-E819-63BA-341B-10E2C9621333}"/>
              </a:ext>
            </a:extLst>
          </p:cNvPr>
          <p:cNvGrpSpPr/>
          <p:nvPr/>
        </p:nvGrpSpPr>
        <p:grpSpPr>
          <a:xfrm>
            <a:off x="443356" y="319215"/>
            <a:ext cx="1772973" cy="1660454"/>
            <a:chOff x="583891" y="2057400"/>
            <a:chExt cx="2743200" cy="2743200"/>
          </a:xfrm>
        </p:grpSpPr>
        <p:sp>
          <p:nvSpPr>
            <p:cNvPr id="23" name="Oval 22">
              <a:extLst>
                <a:ext uri="{FF2B5EF4-FFF2-40B4-BE49-F238E27FC236}">
                  <a16:creationId xmlns:a16="http://schemas.microsoft.com/office/drawing/2014/main" id="{5CE85631-4430-B436-9837-DBAA7710F5F7}"/>
                </a:ext>
              </a:extLst>
            </p:cNvPr>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0F9CD93F-4FA4-75FD-E1FF-37165AC0F494}"/>
                </a:ext>
              </a:extLst>
            </p:cNvPr>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accent2"/>
                  </a:solidFill>
                </a:rPr>
                <a:t>02</a:t>
              </a:r>
            </a:p>
          </p:txBody>
        </p:sp>
      </p:grpSp>
    </p:spTree>
    <p:extLst>
      <p:ext uri="{BB962C8B-B14F-4D97-AF65-F5344CB8AC3E}">
        <p14:creationId xmlns:p14="http://schemas.microsoft.com/office/powerpoint/2010/main" val="27170234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anim calcmode="lin" valueType="num">
                                      <p:cBhvr>
                                        <p:cTn id="14" dur="500" fill="hold"/>
                                        <p:tgtEl>
                                          <p:spTgt spid="17"/>
                                        </p:tgtEl>
                                        <p:attrNameLst>
                                          <p:attrName>ppt_x</p:attrName>
                                        </p:attrNameLst>
                                      </p:cBhvr>
                                      <p:tavLst>
                                        <p:tav tm="0">
                                          <p:val>
                                            <p:strVal val="#ppt_x"/>
                                          </p:val>
                                        </p:tav>
                                        <p:tav tm="100000">
                                          <p:val>
                                            <p:strVal val="#ppt_x"/>
                                          </p:val>
                                        </p:tav>
                                      </p:tavLst>
                                    </p:anim>
                                    <p:anim calcmode="lin" valueType="num">
                                      <p:cBhvr>
                                        <p:cTn id="15"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1118" y="-112391"/>
            <a:ext cx="9328581" cy="8319911"/>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8725356" y="2057399"/>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8989758" y="2321003"/>
            <a:ext cx="2214395" cy="2215991"/>
          </a:xfrm>
          <a:prstGeom prst="rect">
            <a:avLst/>
          </a:prstGeom>
          <a:noFill/>
        </p:spPr>
        <p:txBody>
          <a:bodyPr wrap="square" rtlCol="0" anchor="ctr">
            <a:spAutoFit/>
          </a:bodyPr>
          <a:lstStyle/>
          <a:p>
            <a:pPr algn="ctr"/>
            <a:r>
              <a:rPr lang="en-US" sz="13800" b="1" spc="-300" dirty="0">
                <a:solidFill>
                  <a:schemeClr val="accent2"/>
                </a:solidFill>
              </a:rPr>
              <a:t>03</a:t>
            </a:r>
          </a:p>
        </p:txBody>
      </p:sp>
      <p:cxnSp>
        <p:nvCxnSpPr>
          <p:cNvPr id="10108" name="Straight Connector 10107"/>
          <p:cNvCxnSpPr>
            <a:endCxn id="10106" idx="6"/>
          </p:cNvCxnSpPr>
          <p:nvPr/>
        </p:nvCxnSpPr>
        <p:spPr>
          <a:xfrm flipH="1">
            <a:off x="11468556" y="3428999"/>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52540" y="5993176"/>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4" name="TextBox 10133"/>
          <p:cNvSpPr txBox="1"/>
          <p:nvPr/>
        </p:nvSpPr>
        <p:spPr>
          <a:xfrm rot="16200000">
            <a:off x="8274672" y="1600814"/>
            <a:ext cx="3899202" cy="3656368"/>
          </a:xfrm>
          <a:prstGeom prst="rect">
            <a:avLst/>
          </a:prstGeom>
          <a:noFill/>
        </p:spPr>
        <p:txBody>
          <a:bodyPr wrap="square" rtlCol="0">
            <a:prstTxWarp prst="textArchUp">
              <a:avLst>
                <a:gd name="adj" fmla="val 10891000"/>
              </a:avLst>
            </a:prstTxWarp>
            <a:spAutoFit/>
          </a:bodyPr>
          <a:lstStyle/>
          <a:p>
            <a:pPr algn="ctr"/>
            <a:r>
              <a:rPr lang="en-US" sz="4800" b="1" spc="-150" dirty="0">
                <a:solidFill>
                  <a:schemeClr val="accent2"/>
                </a:solidFill>
              </a:rPr>
              <a:t>Model Development</a:t>
            </a:r>
          </a:p>
        </p:txBody>
      </p:sp>
      <p:grpSp>
        <p:nvGrpSpPr>
          <p:cNvPr id="8" name="Group 7"/>
          <p:cNvGrpSpPr/>
          <p:nvPr/>
        </p:nvGrpSpPr>
        <p:grpSpPr>
          <a:xfrm>
            <a:off x="436844" y="2525934"/>
            <a:ext cx="6095500" cy="830997"/>
            <a:chOff x="4986622" y="5306525"/>
            <a:chExt cx="5415950" cy="830997"/>
          </a:xfrm>
        </p:grpSpPr>
        <p:sp>
          <p:nvSpPr>
            <p:cNvPr id="10145" name="TextBox 10144"/>
            <p:cNvSpPr txBox="1"/>
            <p:nvPr/>
          </p:nvSpPr>
          <p:spPr>
            <a:xfrm>
              <a:off x="5632614" y="5306525"/>
              <a:ext cx="4769958" cy="830997"/>
            </a:xfrm>
            <a:prstGeom prst="rect">
              <a:avLst/>
            </a:prstGeom>
            <a:noFill/>
          </p:spPr>
          <p:txBody>
            <a:bodyPr wrap="square" rtlCol="0">
              <a:spAutoFit/>
            </a:bodyPr>
            <a:lstStyle/>
            <a:p>
              <a:r>
                <a:rPr lang="en-US" sz="2400" dirty="0"/>
                <a:t>The dataset was split into training and testing sets</a:t>
              </a:r>
            </a:p>
          </p:txBody>
        </p:sp>
        <p:grpSp>
          <p:nvGrpSpPr>
            <p:cNvPr id="10178" name="Group 10177"/>
            <p:cNvGrpSpPr/>
            <p:nvPr/>
          </p:nvGrpSpPr>
          <p:grpSpPr>
            <a:xfrm>
              <a:off x="4986622" y="5355370"/>
              <a:ext cx="548640" cy="548640"/>
              <a:chOff x="4986624" y="4593370"/>
              <a:chExt cx="548640" cy="548640"/>
            </a:xfrm>
          </p:grpSpPr>
          <p:sp>
            <p:nvSpPr>
              <p:cNvPr id="10133" name="Oval 10132"/>
              <p:cNvSpPr/>
              <p:nvPr/>
            </p:nvSpPr>
            <p:spPr>
              <a:xfrm>
                <a:off x="4986624" y="4593370"/>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10169" name="Group 10119"/>
              <p:cNvGrpSpPr>
                <a:grpSpLocks noChangeAspect="1"/>
              </p:cNvGrpSpPr>
              <p:nvPr/>
            </p:nvGrpSpPr>
            <p:grpSpPr bwMode="auto">
              <a:xfrm>
                <a:off x="5082348" y="4747040"/>
                <a:ext cx="357188" cy="241300"/>
                <a:chOff x="4256" y="-152"/>
                <a:chExt cx="3113" cy="2103"/>
              </a:xfrm>
              <a:solidFill>
                <a:schemeClr val="bg1"/>
              </a:solidFill>
            </p:grpSpPr>
            <p:sp>
              <p:nvSpPr>
                <p:cNvPr id="10170" name="Freeform 10121"/>
                <p:cNvSpPr>
                  <a:spLocks/>
                </p:cNvSpPr>
                <p:nvPr/>
              </p:nvSpPr>
              <p:spPr bwMode="auto">
                <a:xfrm>
                  <a:off x="5575" y="-152"/>
                  <a:ext cx="475" cy="475"/>
                </a:xfrm>
                <a:custGeom>
                  <a:avLst/>
                  <a:gdLst>
                    <a:gd name="T0" fmla="*/ 474 w 949"/>
                    <a:gd name="T1" fmla="*/ 0 h 950"/>
                    <a:gd name="T2" fmla="*/ 544 w 949"/>
                    <a:gd name="T3" fmla="*/ 6 h 950"/>
                    <a:gd name="T4" fmla="*/ 611 w 949"/>
                    <a:gd name="T5" fmla="*/ 21 h 950"/>
                    <a:gd name="T6" fmla="*/ 675 w 949"/>
                    <a:gd name="T7" fmla="*/ 44 h 950"/>
                    <a:gd name="T8" fmla="*/ 733 w 949"/>
                    <a:gd name="T9" fmla="*/ 76 h 950"/>
                    <a:gd name="T10" fmla="*/ 786 w 949"/>
                    <a:gd name="T11" fmla="*/ 115 h 950"/>
                    <a:gd name="T12" fmla="*/ 832 w 949"/>
                    <a:gd name="T13" fmla="*/ 163 h 950"/>
                    <a:gd name="T14" fmla="*/ 872 w 949"/>
                    <a:gd name="T15" fmla="*/ 216 h 950"/>
                    <a:gd name="T16" fmla="*/ 906 w 949"/>
                    <a:gd name="T17" fmla="*/ 274 h 950"/>
                    <a:gd name="T18" fmla="*/ 928 w 949"/>
                    <a:gd name="T19" fmla="*/ 337 h 950"/>
                    <a:gd name="T20" fmla="*/ 943 w 949"/>
                    <a:gd name="T21" fmla="*/ 405 h 950"/>
                    <a:gd name="T22" fmla="*/ 949 w 949"/>
                    <a:gd name="T23" fmla="*/ 475 h 950"/>
                    <a:gd name="T24" fmla="*/ 943 w 949"/>
                    <a:gd name="T25" fmla="*/ 545 h 950"/>
                    <a:gd name="T26" fmla="*/ 928 w 949"/>
                    <a:gd name="T27" fmla="*/ 611 h 950"/>
                    <a:gd name="T28" fmla="*/ 906 w 949"/>
                    <a:gd name="T29" fmla="*/ 675 h 950"/>
                    <a:gd name="T30" fmla="*/ 872 w 949"/>
                    <a:gd name="T31" fmla="*/ 732 h 950"/>
                    <a:gd name="T32" fmla="*/ 832 w 949"/>
                    <a:gd name="T33" fmla="*/ 785 h 950"/>
                    <a:gd name="T34" fmla="*/ 786 w 949"/>
                    <a:gd name="T35" fmla="*/ 832 h 950"/>
                    <a:gd name="T36" fmla="*/ 733 w 949"/>
                    <a:gd name="T37" fmla="*/ 872 h 950"/>
                    <a:gd name="T38" fmla="*/ 675 w 949"/>
                    <a:gd name="T39" fmla="*/ 904 h 950"/>
                    <a:gd name="T40" fmla="*/ 611 w 949"/>
                    <a:gd name="T41" fmla="*/ 929 h 950"/>
                    <a:gd name="T42" fmla="*/ 544 w 949"/>
                    <a:gd name="T43" fmla="*/ 944 h 950"/>
                    <a:gd name="T44" fmla="*/ 474 w 949"/>
                    <a:gd name="T45" fmla="*/ 950 h 950"/>
                    <a:gd name="T46" fmla="*/ 404 w 949"/>
                    <a:gd name="T47" fmla="*/ 944 h 950"/>
                    <a:gd name="T48" fmla="*/ 338 w 949"/>
                    <a:gd name="T49" fmla="*/ 929 h 950"/>
                    <a:gd name="T50" fmla="*/ 274 w 949"/>
                    <a:gd name="T51" fmla="*/ 904 h 950"/>
                    <a:gd name="T52" fmla="*/ 215 w 949"/>
                    <a:gd name="T53" fmla="*/ 872 h 950"/>
                    <a:gd name="T54" fmla="*/ 162 w 949"/>
                    <a:gd name="T55" fmla="*/ 832 h 950"/>
                    <a:gd name="T56" fmla="*/ 117 w 949"/>
                    <a:gd name="T57" fmla="*/ 785 h 950"/>
                    <a:gd name="T58" fmla="*/ 77 w 949"/>
                    <a:gd name="T59" fmla="*/ 732 h 950"/>
                    <a:gd name="T60" fmla="*/ 43 w 949"/>
                    <a:gd name="T61" fmla="*/ 675 h 950"/>
                    <a:gd name="T62" fmla="*/ 21 w 949"/>
                    <a:gd name="T63" fmla="*/ 611 h 950"/>
                    <a:gd name="T64" fmla="*/ 5 w 949"/>
                    <a:gd name="T65" fmla="*/ 545 h 950"/>
                    <a:gd name="T66" fmla="*/ 0 w 949"/>
                    <a:gd name="T67" fmla="*/ 475 h 950"/>
                    <a:gd name="T68" fmla="*/ 5 w 949"/>
                    <a:gd name="T69" fmla="*/ 405 h 950"/>
                    <a:gd name="T70" fmla="*/ 21 w 949"/>
                    <a:gd name="T71" fmla="*/ 337 h 950"/>
                    <a:gd name="T72" fmla="*/ 43 w 949"/>
                    <a:gd name="T73" fmla="*/ 274 h 950"/>
                    <a:gd name="T74" fmla="*/ 77 w 949"/>
                    <a:gd name="T75" fmla="*/ 216 h 950"/>
                    <a:gd name="T76" fmla="*/ 117 w 949"/>
                    <a:gd name="T77" fmla="*/ 163 h 950"/>
                    <a:gd name="T78" fmla="*/ 162 w 949"/>
                    <a:gd name="T79" fmla="*/ 115 h 950"/>
                    <a:gd name="T80" fmla="*/ 215 w 949"/>
                    <a:gd name="T81" fmla="*/ 76 h 950"/>
                    <a:gd name="T82" fmla="*/ 274 w 949"/>
                    <a:gd name="T83" fmla="*/ 44 h 950"/>
                    <a:gd name="T84" fmla="*/ 338 w 949"/>
                    <a:gd name="T85" fmla="*/ 21 h 950"/>
                    <a:gd name="T86" fmla="*/ 404 w 949"/>
                    <a:gd name="T87" fmla="*/ 6 h 950"/>
                    <a:gd name="T88" fmla="*/ 474 w 949"/>
                    <a:gd name="T89" fmla="*/ 0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49" h="950">
                      <a:moveTo>
                        <a:pt x="474" y="0"/>
                      </a:moveTo>
                      <a:lnTo>
                        <a:pt x="544" y="6"/>
                      </a:lnTo>
                      <a:lnTo>
                        <a:pt x="611" y="21"/>
                      </a:lnTo>
                      <a:lnTo>
                        <a:pt x="675" y="44"/>
                      </a:lnTo>
                      <a:lnTo>
                        <a:pt x="733" y="76"/>
                      </a:lnTo>
                      <a:lnTo>
                        <a:pt x="786" y="115"/>
                      </a:lnTo>
                      <a:lnTo>
                        <a:pt x="832" y="163"/>
                      </a:lnTo>
                      <a:lnTo>
                        <a:pt x="872" y="216"/>
                      </a:lnTo>
                      <a:lnTo>
                        <a:pt x="906" y="274"/>
                      </a:lnTo>
                      <a:lnTo>
                        <a:pt x="928" y="337"/>
                      </a:lnTo>
                      <a:lnTo>
                        <a:pt x="943" y="405"/>
                      </a:lnTo>
                      <a:lnTo>
                        <a:pt x="949" y="475"/>
                      </a:lnTo>
                      <a:lnTo>
                        <a:pt x="943" y="545"/>
                      </a:lnTo>
                      <a:lnTo>
                        <a:pt x="928" y="611"/>
                      </a:lnTo>
                      <a:lnTo>
                        <a:pt x="906" y="675"/>
                      </a:lnTo>
                      <a:lnTo>
                        <a:pt x="872" y="732"/>
                      </a:lnTo>
                      <a:lnTo>
                        <a:pt x="832" y="785"/>
                      </a:lnTo>
                      <a:lnTo>
                        <a:pt x="786" y="832"/>
                      </a:lnTo>
                      <a:lnTo>
                        <a:pt x="733" y="872"/>
                      </a:lnTo>
                      <a:lnTo>
                        <a:pt x="675" y="904"/>
                      </a:lnTo>
                      <a:lnTo>
                        <a:pt x="611" y="929"/>
                      </a:lnTo>
                      <a:lnTo>
                        <a:pt x="544" y="944"/>
                      </a:lnTo>
                      <a:lnTo>
                        <a:pt x="474" y="950"/>
                      </a:lnTo>
                      <a:lnTo>
                        <a:pt x="404" y="944"/>
                      </a:lnTo>
                      <a:lnTo>
                        <a:pt x="338" y="929"/>
                      </a:lnTo>
                      <a:lnTo>
                        <a:pt x="274" y="904"/>
                      </a:lnTo>
                      <a:lnTo>
                        <a:pt x="215" y="872"/>
                      </a:lnTo>
                      <a:lnTo>
                        <a:pt x="162" y="832"/>
                      </a:lnTo>
                      <a:lnTo>
                        <a:pt x="117" y="785"/>
                      </a:lnTo>
                      <a:lnTo>
                        <a:pt x="77" y="732"/>
                      </a:lnTo>
                      <a:lnTo>
                        <a:pt x="43" y="675"/>
                      </a:lnTo>
                      <a:lnTo>
                        <a:pt x="21" y="611"/>
                      </a:lnTo>
                      <a:lnTo>
                        <a:pt x="5" y="545"/>
                      </a:lnTo>
                      <a:lnTo>
                        <a:pt x="0" y="475"/>
                      </a:lnTo>
                      <a:lnTo>
                        <a:pt x="5" y="405"/>
                      </a:lnTo>
                      <a:lnTo>
                        <a:pt x="21" y="337"/>
                      </a:lnTo>
                      <a:lnTo>
                        <a:pt x="43" y="274"/>
                      </a:lnTo>
                      <a:lnTo>
                        <a:pt x="77" y="216"/>
                      </a:lnTo>
                      <a:lnTo>
                        <a:pt x="117" y="163"/>
                      </a:lnTo>
                      <a:lnTo>
                        <a:pt x="162" y="115"/>
                      </a:lnTo>
                      <a:lnTo>
                        <a:pt x="215" y="76"/>
                      </a:lnTo>
                      <a:lnTo>
                        <a:pt x="274" y="44"/>
                      </a:lnTo>
                      <a:lnTo>
                        <a:pt x="338" y="21"/>
                      </a:lnTo>
                      <a:lnTo>
                        <a:pt x="404" y="6"/>
                      </a:lnTo>
                      <a:lnTo>
                        <a:pt x="4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1" name="Freeform 10122"/>
                <p:cNvSpPr>
                  <a:spLocks noEditPoints="1"/>
                </p:cNvSpPr>
                <p:nvPr/>
              </p:nvSpPr>
              <p:spPr bwMode="auto">
                <a:xfrm>
                  <a:off x="5139" y="336"/>
                  <a:ext cx="1347" cy="1610"/>
                </a:xfrm>
                <a:custGeom>
                  <a:avLst/>
                  <a:gdLst>
                    <a:gd name="T0" fmla="*/ 817 w 2695"/>
                    <a:gd name="T1" fmla="*/ 836 h 3220"/>
                    <a:gd name="T2" fmla="*/ 789 w 2695"/>
                    <a:gd name="T3" fmla="*/ 1054 h 3220"/>
                    <a:gd name="T4" fmla="*/ 789 w 2695"/>
                    <a:gd name="T5" fmla="*/ 1249 h 3220"/>
                    <a:gd name="T6" fmla="*/ 800 w 2695"/>
                    <a:gd name="T7" fmla="*/ 1383 h 3220"/>
                    <a:gd name="T8" fmla="*/ 860 w 2695"/>
                    <a:gd name="T9" fmla="*/ 696 h 3220"/>
                    <a:gd name="T10" fmla="*/ 1891 w 2695"/>
                    <a:gd name="T11" fmla="*/ 1407 h 3220"/>
                    <a:gd name="T12" fmla="*/ 1904 w 2695"/>
                    <a:gd name="T13" fmla="*/ 1302 h 3220"/>
                    <a:gd name="T14" fmla="*/ 1910 w 2695"/>
                    <a:gd name="T15" fmla="*/ 1122 h 3220"/>
                    <a:gd name="T16" fmla="*/ 1893 w 2695"/>
                    <a:gd name="T17" fmla="*/ 908 h 3220"/>
                    <a:gd name="T18" fmla="*/ 1832 w 2695"/>
                    <a:gd name="T19" fmla="*/ 694 h 3220"/>
                    <a:gd name="T20" fmla="*/ 1346 w 2695"/>
                    <a:gd name="T21" fmla="*/ 1059 h 3220"/>
                    <a:gd name="T22" fmla="*/ 1348 w 2695"/>
                    <a:gd name="T23" fmla="*/ 136 h 3220"/>
                    <a:gd name="T24" fmla="*/ 1348 w 2695"/>
                    <a:gd name="T25" fmla="*/ 119 h 3220"/>
                    <a:gd name="T26" fmla="*/ 1507 w 2695"/>
                    <a:gd name="T27" fmla="*/ 11 h 3220"/>
                    <a:gd name="T28" fmla="*/ 1585 w 2695"/>
                    <a:gd name="T29" fmla="*/ 38 h 3220"/>
                    <a:gd name="T30" fmla="*/ 1634 w 2695"/>
                    <a:gd name="T31" fmla="*/ 55 h 3220"/>
                    <a:gd name="T32" fmla="*/ 1865 w 2695"/>
                    <a:gd name="T33" fmla="*/ 168 h 3220"/>
                    <a:gd name="T34" fmla="*/ 2033 w 2695"/>
                    <a:gd name="T35" fmla="*/ 327 h 3220"/>
                    <a:gd name="T36" fmla="*/ 2150 w 2695"/>
                    <a:gd name="T37" fmla="*/ 515 h 3220"/>
                    <a:gd name="T38" fmla="*/ 2224 w 2695"/>
                    <a:gd name="T39" fmla="*/ 717 h 3220"/>
                    <a:gd name="T40" fmla="*/ 2264 w 2695"/>
                    <a:gd name="T41" fmla="*/ 921 h 3220"/>
                    <a:gd name="T42" fmla="*/ 2279 w 2695"/>
                    <a:gd name="T43" fmla="*/ 1114 h 3220"/>
                    <a:gd name="T44" fmla="*/ 2275 w 2695"/>
                    <a:gd name="T45" fmla="*/ 1281 h 3220"/>
                    <a:gd name="T46" fmla="*/ 2264 w 2695"/>
                    <a:gd name="T47" fmla="*/ 1407 h 3220"/>
                    <a:gd name="T48" fmla="*/ 2541 w 2695"/>
                    <a:gd name="T49" fmla="*/ 1725 h 3220"/>
                    <a:gd name="T50" fmla="*/ 2247 w 2695"/>
                    <a:gd name="T51" fmla="*/ 1725 h 3220"/>
                    <a:gd name="T52" fmla="*/ 1967 w 2695"/>
                    <a:gd name="T53" fmla="*/ 1812 h 3220"/>
                    <a:gd name="T54" fmla="*/ 1817 w 2695"/>
                    <a:gd name="T55" fmla="*/ 3070 h 3220"/>
                    <a:gd name="T56" fmla="*/ 1736 w 2695"/>
                    <a:gd name="T57" fmla="*/ 3178 h 3220"/>
                    <a:gd name="T58" fmla="*/ 1607 w 2695"/>
                    <a:gd name="T59" fmla="*/ 3220 h 3220"/>
                    <a:gd name="T60" fmla="*/ 1539 w 2695"/>
                    <a:gd name="T61" fmla="*/ 3210 h 3220"/>
                    <a:gd name="T62" fmla="*/ 1435 w 2695"/>
                    <a:gd name="T63" fmla="*/ 3138 h 3220"/>
                    <a:gd name="T64" fmla="*/ 1388 w 2695"/>
                    <a:gd name="T65" fmla="*/ 3019 h 3220"/>
                    <a:gd name="T66" fmla="*/ 1346 w 2695"/>
                    <a:gd name="T67" fmla="*/ 1907 h 3220"/>
                    <a:gd name="T68" fmla="*/ 1301 w 2695"/>
                    <a:gd name="T69" fmla="*/ 3019 h 3220"/>
                    <a:gd name="T70" fmla="*/ 1254 w 2695"/>
                    <a:gd name="T71" fmla="*/ 3136 h 3220"/>
                    <a:gd name="T72" fmla="*/ 1150 w 2695"/>
                    <a:gd name="T73" fmla="*/ 3208 h 3220"/>
                    <a:gd name="T74" fmla="*/ 1034 w 2695"/>
                    <a:gd name="T75" fmla="*/ 3214 h 3220"/>
                    <a:gd name="T76" fmla="*/ 919 w 2695"/>
                    <a:gd name="T77" fmla="*/ 3148 h 3220"/>
                    <a:gd name="T78" fmla="*/ 862 w 2695"/>
                    <a:gd name="T79" fmla="*/ 3023 h 3220"/>
                    <a:gd name="T80" fmla="*/ 732 w 2695"/>
                    <a:gd name="T81" fmla="*/ 1767 h 3220"/>
                    <a:gd name="T82" fmla="*/ 446 w 2695"/>
                    <a:gd name="T83" fmla="*/ 3220 h 3220"/>
                    <a:gd name="T84" fmla="*/ 0 w 2695"/>
                    <a:gd name="T85" fmla="*/ 1725 h 3220"/>
                    <a:gd name="T86" fmla="*/ 427 w 2695"/>
                    <a:gd name="T87" fmla="*/ 1372 h 3220"/>
                    <a:gd name="T88" fmla="*/ 418 w 2695"/>
                    <a:gd name="T89" fmla="*/ 1232 h 3220"/>
                    <a:gd name="T90" fmla="*/ 420 w 2695"/>
                    <a:gd name="T91" fmla="*/ 1056 h 3220"/>
                    <a:gd name="T92" fmla="*/ 441 w 2695"/>
                    <a:gd name="T93" fmla="*/ 861 h 3220"/>
                    <a:gd name="T94" fmla="*/ 490 w 2695"/>
                    <a:gd name="T95" fmla="*/ 655 h 3220"/>
                    <a:gd name="T96" fmla="*/ 577 w 2695"/>
                    <a:gd name="T97" fmla="*/ 456 h 3220"/>
                    <a:gd name="T98" fmla="*/ 711 w 2695"/>
                    <a:gd name="T99" fmla="*/ 276 h 3220"/>
                    <a:gd name="T100" fmla="*/ 902 w 2695"/>
                    <a:gd name="T101" fmla="*/ 129 h 3220"/>
                    <a:gd name="T102" fmla="*/ 1072 w 2695"/>
                    <a:gd name="T103" fmla="*/ 51 h 3220"/>
                    <a:gd name="T104" fmla="*/ 1135 w 2695"/>
                    <a:gd name="T105" fmla="*/ 28 h 3220"/>
                    <a:gd name="T106" fmla="*/ 1212 w 2695"/>
                    <a:gd name="T107" fmla="*/ 4 h 3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5" h="3220">
                      <a:moveTo>
                        <a:pt x="860" y="696"/>
                      </a:moveTo>
                      <a:lnTo>
                        <a:pt x="836" y="766"/>
                      </a:lnTo>
                      <a:lnTo>
                        <a:pt x="817" y="836"/>
                      </a:lnTo>
                      <a:lnTo>
                        <a:pt x="802" y="910"/>
                      </a:lnTo>
                      <a:lnTo>
                        <a:pt x="792" y="984"/>
                      </a:lnTo>
                      <a:lnTo>
                        <a:pt x="789" y="1054"/>
                      </a:lnTo>
                      <a:lnTo>
                        <a:pt x="785" y="1124"/>
                      </a:lnTo>
                      <a:lnTo>
                        <a:pt x="787" y="1188"/>
                      </a:lnTo>
                      <a:lnTo>
                        <a:pt x="789" y="1249"/>
                      </a:lnTo>
                      <a:lnTo>
                        <a:pt x="792" y="1302"/>
                      </a:lnTo>
                      <a:lnTo>
                        <a:pt x="796" y="1347"/>
                      </a:lnTo>
                      <a:lnTo>
                        <a:pt x="800" y="1383"/>
                      </a:lnTo>
                      <a:lnTo>
                        <a:pt x="804" y="1407"/>
                      </a:lnTo>
                      <a:lnTo>
                        <a:pt x="860" y="1407"/>
                      </a:lnTo>
                      <a:lnTo>
                        <a:pt x="860" y="696"/>
                      </a:lnTo>
                      <a:close/>
                      <a:moveTo>
                        <a:pt x="1832" y="694"/>
                      </a:moveTo>
                      <a:lnTo>
                        <a:pt x="1832" y="1407"/>
                      </a:lnTo>
                      <a:lnTo>
                        <a:pt x="1891" y="1407"/>
                      </a:lnTo>
                      <a:lnTo>
                        <a:pt x="1895" y="1383"/>
                      </a:lnTo>
                      <a:lnTo>
                        <a:pt x="1899" y="1347"/>
                      </a:lnTo>
                      <a:lnTo>
                        <a:pt x="1904" y="1302"/>
                      </a:lnTo>
                      <a:lnTo>
                        <a:pt x="1908" y="1249"/>
                      </a:lnTo>
                      <a:lnTo>
                        <a:pt x="1910" y="1188"/>
                      </a:lnTo>
                      <a:lnTo>
                        <a:pt x="1910" y="1122"/>
                      </a:lnTo>
                      <a:lnTo>
                        <a:pt x="1908" y="1054"/>
                      </a:lnTo>
                      <a:lnTo>
                        <a:pt x="1902" y="982"/>
                      </a:lnTo>
                      <a:lnTo>
                        <a:pt x="1893" y="908"/>
                      </a:lnTo>
                      <a:lnTo>
                        <a:pt x="1878" y="836"/>
                      </a:lnTo>
                      <a:lnTo>
                        <a:pt x="1859" y="762"/>
                      </a:lnTo>
                      <a:lnTo>
                        <a:pt x="1832" y="694"/>
                      </a:lnTo>
                      <a:close/>
                      <a:moveTo>
                        <a:pt x="1346" y="136"/>
                      </a:moveTo>
                      <a:lnTo>
                        <a:pt x="1231" y="902"/>
                      </a:lnTo>
                      <a:lnTo>
                        <a:pt x="1346" y="1059"/>
                      </a:lnTo>
                      <a:lnTo>
                        <a:pt x="1348" y="1059"/>
                      </a:lnTo>
                      <a:lnTo>
                        <a:pt x="1462" y="902"/>
                      </a:lnTo>
                      <a:lnTo>
                        <a:pt x="1348" y="136"/>
                      </a:lnTo>
                      <a:lnTo>
                        <a:pt x="1346" y="136"/>
                      </a:lnTo>
                      <a:close/>
                      <a:moveTo>
                        <a:pt x="1231" y="0"/>
                      </a:moveTo>
                      <a:lnTo>
                        <a:pt x="1348" y="119"/>
                      </a:lnTo>
                      <a:lnTo>
                        <a:pt x="1464" y="0"/>
                      </a:lnTo>
                      <a:lnTo>
                        <a:pt x="1484" y="4"/>
                      </a:lnTo>
                      <a:lnTo>
                        <a:pt x="1507" y="11"/>
                      </a:lnTo>
                      <a:lnTo>
                        <a:pt x="1534" y="21"/>
                      </a:lnTo>
                      <a:lnTo>
                        <a:pt x="1560" y="28"/>
                      </a:lnTo>
                      <a:lnTo>
                        <a:pt x="1585" y="38"/>
                      </a:lnTo>
                      <a:lnTo>
                        <a:pt x="1607" y="45"/>
                      </a:lnTo>
                      <a:lnTo>
                        <a:pt x="1623" y="51"/>
                      </a:lnTo>
                      <a:lnTo>
                        <a:pt x="1634" y="55"/>
                      </a:lnTo>
                      <a:lnTo>
                        <a:pt x="1717" y="87"/>
                      </a:lnTo>
                      <a:lnTo>
                        <a:pt x="1795" y="125"/>
                      </a:lnTo>
                      <a:lnTo>
                        <a:pt x="1865" y="168"/>
                      </a:lnTo>
                      <a:lnTo>
                        <a:pt x="1927" y="218"/>
                      </a:lnTo>
                      <a:lnTo>
                        <a:pt x="1984" y="271"/>
                      </a:lnTo>
                      <a:lnTo>
                        <a:pt x="2033" y="327"/>
                      </a:lnTo>
                      <a:lnTo>
                        <a:pt x="2078" y="386"/>
                      </a:lnTo>
                      <a:lnTo>
                        <a:pt x="2116" y="448"/>
                      </a:lnTo>
                      <a:lnTo>
                        <a:pt x="2150" y="515"/>
                      </a:lnTo>
                      <a:lnTo>
                        <a:pt x="2180" y="581"/>
                      </a:lnTo>
                      <a:lnTo>
                        <a:pt x="2205" y="649"/>
                      </a:lnTo>
                      <a:lnTo>
                        <a:pt x="2224" y="717"/>
                      </a:lnTo>
                      <a:lnTo>
                        <a:pt x="2241" y="785"/>
                      </a:lnTo>
                      <a:lnTo>
                        <a:pt x="2254" y="855"/>
                      </a:lnTo>
                      <a:lnTo>
                        <a:pt x="2264" y="921"/>
                      </a:lnTo>
                      <a:lnTo>
                        <a:pt x="2271" y="988"/>
                      </a:lnTo>
                      <a:lnTo>
                        <a:pt x="2275" y="1054"/>
                      </a:lnTo>
                      <a:lnTo>
                        <a:pt x="2279" y="1114"/>
                      </a:lnTo>
                      <a:lnTo>
                        <a:pt x="2279" y="1175"/>
                      </a:lnTo>
                      <a:lnTo>
                        <a:pt x="2277" y="1230"/>
                      </a:lnTo>
                      <a:lnTo>
                        <a:pt x="2275" y="1281"/>
                      </a:lnTo>
                      <a:lnTo>
                        <a:pt x="2271" y="1328"/>
                      </a:lnTo>
                      <a:lnTo>
                        <a:pt x="2267" y="1372"/>
                      </a:lnTo>
                      <a:lnTo>
                        <a:pt x="2264" y="1407"/>
                      </a:lnTo>
                      <a:lnTo>
                        <a:pt x="2695" y="1407"/>
                      </a:lnTo>
                      <a:lnTo>
                        <a:pt x="2695" y="1725"/>
                      </a:lnTo>
                      <a:lnTo>
                        <a:pt x="2541" y="1725"/>
                      </a:lnTo>
                      <a:lnTo>
                        <a:pt x="2541" y="3220"/>
                      </a:lnTo>
                      <a:lnTo>
                        <a:pt x="2247" y="3220"/>
                      </a:lnTo>
                      <a:lnTo>
                        <a:pt x="2247" y="1725"/>
                      </a:lnTo>
                      <a:lnTo>
                        <a:pt x="1938" y="1725"/>
                      </a:lnTo>
                      <a:lnTo>
                        <a:pt x="1957" y="1767"/>
                      </a:lnTo>
                      <a:lnTo>
                        <a:pt x="1967" y="1812"/>
                      </a:lnTo>
                      <a:lnTo>
                        <a:pt x="1967" y="1860"/>
                      </a:lnTo>
                      <a:lnTo>
                        <a:pt x="1827" y="3023"/>
                      </a:lnTo>
                      <a:lnTo>
                        <a:pt x="1817" y="3070"/>
                      </a:lnTo>
                      <a:lnTo>
                        <a:pt x="1798" y="3112"/>
                      </a:lnTo>
                      <a:lnTo>
                        <a:pt x="1770" y="3148"/>
                      </a:lnTo>
                      <a:lnTo>
                        <a:pt x="1736" y="3178"/>
                      </a:lnTo>
                      <a:lnTo>
                        <a:pt x="1698" y="3201"/>
                      </a:lnTo>
                      <a:lnTo>
                        <a:pt x="1655" y="3216"/>
                      </a:lnTo>
                      <a:lnTo>
                        <a:pt x="1607" y="3220"/>
                      </a:lnTo>
                      <a:lnTo>
                        <a:pt x="1596" y="3220"/>
                      </a:lnTo>
                      <a:lnTo>
                        <a:pt x="1583" y="3218"/>
                      </a:lnTo>
                      <a:lnTo>
                        <a:pt x="1539" y="3210"/>
                      </a:lnTo>
                      <a:lnTo>
                        <a:pt x="1500" y="3191"/>
                      </a:lnTo>
                      <a:lnTo>
                        <a:pt x="1466" y="3169"/>
                      </a:lnTo>
                      <a:lnTo>
                        <a:pt x="1435" y="3138"/>
                      </a:lnTo>
                      <a:lnTo>
                        <a:pt x="1413" y="3102"/>
                      </a:lnTo>
                      <a:lnTo>
                        <a:pt x="1396" y="3063"/>
                      </a:lnTo>
                      <a:lnTo>
                        <a:pt x="1388" y="3019"/>
                      </a:lnTo>
                      <a:lnTo>
                        <a:pt x="1388" y="2976"/>
                      </a:lnTo>
                      <a:lnTo>
                        <a:pt x="1509" y="1975"/>
                      </a:lnTo>
                      <a:lnTo>
                        <a:pt x="1346" y="1907"/>
                      </a:lnTo>
                      <a:lnTo>
                        <a:pt x="1180" y="1975"/>
                      </a:lnTo>
                      <a:lnTo>
                        <a:pt x="1301" y="2974"/>
                      </a:lnTo>
                      <a:lnTo>
                        <a:pt x="1301" y="3019"/>
                      </a:lnTo>
                      <a:lnTo>
                        <a:pt x="1293" y="3061"/>
                      </a:lnTo>
                      <a:lnTo>
                        <a:pt x="1278" y="3100"/>
                      </a:lnTo>
                      <a:lnTo>
                        <a:pt x="1254" y="3136"/>
                      </a:lnTo>
                      <a:lnTo>
                        <a:pt x="1225" y="3167"/>
                      </a:lnTo>
                      <a:lnTo>
                        <a:pt x="1189" y="3191"/>
                      </a:lnTo>
                      <a:lnTo>
                        <a:pt x="1150" y="3208"/>
                      </a:lnTo>
                      <a:lnTo>
                        <a:pt x="1106" y="3218"/>
                      </a:lnTo>
                      <a:lnTo>
                        <a:pt x="1082" y="3220"/>
                      </a:lnTo>
                      <a:lnTo>
                        <a:pt x="1034" y="3214"/>
                      </a:lnTo>
                      <a:lnTo>
                        <a:pt x="993" y="3201"/>
                      </a:lnTo>
                      <a:lnTo>
                        <a:pt x="953" y="3178"/>
                      </a:lnTo>
                      <a:lnTo>
                        <a:pt x="919" y="3148"/>
                      </a:lnTo>
                      <a:lnTo>
                        <a:pt x="893" y="3112"/>
                      </a:lnTo>
                      <a:lnTo>
                        <a:pt x="874" y="3070"/>
                      </a:lnTo>
                      <a:lnTo>
                        <a:pt x="862" y="3023"/>
                      </a:lnTo>
                      <a:lnTo>
                        <a:pt x="722" y="1860"/>
                      </a:lnTo>
                      <a:lnTo>
                        <a:pt x="722" y="1812"/>
                      </a:lnTo>
                      <a:lnTo>
                        <a:pt x="732" y="1767"/>
                      </a:lnTo>
                      <a:lnTo>
                        <a:pt x="751" y="1725"/>
                      </a:lnTo>
                      <a:lnTo>
                        <a:pt x="446" y="1725"/>
                      </a:lnTo>
                      <a:lnTo>
                        <a:pt x="446" y="3220"/>
                      </a:lnTo>
                      <a:lnTo>
                        <a:pt x="151" y="3220"/>
                      </a:lnTo>
                      <a:lnTo>
                        <a:pt x="151" y="1725"/>
                      </a:lnTo>
                      <a:lnTo>
                        <a:pt x="0" y="1725"/>
                      </a:lnTo>
                      <a:lnTo>
                        <a:pt x="0" y="1407"/>
                      </a:lnTo>
                      <a:lnTo>
                        <a:pt x="431" y="1407"/>
                      </a:lnTo>
                      <a:lnTo>
                        <a:pt x="427" y="1372"/>
                      </a:lnTo>
                      <a:lnTo>
                        <a:pt x="424" y="1330"/>
                      </a:lnTo>
                      <a:lnTo>
                        <a:pt x="420" y="1283"/>
                      </a:lnTo>
                      <a:lnTo>
                        <a:pt x="418" y="1232"/>
                      </a:lnTo>
                      <a:lnTo>
                        <a:pt x="416" y="1177"/>
                      </a:lnTo>
                      <a:lnTo>
                        <a:pt x="416" y="1118"/>
                      </a:lnTo>
                      <a:lnTo>
                        <a:pt x="420" y="1056"/>
                      </a:lnTo>
                      <a:lnTo>
                        <a:pt x="424" y="993"/>
                      </a:lnTo>
                      <a:lnTo>
                        <a:pt x="429" y="927"/>
                      </a:lnTo>
                      <a:lnTo>
                        <a:pt x="441" y="861"/>
                      </a:lnTo>
                      <a:lnTo>
                        <a:pt x="452" y="793"/>
                      </a:lnTo>
                      <a:lnTo>
                        <a:pt x="469" y="723"/>
                      </a:lnTo>
                      <a:lnTo>
                        <a:pt x="490" y="655"/>
                      </a:lnTo>
                      <a:lnTo>
                        <a:pt x="514" y="588"/>
                      </a:lnTo>
                      <a:lnTo>
                        <a:pt x="543" y="520"/>
                      </a:lnTo>
                      <a:lnTo>
                        <a:pt x="577" y="456"/>
                      </a:lnTo>
                      <a:lnTo>
                        <a:pt x="617" y="394"/>
                      </a:lnTo>
                      <a:lnTo>
                        <a:pt x="660" y="333"/>
                      </a:lnTo>
                      <a:lnTo>
                        <a:pt x="711" y="276"/>
                      </a:lnTo>
                      <a:lnTo>
                        <a:pt x="768" y="223"/>
                      </a:lnTo>
                      <a:lnTo>
                        <a:pt x="832" y="172"/>
                      </a:lnTo>
                      <a:lnTo>
                        <a:pt x="902" y="129"/>
                      </a:lnTo>
                      <a:lnTo>
                        <a:pt x="978" y="89"/>
                      </a:lnTo>
                      <a:lnTo>
                        <a:pt x="1063" y="55"/>
                      </a:lnTo>
                      <a:lnTo>
                        <a:pt x="1072" y="51"/>
                      </a:lnTo>
                      <a:lnTo>
                        <a:pt x="1089" y="45"/>
                      </a:lnTo>
                      <a:lnTo>
                        <a:pt x="1110" y="38"/>
                      </a:lnTo>
                      <a:lnTo>
                        <a:pt x="1135" y="28"/>
                      </a:lnTo>
                      <a:lnTo>
                        <a:pt x="1161" y="21"/>
                      </a:lnTo>
                      <a:lnTo>
                        <a:pt x="1188" y="11"/>
                      </a:lnTo>
                      <a:lnTo>
                        <a:pt x="1212" y="4"/>
                      </a:lnTo>
                      <a:lnTo>
                        <a:pt x="1231" y="0"/>
                      </a:lnTo>
                      <a:lnTo>
                        <a:pt x="1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2" name="Freeform 10123"/>
                <p:cNvSpPr>
                  <a:spLocks/>
                </p:cNvSpPr>
                <p:nvPr/>
              </p:nvSpPr>
              <p:spPr bwMode="auto">
                <a:xfrm>
                  <a:off x="4490" y="-20"/>
                  <a:ext cx="455" cy="454"/>
                </a:xfrm>
                <a:custGeom>
                  <a:avLst/>
                  <a:gdLst>
                    <a:gd name="T0" fmla="*/ 456 w 909"/>
                    <a:gd name="T1" fmla="*/ 0 h 908"/>
                    <a:gd name="T2" fmla="*/ 529 w 909"/>
                    <a:gd name="T3" fmla="*/ 6 h 908"/>
                    <a:gd name="T4" fmla="*/ 599 w 909"/>
                    <a:gd name="T5" fmla="*/ 23 h 908"/>
                    <a:gd name="T6" fmla="*/ 664 w 909"/>
                    <a:gd name="T7" fmla="*/ 51 h 908"/>
                    <a:gd name="T8" fmla="*/ 724 w 909"/>
                    <a:gd name="T9" fmla="*/ 87 h 908"/>
                    <a:gd name="T10" fmla="*/ 777 w 909"/>
                    <a:gd name="T11" fmla="*/ 132 h 908"/>
                    <a:gd name="T12" fmla="*/ 822 w 909"/>
                    <a:gd name="T13" fmla="*/ 185 h 908"/>
                    <a:gd name="T14" fmla="*/ 858 w 909"/>
                    <a:gd name="T15" fmla="*/ 246 h 908"/>
                    <a:gd name="T16" fmla="*/ 887 w 909"/>
                    <a:gd name="T17" fmla="*/ 310 h 908"/>
                    <a:gd name="T18" fmla="*/ 904 w 909"/>
                    <a:gd name="T19" fmla="*/ 380 h 908"/>
                    <a:gd name="T20" fmla="*/ 909 w 909"/>
                    <a:gd name="T21" fmla="*/ 454 h 908"/>
                    <a:gd name="T22" fmla="*/ 904 w 909"/>
                    <a:gd name="T23" fmla="*/ 528 h 908"/>
                    <a:gd name="T24" fmla="*/ 887 w 909"/>
                    <a:gd name="T25" fmla="*/ 598 h 908"/>
                    <a:gd name="T26" fmla="*/ 858 w 909"/>
                    <a:gd name="T27" fmla="*/ 664 h 908"/>
                    <a:gd name="T28" fmla="*/ 822 w 909"/>
                    <a:gd name="T29" fmla="*/ 722 h 908"/>
                    <a:gd name="T30" fmla="*/ 777 w 909"/>
                    <a:gd name="T31" fmla="*/ 775 h 908"/>
                    <a:gd name="T32" fmla="*/ 724 w 909"/>
                    <a:gd name="T33" fmla="*/ 821 h 908"/>
                    <a:gd name="T34" fmla="*/ 664 w 909"/>
                    <a:gd name="T35" fmla="*/ 859 h 908"/>
                    <a:gd name="T36" fmla="*/ 599 w 909"/>
                    <a:gd name="T37" fmla="*/ 885 h 908"/>
                    <a:gd name="T38" fmla="*/ 529 w 909"/>
                    <a:gd name="T39" fmla="*/ 902 h 908"/>
                    <a:gd name="T40" fmla="*/ 456 w 909"/>
                    <a:gd name="T41" fmla="*/ 908 h 908"/>
                    <a:gd name="T42" fmla="*/ 382 w 909"/>
                    <a:gd name="T43" fmla="*/ 902 h 908"/>
                    <a:gd name="T44" fmla="*/ 312 w 909"/>
                    <a:gd name="T45" fmla="*/ 885 h 908"/>
                    <a:gd name="T46" fmla="*/ 246 w 909"/>
                    <a:gd name="T47" fmla="*/ 859 h 908"/>
                    <a:gd name="T48" fmla="*/ 187 w 909"/>
                    <a:gd name="T49" fmla="*/ 821 h 908"/>
                    <a:gd name="T50" fmla="*/ 134 w 909"/>
                    <a:gd name="T51" fmla="*/ 775 h 908"/>
                    <a:gd name="T52" fmla="*/ 89 w 909"/>
                    <a:gd name="T53" fmla="*/ 722 h 908"/>
                    <a:gd name="T54" fmla="*/ 51 w 909"/>
                    <a:gd name="T55" fmla="*/ 664 h 908"/>
                    <a:gd name="T56" fmla="*/ 25 w 909"/>
                    <a:gd name="T57" fmla="*/ 598 h 908"/>
                    <a:gd name="T58" fmla="*/ 8 w 909"/>
                    <a:gd name="T59" fmla="*/ 528 h 908"/>
                    <a:gd name="T60" fmla="*/ 0 w 909"/>
                    <a:gd name="T61" fmla="*/ 454 h 908"/>
                    <a:gd name="T62" fmla="*/ 8 w 909"/>
                    <a:gd name="T63" fmla="*/ 380 h 908"/>
                    <a:gd name="T64" fmla="*/ 25 w 909"/>
                    <a:gd name="T65" fmla="*/ 310 h 908"/>
                    <a:gd name="T66" fmla="*/ 51 w 909"/>
                    <a:gd name="T67" fmla="*/ 246 h 908"/>
                    <a:gd name="T68" fmla="*/ 89 w 909"/>
                    <a:gd name="T69" fmla="*/ 185 h 908"/>
                    <a:gd name="T70" fmla="*/ 134 w 909"/>
                    <a:gd name="T71" fmla="*/ 132 h 908"/>
                    <a:gd name="T72" fmla="*/ 187 w 909"/>
                    <a:gd name="T73" fmla="*/ 87 h 908"/>
                    <a:gd name="T74" fmla="*/ 246 w 909"/>
                    <a:gd name="T75" fmla="*/ 51 h 908"/>
                    <a:gd name="T76" fmla="*/ 312 w 909"/>
                    <a:gd name="T77" fmla="*/ 23 h 908"/>
                    <a:gd name="T78" fmla="*/ 382 w 909"/>
                    <a:gd name="T79" fmla="*/ 6 h 908"/>
                    <a:gd name="T80" fmla="*/ 456 w 909"/>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9" h="908">
                      <a:moveTo>
                        <a:pt x="456" y="0"/>
                      </a:moveTo>
                      <a:lnTo>
                        <a:pt x="529" y="6"/>
                      </a:lnTo>
                      <a:lnTo>
                        <a:pt x="599" y="23"/>
                      </a:lnTo>
                      <a:lnTo>
                        <a:pt x="664" y="51"/>
                      </a:lnTo>
                      <a:lnTo>
                        <a:pt x="724" y="87"/>
                      </a:lnTo>
                      <a:lnTo>
                        <a:pt x="777" y="132"/>
                      </a:lnTo>
                      <a:lnTo>
                        <a:pt x="822" y="185"/>
                      </a:lnTo>
                      <a:lnTo>
                        <a:pt x="858" y="246"/>
                      </a:lnTo>
                      <a:lnTo>
                        <a:pt x="887" y="310"/>
                      </a:lnTo>
                      <a:lnTo>
                        <a:pt x="904" y="380"/>
                      </a:lnTo>
                      <a:lnTo>
                        <a:pt x="909" y="454"/>
                      </a:lnTo>
                      <a:lnTo>
                        <a:pt x="904" y="528"/>
                      </a:lnTo>
                      <a:lnTo>
                        <a:pt x="887" y="598"/>
                      </a:lnTo>
                      <a:lnTo>
                        <a:pt x="858" y="664"/>
                      </a:lnTo>
                      <a:lnTo>
                        <a:pt x="822" y="722"/>
                      </a:lnTo>
                      <a:lnTo>
                        <a:pt x="777" y="775"/>
                      </a:lnTo>
                      <a:lnTo>
                        <a:pt x="724" y="821"/>
                      </a:lnTo>
                      <a:lnTo>
                        <a:pt x="664" y="859"/>
                      </a:lnTo>
                      <a:lnTo>
                        <a:pt x="599" y="885"/>
                      </a:lnTo>
                      <a:lnTo>
                        <a:pt x="529" y="902"/>
                      </a:lnTo>
                      <a:lnTo>
                        <a:pt x="456" y="908"/>
                      </a:lnTo>
                      <a:lnTo>
                        <a:pt x="382" y="902"/>
                      </a:lnTo>
                      <a:lnTo>
                        <a:pt x="312" y="885"/>
                      </a:lnTo>
                      <a:lnTo>
                        <a:pt x="246" y="859"/>
                      </a:lnTo>
                      <a:lnTo>
                        <a:pt x="187" y="821"/>
                      </a:lnTo>
                      <a:lnTo>
                        <a:pt x="134" y="775"/>
                      </a:lnTo>
                      <a:lnTo>
                        <a:pt x="89" y="722"/>
                      </a:lnTo>
                      <a:lnTo>
                        <a:pt x="51" y="664"/>
                      </a:lnTo>
                      <a:lnTo>
                        <a:pt x="25" y="598"/>
                      </a:lnTo>
                      <a:lnTo>
                        <a:pt x="8" y="528"/>
                      </a:lnTo>
                      <a:lnTo>
                        <a:pt x="0" y="454"/>
                      </a:lnTo>
                      <a:lnTo>
                        <a:pt x="8" y="380"/>
                      </a:lnTo>
                      <a:lnTo>
                        <a:pt x="25" y="310"/>
                      </a:lnTo>
                      <a:lnTo>
                        <a:pt x="51" y="246"/>
                      </a:lnTo>
                      <a:lnTo>
                        <a:pt x="89" y="185"/>
                      </a:lnTo>
                      <a:lnTo>
                        <a:pt x="134" y="132"/>
                      </a:lnTo>
                      <a:lnTo>
                        <a:pt x="187" y="87"/>
                      </a:lnTo>
                      <a:lnTo>
                        <a:pt x="246" y="51"/>
                      </a:lnTo>
                      <a:lnTo>
                        <a:pt x="312" y="23"/>
                      </a:lnTo>
                      <a:lnTo>
                        <a:pt x="382" y="6"/>
                      </a:lnTo>
                      <a:lnTo>
                        <a:pt x="4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3" name="Freeform 10124"/>
                <p:cNvSpPr>
                  <a:spLocks/>
                </p:cNvSpPr>
                <p:nvPr/>
              </p:nvSpPr>
              <p:spPr bwMode="auto">
                <a:xfrm>
                  <a:off x="4461" y="450"/>
                  <a:ext cx="875" cy="1501"/>
                </a:xfrm>
                <a:custGeom>
                  <a:avLst/>
                  <a:gdLst>
                    <a:gd name="T0" fmla="*/ 479 w 1749"/>
                    <a:gd name="T1" fmla="*/ 4 h 3002"/>
                    <a:gd name="T2" fmla="*/ 520 w 1749"/>
                    <a:gd name="T3" fmla="*/ 13 h 3002"/>
                    <a:gd name="T4" fmla="*/ 655 w 1749"/>
                    <a:gd name="T5" fmla="*/ 70 h 3002"/>
                    <a:gd name="T6" fmla="*/ 768 w 1749"/>
                    <a:gd name="T7" fmla="*/ 170 h 3002"/>
                    <a:gd name="T8" fmla="*/ 838 w 1749"/>
                    <a:gd name="T9" fmla="*/ 320 h 3002"/>
                    <a:gd name="T10" fmla="*/ 906 w 1749"/>
                    <a:gd name="T11" fmla="*/ 480 h 3002"/>
                    <a:gd name="T12" fmla="*/ 985 w 1749"/>
                    <a:gd name="T13" fmla="*/ 609 h 3002"/>
                    <a:gd name="T14" fmla="*/ 1093 w 1749"/>
                    <a:gd name="T15" fmla="*/ 700 h 3002"/>
                    <a:gd name="T16" fmla="*/ 1248 w 1749"/>
                    <a:gd name="T17" fmla="*/ 755 h 3002"/>
                    <a:gd name="T18" fmla="*/ 1470 w 1749"/>
                    <a:gd name="T19" fmla="*/ 768 h 3002"/>
                    <a:gd name="T20" fmla="*/ 1640 w 1749"/>
                    <a:gd name="T21" fmla="*/ 776 h 3002"/>
                    <a:gd name="T22" fmla="*/ 1725 w 1749"/>
                    <a:gd name="T23" fmla="*/ 849 h 3002"/>
                    <a:gd name="T24" fmla="*/ 1748 w 1749"/>
                    <a:gd name="T25" fmla="*/ 967 h 3002"/>
                    <a:gd name="T26" fmla="*/ 1693 w 1749"/>
                    <a:gd name="T27" fmla="*/ 1069 h 3002"/>
                    <a:gd name="T28" fmla="*/ 1587 w 1749"/>
                    <a:gd name="T29" fmla="*/ 1114 h 3002"/>
                    <a:gd name="T30" fmla="*/ 1284 w 1749"/>
                    <a:gd name="T31" fmla="*/ 1122 h 3002"/>
                    <a:gd name="T32" fmla="*/ 1055 w 1749"/>
                    <a:gd name="T33" fmla="*/ 1090 h 3002"/>
                    <a:gd name="T34" fmla="*/ 883 w 1749"/>
                    <a:gd name="T35" fmla="*/ 1018 h 3002"/>
                    <a:gd name="T36" fmla="*/ 917 w 1749"/>
                    <a:gd name="T37" fmla="*/ 1286 h 3002"/>
                    <a:gd name="T38" fmla="*/ 1103 w 1749"/>
                    <a:gd name="T39" fmla="*/ 1322 h 3002"/>
                    <a:gd name="T40" fmla="*/ 1212 w 1749"/>
                    <a:gd name="T41" fmla="*/ 1371 h 3002"/>
                    <a:gd name="T42" fmla="*/ 1271 w 1749"/>
                    <a:gd name="T43" fmla="*/ 1426 h 3002"/>
                    <a:gd name="T44" fmla="*/ 1296 w 1749"/>
                    <a:gd name="T45" fmla="*/ 1470 h 3002"/>
                    <a:gd name="T46" fmla="*/ 1309 w 1749"/>
                    <a:gd name="T47" fmla="*/ 1506 h 3002"/>
                    <a:gd name="T48" fmla="*/ 1320 w 1749"/>
                    <a:gd name="T49" fmla="*/ 1561 h 3002"/>
                    <a:gd name="T50" fmla="*/ 1330 w 1749"/>
                    <a:gd name="T51" fmla="*/ 1649 h 3002"/>
                    <a:gd name="T52" fmla="*/ 1332 w 1749"/>
                    <a:gd name="T53" fmla="*/ 1788 h 3002"/>
                    <a:gd name="T54" fmla="*/ 1324 w 1749"/>
                    <a:gd name="T55" fmla="*/ 1992 h 3002"/>
                    <a:gd name="T56" fmla="*/ 1309 w 1749"/>
                    <a:gd name="T57" fmla="*/ 2274 h 3002"/>
                    <a:gd name="T58" fmla="*/ 1279 w 1749"/>
                    <a:gd name="T59" fmla="*/ 2652 h 3002"/>
                    <a:gd name="T60" fmla="*/ 1239 w 1749"/>
                    <a:gd name="T61" fmla="*/ 2892 h 3002"/>
                    <a:gd name="T62" fmla="*/ 1139 w 1749"/>
                    <a:gd name="T63" fmla="*/ 2983 h 3002"/>
                    <a:gd name="T64" fmla="*/ 1027 w 1749"/>
                    <a:gd name="T65" fmla="*/ 3002 h 3002"/>
                    <a:gd name="T66" fmla="*/ 908 w 1749"/>
                    <a:gd name="T67" fmla="*/ 2953 h 3002"/>
                    <a:gd name="T68" fmla="*/ 836 w 1749"/>
                    <a:gd name="T69" fmla="*/ 2851 h 3002"/>
                    <a:gd name="T70" fmla="*/ 846 w 1749"/>
                    <a:gd name="T71" fmla="*/ 2561 h 3002"/>
                    <a:gd name="T72" fmla="*/ 900 w 1749"/>
                    <a:gd name="T73" fmla="*/ 2007 h 3002"/>
                    <a:gd name="T74" fmla="*/ 887 w 1749"/>
                    <a:gd name="T75" fmla="*/ 1867 h 3002"/>
                    <a:gd name="T76" fmla="*/ 834 w 1749"/>
                    <a:gd name="T77" fmla="*/ 1778 h 3002"/>
                    <a:gd name="T78" fmla="*/ 762 w 1749"/>
                    <a:gd name="T79" fmla="*/ 1727 h 3002"/>
                    <a:gd name="T80" fmla="*/ 691 w 1749"/>
                    <a:gd name="T81" fmla="*/ 1704 h 3002"/>
                    <a:gd name="T82" fmla="*/ 641 w 1749"/>
                    <a:gd name="T83" fmla="*/ 1699 h 3002"/>
                    <a:gd name="T84" fmla="*/ 622 w 1749"/>
                    <a:gd name="T85" fmla="*/ 1699 h 3002"/>
                    <a:gd name="T86" fmla="*/ 547 w 1749"/>
                    <a:gd name="T87" fmla="*/ 1699 h 3002"/>
                    <a:gd name="T88" fmla="*/ 435 w 1749"/>
                    <a:gd name="T89" fmla="*/ 1699 h 3002"/>
                    <a:gd name="T90" fmla="*/ 356 w 1749"/>
                    <a:gd name="T91" fmla="*/ 1699 h 3002"/>
                    <a:gd name="T92" fmla="*/ 237 w 1749"/>
                    <a:gd name="T93" fmla="*/ 1685 h 3002"/>
                    <a:gd name="T94" fmla="*/ 99 w 1749"/>
                    <a:gd name="T95" fmla="*/ 1614 h 3002"/>
                    <a:gd name="T96" fmla="*/ 17 w 1749"/>
                    <a:gd name="T97" fmla="*/ 1483 h 3002"/>
                    <a:gd name="T98" fmla="*/ 0 w 1749"/>
                    <a:gd name="T99" fmla="*/ 361 h 3002"/>
                    <a:gd name="T100" fmla="*/ 40 w 1749"/>
                    <a:gd name="T101" fmla="*/ 210 h 3002"/>
                    <a:gd name="T102" fmla="*/ 140 w 1749"/>
                    <a:gd name="T103" fmla="*/ 96 h 3002"/>
                    <a:gd name="T104" fmla="*/ 271 w 1749"/>
                    <a:gd name="T105" fmla="*/ 26 h 3002"/>
                    <a:gd name="T106" fmla="*/ 322 w 1749"/>
                    <a:gd name="T107" fmla="*/ 11 h 3002"/>
                    <a:gd name="T108" fmla="*/ 373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422" y="0"/>
                      </a:moveTo>
                      <a:lnTo>
                        <a:pt x="452" y="0"/>
                      </a:lnTo>
                      <a:lnTo>
                        <a:pt x="479" y="4"/>
                      </a:lnTo>
                      <a:lnTo>
                        <a:pt x="500" y="8"/>
                      </a:lnTo>
                      <a:lnTo>
                        <a:pt x="515" y="11"/>
                      </a:lnTo>
                      <a:lnTo>
                        <a:pt x="520" y="13"/>
                      </a:lnTo>
                      <a:lnTo>
                        <a:pt x="566" y="26"/>
                      </a:lnTo>
                      <a:lnTo>
                        <a:pt x="611" y="45"/>
                      </a:lnTo>
                      <a:lnTo>
                        <a:pt x="655" y="70"/>
                      </a:lnTo>
                      <a:lnTo>
                        <a:pt x="696" y="98"/>
                      </a:lnTo>
                      <a:lnTo>
                        <a:pt x="734" y="132"/>
                      </a:lnTo>
                      <a:lnTo>
                        <a:pt x="768" y="170"/>
                      </a:lnTo>
                      <a:lnTo>
                        <a:pt x="795" y="214"/>
                      </a:lnTo>
                      <a:lnTo>
                        <a:pt x="815" y="259"/>
                      </a:lnTo>
                      <a:lnTo>
                        <a:pt x="838" y="320"/>
                      </a:lnTo>
                      <a:lnTo>
                        <a:pt x="861" y="378"/>
                      </a:lnTo>
                      <a:lnTo>
                        <a:pt x="883" y="431"/>
                      </a:lnTo>
                      <a:lnTo>
                        <a:pt x="906" y="480"/>
                      </a:lnTo>
                      <a:lnTo>
                        <a:pt x="931" y="528"/>
                      </a:lnTo>
                      <a:lnTo>
                        <a:pt x="957" y="569"/>
                      </a:lnTo>
                      <a:lnTo>
                        <a:pt x="985" y="609"/>
                      </a:lnTo>
                      <a:lnTo>
                        <a:pt x="1018" y="643"/>
                      </a:lnTo>
                      <a:lnTo>
                        <a:pt x="1054" y="673"/>
                      </a:lnTo>
                      <a:lnTo>
                        <a:pt x="1093" y="700"/>
                      </a:lnTo>
                      <a:lnTo>
                        <a:pt x="1139" y="723"/>
                      </a:lnTo>
                      <a:lnTo>
                        <a:pt x="1192" y="740"/>
                      </a:lnTo>
                      <a:lnTo>
                        <a:pt x="1248" y="755"/>
                      </a:lnTo>
                      <a:lnTo>
                        <a:pt x="1315" y="762"/>
                      </a:lnTo>
                      <a:lnTo>
                        <a:pt x="1388" y="768"/>
                      </a:lnTo>
                      <a:lnTo>
                        <a:pt x="1470" y="768"/>
                      </a:lnTo>
                      <a:lnTo>
                        <a:pt x="1560" y="762"/>
                      </a:lnTo>
                      <a:lnTo>
                        <a:pt x="1600" y="764"/>
                      </a:lnTo>
                      <a:lnTo>
                        <a:pt x="1640" y="776"/>
                      </a:lnTo>
                      <a:lnTo>
                        <a:pt x="1674" y="793"/>
                      </a:lnTo>
                      <a:lnTo>
                        <a:pt x="1702" y="819"/>
                      </a:lnTo>
                      <a:lnTo>
                        <a:pt x="1725" y="849"/>
                      </a:lnTo>
                      <a:lnTo>
                        <a:pt x="1742" y="885"/>
                      </a:lnTo>
                      <a:lnTo>
                        <a:pt x="1749" y="925"/>
                      </a:lnTo>
                      <a:lnTo>
                        <a:pt x="1748" y="967"/>
                      </a:lnTo>
                      <a:lnTo>
                        <a:pt x="1736" y="1004"/>
                      </a:lnTo>
                      <a:lnTo>
                        <a:pt x="1719" y="1038"/>
                      </a:lnTo>
                      <a:lnTo>
                        <a:pt x="1693" y="1069"/>
                      </a:lnTo>
                      <a:lnTo>
                        <a:pt x="1662" y="1091"/>
                      </a:lnTo>
                      <a:lnTo>
                        <a:pt x="1627" y="1107"/>
                      </a:lnTo>
                      <a:lnTo>
                        <a:pt x="1587" y="1114"/>
                      </a:lnTo>
                      <a:lnTo>
                        <a:pt x="1475" y="1122"/>
                      </a:lnTo>
                      <a:lnTo>
                        <a:pt x="1375" y="1124"/>
                      </a:lnTo>
                      <a:lnTo>
                        <a:pt x="1284" y="1122"/>
                      </a:lnTo>
                      <a:lnTo>
                        <a:pt x="1201" y="1114"/>
                      </a:lnTo>
                      <a:lnTo>
                        <a:pt x="1125" y="1105"/>
                      </a:lnTo>
                      <a:lnTo>
                        <a:pt x="1055" y="1090"/>
                      </a:lnTo>
                      <a:lnTo>
                        <a:pt x="993" y="1071"/>
                      </a:lnTo>
                      <a:lnTo>
                        <a:pt x="934" y="1046"/>
                      </a:lnTo>
                      <a:lnTo>
                        <a:pt x="883" y="1018"/>
                      </a:lnTo>
                      <a:lnTo>
                        <a:pt x="834" y="984"/>
                      </a:lnTo>
                      <a:lnTo>
                        <a:pt x="834" y="1279"/>
                      </a:lnTo>
                      <a:lnTo>
                        <a:pt x="917" y="1286"/>
                      </a:lnTo>
                      <a:lnTo>
                        <a:pt x="989" y="1296"/>
                      </a:lnTo>
                      <a:lnTo>
                        <a:pt x="1050" y="1309"/>
                      </a:lnTo>
                      <a:lnTo>
                        <a:pt x="1103" y="1322"/>
                      </a:lnTo>
                      <a:lnTo>
                        <a:pt x="1146" y="1337"/>
                      </a:lnTo>
                      <a:lnTo>
                        <a:pt x="1184" y="1354"/>
                      </a:lnTo>
                      <a:lnTo>
                        <a:pt x="1212" y="1371"/>
                      </a:lnTo>
                      <a:lnTo>
                        <a:pt x="1237" y="1390"/>
                      </a:lnTo>
                      <a:lnTo>
                        <a:pt x="1256" y="1407"/>
                      </a:lnTo>
                      <a:lnTo>
                        <a:pt x="1271" y="1426"/>
                      </a:lnTo>
                      <a:lnTo>
                        <a:pt x="1282" y="1443"/>
                      </a:lnTo>
                      <a:lnTo>
                        <a:pt x="1292" y="1460"/>
                      </a:lnTo>
                      <a:lnTo>
                        <a:pt x="1296" y="1470"/>
                      </a:lnTo>
                      <a:lnTo>
                        <a:pt x="1301" y="1481"/>
                      </a:lnTo>
                      <a:lnTo>
                        <a:pt x="1305" y="1492"/>
                      </a:lnTo>
                      <a:lnTo>
                        <a:pt x="1309" y="1506"/>
                      </a:lnTo>
                      <a:lnTo>
                        <a:pt x="1313" y="1521"/>
                      </a:lnTo>
                      <a:lnTo>
                        <a:pt x="1318" y="1538"/>
                      </a:lnTo>
                      <a:lnTo>
                        <a:pt x="1320" y="1561"/>
                      </a:lnTo>
                      <a:lnTo>
                        <a:pt x="1324" y="1585"/>
                      </a:lnTo>
                      <a:lnTo>
                        <a:pt x="1326" y="1615"/>
                      </a:lnTo>
                      <a:lnTo>
                        <a:pt x="1330" y="1649"/>
                      </a:lnTo>
                      <a:lnTo>
                        <a:pt x="1330" y="1689"/>
                      </a:lnTo>
                      <a:lnTo>
                        <a:pt x="1332" y="1735"/>
                      </a:lnTo>
                      <a:lnTo>
                        <a:pt x="1332" y="1788"/>
                      </a:lnTo>
                      <a:lnTo>
                        <a:pt x="1330" y="1848"/>
                      </a:lnTo>
                      <a:lnTo>
                        <a:pt x="1328" y="1916"/>
                      </a:lnTo>
                      <a:lnTo>
                        <a:pt x="1324" y="1992"/>
                      </a:lnTo>
                      <a:lnTo>
                        <a:pt x="1320" y="2077"/>
                      </a:lnTo>
                      <a:lnTo>
                        <a:pt x="1315" y="2170"/>
                      </a:lnTo>
                      <a:lnTo>
                        <a:pt x="1309" y="2274"/>
                      </a:lnTo>
                      <a:lnTo>
                        <a:pt x="1299" y="2389"/>
                      </a:lnTo>
                      <a:lnTo>
                        <a:pt x="1290" y="2514"/>
                      </a:lnTo>
                      <a:lnTo>
                        <a:pt x="1279" y="2652"/>
                      </a:lnTo>
                      <a:lnTo>
                        <a:pt x="1267" y="2801"/>
                      </a:lnTo>
                      <a:lnTo>
                        <a:pt x="1258" y="2849"/>
                      </a:lnTo>
                      <a:lnTo>
                        <a:pt x="1239" y="2892"/>
                      </a:lnTo>
                      <a:lnTo>
                        <a:pt x="1212" y="2928"/>
                      </a:lnTo>
                      <a:lnTo>
                        <a:pt x="1178" y="2960"/>
                      </a:lnTo>
                      <a:lnTo>
                        <a:pt x="1139" y="2983"/>
                      </a:lnTo>
                      <a:lnTo>
                        <a:pt x="1095" y="2998"/>
                      </a:lnTo>
                      <a:lnTo>
                        <a:pt x="1048" y="3002"/>
                      </a:lnTo>
                      <a:lnTo>
                        <a:pt x="1027" y="3002"/>
                      </a:lnTo>
                      <a:lnTo>
                        <a:pt x="984" y="2994"/>
                      </a:lnTo>
                      <a:lnTo>
                        <a:pt x="944" y="2977"/>
                      </a:lnTo>
                      <a:lnTo>
                        <a:pt x="908" y="2953"/>
                      </a:lnTo>
                      <a:lnTo>
                        <a:pt x="878" y="2924"/>
                      </a:lnTo>
                      <a:lnTo>
                        <a:pt x="853" y="2888"/>
                      </a:lnTo>
                      <a:lnTo>
                        <a:pt x="836" y="2851"/>
                      </a:lnTo>
                      <a:lnTo>
                        <a:pt x="827" y="2807"/>
                      </a:lnTo>
                      <a:lnTo>
                        <a:pt x="827" y="2764"/>
                      </a:lnTo>
                      <a:lnTo>
                        <a:pt x="846" y="2561"/>
                      </a:lnTo>
                      <a:lnTo>
                        <a:pt x="864" y="2368"/>
                      </a:lnTo>
                      <a:lnTo>
                        <a:pt x="883" y="2183"/>
                      </a:lnTo>
                      <a:lnTo>
                        <a:pt x="900" y="2007"/>
                      </a:lnTo>
                      <a:lnTo>
                        <a:pt x="902" y="1954"/>
                      </a:lnTo>
                      <a:lnTo>
                        <a:pt x="897" y="1909"/>
                      </a:lnTo>
                      <a:lnTo>
                        <a:pt x="887" y="1867"/>
                      </a:lnTo>
                      <a:lnTo>
                        <a:pt x="874" y="1833"/>
                      </a:lnTo>
                      <a:lnTo>
                        <a:pt x="855" y="1803"/>
                      </a:lnTo>
                      <a:lnTo>
                        <a:pt x="834" y="1778"/>
                      </a:lnTo>
                      <a:lnTo>
                        <a:pt x="812" y="1757"/>
                      </a:lnTo>
                      <a:lnTo>
                        <a:pt x="787" y="1740"/>
                      </a:lnTo>
                      <a:lnTo>
                        <a:pt x="762" y="1727"/>
                      </a:lnTo>
                      <a:lnTo>
                        <a:pt x="738" y="1718"/>
                      </a:lnTo>
                      <a:lnTo>
                        <a:pt x="713" y="1710"/>
                      </a:lnTo>
                      <a:lnTo>
                        <a:pt x="691" y="1704"/>
                      </a:lnTo>
                      <a:lnTo>
                        <a:pt x="672" y="1701"/>
                      </a:lnTo>
                      <a:lnTo>
                        <a:pt x="655" y="1699"/>
                      </a:lnTo>
                      <a:lnTo>
                        <a:pt x="641" y="1699"/>
                      </a:lnTo>
                      <a:lnTo>
                        <a:pt x="632" y="1699"/>
                      </a:lnTo>
                      <a:lnTo>
                        <a:pt x="630" y="1699"/>
                      </a:lnTo>
                      <a:lnTo>
                        <a:pt x="622" y="1699"/>
                      </a:lnTo>
                      <a:lnTo>
                        <a:pt x="605" y="1699"/>
                      </a:lnTo>
                      <a:lnTo>
                        <a:pt x="579" y="1699"/>
                      </a:lnTo>
                      <a:lnTo>
                        <a:pt x="547" y="1699"/>
                      </a:lnTo>
                      <a:lnTo>
                        <a:pt x="509" y="1699"/>
                      </a:lnTo>
                      <a:lnTo>
                        <a:pt x="471" y="1699"/>
                      </a:lnTo>
                      <a:lnTo>
                        <a:pt x="435" y="1699"/>
                      </a:lnTo>
                      <a:lnTo>
                        <a:pt x="401" y="1699"/>
                      </a:lnTo>
                      <a:lnTo>
                        <a:pt x="375" y="1699"/>
                      </a:lnTo>
                      <a:lnTo>
                        <a:pt x="356" y="1699"/>
                      </a:lnTo>
                      <a:lnTo>
                        <a:pt x="350" y="1699"/>
                      </a:lnTo>
                      <a:lnTo>
                        <a:pt x="292" y="1695"/>
                      </a:lnTo>
                      <a:lnTo>
                        <a:pt x="237" y="1685"/>
                      </a:lnTo>
                      <a:lnTo>
                        <a:pt x="186" y="1666"/>
                      </a:lnTo>
                      <a:lnTo>
                        <a:pt x="140" y="1644"/>
                      </a:lnTo>
                      <a:lnTo>
                        <a:pt x="99" y="1614"/>
                      </a:lnTo>
                      <a:lnTo>
                        <a:pt x="65" y="1576"/>
                      </a:lnTo>
                      <a:lnTo>
                        <a:pt x="38" y="1532"/>
                      </a:lnTo>
                      <a:lnTo>
                        <a:pt x="17" y="1483"/>
                      </a:lnTo>
                      <a:lnTo>
                        <a:pt x="4" y="1426"/>
                      </a:lnTo>
                      <a:lnTo>
                        <a:pt x="0" y="1364"/>
                      </a:lnTo>
                      <a:lnTo>
                        <a:pt x="0" y="361"/>
                      </a:lnTo>
                      <a:lnTo>
                        <a:pt x="6" y="306"/>
                      </a:lnTo>
                      <a:lnTo>
                        <a:pt x="19" y="255"/>
                      </a:lnTo>
                      <a:lnTo>
                        <a:pt x="40" y="210"/>
                      </a:lnTo>
                      <a:lnTo>
                        <a:pt x="68" y="168"/>
                      </a:lnTo>
                      <a:lnTo>
                        <a:pt x="102" y="130"/>
                      </a:lnTo>
                      <a:lnTo>
                        <a:pt x="140" y="96"/>
                      </a:lnTo>
                      <a:lnTo>
                        <a:pt x="182" y="68"/>
                      </a:lnTo>
                      <a:lnTo>
                        <a:pt x="225" y="45"/>
                      </a:lnTo>
                      <a:lnTo>
                        <a:pt x="271" y="26"/>
                      </a:lnTo>
                      <a:lnTo>
                        <a:pt x="318" y="11"/>
                      </a:lnTo>
                      <a:lnTo>
                        <a:pt x="318" y="11"/>
                      </a:lnTo>
                      <a:lnTo>
                        <a:pt x="322" y="11"/>
                      </a:lnTo>
                      <a:lnTo>
                        <a:pt x="335" y="9"/>
                      </a:lnTo>
                      <a:lnTo>
                        <a:pt x="352" y="6"/>
                      </a:lnTo>
                      <a:lnTo>
                        <a:pt x="373" y="4"/>
                      </a:lnTo>
                      <a:lnTo>
                        <a:pt x="397" y="0"/>
                      </a:lnTo>
                      <a:lnTo>
                        <a:pt x="4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4" name="Freeform 10125"/>
                <p:cNvSpPr>
                  <a:spLocks/>
                </p:cNvSpPr>
                <p:nvPr/>
              </p:nvSpPr>
              <p:spPr bwMode="auto">
                <a:xfrm>
                  <a:off x="4256" y="606"/>
                  <a:ext cx="615" cy="1338"/>
                </a:xfrm>
                <a:custGeom>
                  <a:avLst/>
                  <a:gdLst>
                    <a:gd name="T0" fmla="*/ 170 w 1229"/>
                    <a:gd name="T1" fmla="*/ 0 h 2677"/>
                    <a:gd name="T2" fmla="*/ 208 w 1229"/>
                    <a:gd name="T3" fmla="*/ 4 h 2677"/>
                    <a:gd name="T4" fmla="*/ 244 w 1229"/>
                    <a:gd name="T5" fmla="*/ 17 h 2677"/>
                    <a:gd name="T6" fmla="*/ 276 w 1229"/>
                    <a:gd name="T7" fmla="*/ 38 h 2677"/>
                    <a:gd name="T8" fmla="*/ 303 w 1229"/>
                    <a:gd name="T9" fmla="*/ 65 h 2677"/>
                    <a:gd name="T10" fmla="*/ 321 w 1229"/>
                    <a:gd name="T11" fmla="*/ 95 h 2677"/>
                    <a:gd name="T12" fmla="*/ 335 w 1229"/>
                    <a:gd name="T13" fmla="*/ 131 h 2677"/>
                    <a:gd name="T14" fmla="*/ 340 w 1229"/>
                    <a:gd name="T15" fmla="*/ 170 h 2677"/>
                    <a:gd name="T16" fmla="*/ 340 w 1229"/>
                    <a:gd name="T17" fmla="*/ 1058 h 2677"/>
                    <a:gd name="T18" fmla="*/ 338 w 1229"/>
                    <a:gd name="T19" fmla="*/ 1060 h 2677"/>
                    <a:gd name="T20" fmla="*/ 338 w 1229"/>
                    <a:gd name="T21" fmla="*/ 1069 h 2677"/>
                    <a:gd name="T22" fmla="*/ 338 w 1229"/>
                    <a:gd name="T23" fmla="*/ 1082 h 2677"/>
                    <a:gd name="T24" fmla="*/ 338 w 1229"/>
                    <a:gd name="T25" fmla="*/ 1101 h 2677"/>
                    <a:gd name="T26" fmla="*/ 340 w 1229"/>
                    <a:gd name="T27" fmla="*/ 1122 h 2677"/>
                    <a:gd name="T28" fmla="*/ 342 w 1229"/>
                    <a:gd name="T29" fmla="*/ 1148 h 2677"/>
                    <a:gd name="T30" fmla="*/ 346 w 1229"/>
                    <a:gd name="T31" fmla="*/ 1175 h 2677"/>
                    <a:gd name="T32" fmla="*/ 354 w 1229"/>
                    <a:gd name="T33" fmla="*/ 1205 h 2677"/>
                    <a:gd name="T34" fmla="*/ 361 w 1229"/>
                    <a:gd name="T35" fmla="*/ 1235 h 2677"/>
                    <a:gd name="T36" fmla="*/ 374 w 1229"/>
                    <a:gd name="T37" fmla="*/ 1268 h 2677"/>
                    <a:gd name="T38" fmla="*/ 390 w 1229"/>
                    <a:gd name="T39" fmla="*/ 1300 h 2677"/>
                    <a:gd name="T40" fmla="*/ 410 w 1229"/>
                    <a:gd name="T41" fmla="*/ 1330 h 2677"/>
                    <a:gd name="T42" fmla="*/ 433 w 1229"/>
                    <a:gd name="T43" fmla="*/ 1360 h 2677"/>
                    <a:gd name="T44" fmla="*/ 463 w 1229"/>
                    <a:gd name="T45" fmla="*/ 1387 h 2677"/>
                    <a:gd name="T46" fmla="*/ 495 w 1229"/>
                    <a:gd name="T47" fmla="*/ 1411 h 2677"/>
                    <a:gd name="T48" fmla="*/ 535 w 1229"/>
                    <a:gd name="T49" fmla="*/ 1434 h 2677"/>
                    <a:gd name="T50" fmla="*/ 581 w 1229"/>
                    <a:gd name="T51" fmla="*/ 1453 h 2677"/>
                    <a:gd name="T52" fmla="*/ 633 w 1229"/>
                    <a:gd name="T53" fmla="*/ 1466 h 2677"/>
                    <a:gd name="T54" fmla="*/ 692 w 1229"/>
                    <a:gd name="T55" fmla="*/ 1476 h 2677"/>
                    <a:gd name="T56" fmla="*/ 758 w 1229"/>
                    <a:gd name="T57" fmla="*/ 1478 h 2677"/>
                    <a:gd name="T58" fmla="*/ 1059 w 1229"/>
                    <a:gd name="T59" fmla="*/ 1478 h 2677"/>
                    <a:gd name="T60" fmla="*/ 1099 w 1229"/>
                    <a:gd name="T61" fmla="*/ 1483 h 2677"/>
                    <a:gd name="T62" fmla="*/ 1135 w 1229"/>
                    <a:gd name="T63" fmla="*/ 1495 h 2677"/>
                    <a:gd name="T64" fmla="*/ 1165 w 1229"/>
                    <a:gd name="T65" fmla="*/ 1515 h 2677"/>
                    <a:gd name="T66" fmla="*/ 1191 w 1229"/>
                    <a:gd name="T67" fmla="*/ 1542 h 2677"/>
                    <a:gd name="T68" fmla="*/ 1212 w 1229"/>
                    <a:gd name="T69" fmla="*/ 1574 h 2677"/>
                    <a:gd name="T70" fmla="*/ 1225 w 1229"/>
                    <a:gd name="T71" fmla="*/ 1608 h 2677"/>
                    <a:gd name="T72" fmla="*/ 1229 w 1229"/>
                    <a:gd name="T73" fmla="*/ 1648 h 2677"/>
                    <a:gd name="T74" fmla="*/ 1223 w 1229"/>
                    <a:gd name="T75" fmla="*/ 1689 h 2677"/>
                    <a:gd name="T76" fmla="*/ 1210 w 1229"/>
                    <a:gd name="T77" fmla="*/ 1725 h 2677"/>
                    <a:gd name="T78" fmla="*/ 1187 w 1229"/>
                    <a:gd name="T79" fmla="*/ 1758 h 2677"/>
                    <a:gd name="T80" fmla="*/ 1159 w 1229"/>
                    <a:gd name="T81" fmla="*/ 1784 h 2677"/>
                    <a:gd name="T82" fmla="*/ 1125 w 1229"/>
                    <a:gd name="T83" fmla="*/ 1805 h 2677"/>
                    <a:gd name="T84" fmla="*/ 1087 w 1229"/>
                    <a:gd name="T85" fmla="*/ 1814 h 2677"/>
                    <a:gd name="T86" fmla="*/ 1087 w 1229"/>
                    <a:gd name="T87" fmla="*/ 2677 h 2677"/>
                    <a:gd name="T88" fmla="*/ 883 w 1229"/>
                    <a:gd name="T89" fmla="*/ 2677 h 2677"/>
                    <a:gd name="T90" fmla="*/ 883 w 1229"/>
                    <a:gd name="T91" fmla="*/ 1818 h 2677"/>
                    <a:gd name="T92" fmla="*/ 272 w 1229"/>
                    <a:gd name="T93" fmla="*/ 1818 h 2677"/>
                    <a:gd name="T94" fmla="*/ 272 w 1229"/>
                    <a:gd name="T95" fmla="*/ 2677 h 2677"/>
                    <a:gd name="T96" fmla="*/ 68 w 1229"/>
                    <a:gd name="T97" fmla="*/ 2677 h 2677"/>
                    <a:gd name="T98" fmla="*/ 68 w 1229"/>
                    <a:gd name="T99" fmla="*/ 1782 h 2677"/>
                    <a:gd name="T100" fmla="*/ 40 w 1229"/>
                    <a:gd name="T101" fmla="*/ 1756 h 2677"/>
                    <a:gd name="T102" fmla="*/ 19 w 1229"/>
                    <a:gd name="T103" fmla="*/ 1725 h 2677"/>
                    <a:gd name="T104" fmla="*/ 6 w 1229"/>
                    <a:gd name="T105" fmla="*/ 1688 h 2677"/>
                    <a:gd name="T106" fmla="*/ 0 w 1229"/>
                    <a:gd name="T107" fmla="*/ 1648 h 2677"/>
                    <a:gd name="T108" fmla="*/ 0 w 1229"/>
                    <a:gd name="T109" fmla="*/ 170 h 2677"/>
                    <a:gd name="T110" fmla="*/ 4 w 1229"/>
                    <a:gd name="T111" fmla="*/ 131 h 2677"/>
                    <a:gd name="T112" fmla="*/ 17 w 1229"/>
                    <a:gd name="T113" fmla="*/ 95 h 2677"/>
                    <a:gd name="T114" fmla="*/ 38 w 1229"/>
                    <a:gd name="T115" fmla="*/ 65 h 2677"/>
                    <a:gd name="T116" fmla="*/ 64 w 1229"/>
                    <a:gd name="T117" fmla="*/ 38 h 2677"/>
                    <a:gd name="T118" fmla="*/ 95 w 1229"/>
                    <a:gd name="T119" fmla="*/ 17 h 2677"/>
                    <a:gd name="T120" fmla="*/ 130 w 1229"/>
                    <a:gd name="T121" fmla="*/ 4 h 2677"/>
                    <a:gd name="T122" fmla="*/ 170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70" y="0"/>
                      </a:moveTo>
                      <a:lnTo>
                        <a:pt x="208" y="4"/>
                      </a:lnTo>
                      <a:lnTo>
                        <a:pt x="244" y="17"/>
                      </a:lnTo>
                      <a:lnTo>
                        <a:pt x="276" y="38"/>
                      </a:lnTo>
                      <a:lnTo>
                        <a:pt x="303" y="65"/>
                      </a:lnTo>
                      <a:lnTo>
                        <a:pt x="321" y="95"/>
                      </a:lnTo>
                      <a:lnTo>
                        <a:pt x="335" y="131"/>
                      </a:lnTo>
                      <a:lnTo>
                        <a:pt x="340" y="170"/>
                      </a:lnTo>
                      <a:lnTo>
                        <a:pt x="340" y="1058"/>
                      </a:lnTo>
                      <a:lnTo>
                        <a:pt x="338" y="1060"/>
                      </a:lnTo>
                      <a:lnTo>
                        <a:pt x="338" y="1069"/>
                      </a:lnTo>
                      <a:lnTo>
                        <a:pt x="338" y="1082"/>
                      </a:lnTo>
                      <a:lnTo>
                        <a:pt x="338" y="1101"/>
                      </a:lnTo>
                      <a:lnTo>
                        <a:pt x="340" y="1122"/>
                      </a:lnTo>
                      <a:lnTo>
                        <a:pt x="342" y="1148"/>
                      </a:lnTo>
                      <a:lnTo>
                        <a:pt x="346" y="1175"/>
                      </a:lnTo>
                      <a:lnTo>
                        <a:pt x="354" y="1205"/>
                      </a:lnTo>
                      <a:lnTo>
                        <a:pt x="361" y="1235"/>
                      </a:lnTo>
                      <a:lnTo>
                        <a:pt x="374" y="1268"/>
                      </a:lnTo>
                      <a:lnTo>
                        <a:pt x="390" y="1300"/>
                      </a:lnTo>
                      <a:lnTo>
                        <a:pt x="410" y="1330"/>
                      </a:lnTo>
                      <a:lnTo>
                        <a:pt x="433" y="1360"/>
                      </a:lnTo>
                      <a:lnTo>
                        <a:pt x="463" y="1387"/>
                      </a:lnTo>
                      <a:lnTo>
                        <a:pt x="495" y="1411"/>
                      </a:lnTo>
                      <a:lnTo>
                        <a:pt x="535" y="1434"/>
                      </a:lnTo>
                      <a:lnTo>
                        <a:pt x="581" y="1453"/>
                      </a:lnTo>
                      <a:lnTo>
                        <a:pt x="633" y="1466"/>
                      </a:lnTo>
                      <a:lnTo>
                        <a:pt x="692" y="1476"/>
                      </a:lnTo>
                      <a:lnTo>
                        <a:pt x="758" y="1478"/>
                      </a:lnTo>
                      <a:lnTo>
                        <a:pt x="1059" y="1478"/>
                      </a:lnTo>
                      <a:lnTo>
                        <a:pt x="1099" y="1483"/>
                      </a:lnTo>
                      <a:lnTo>
                        <a:pt x="1135" y="1495"/>
                      </a:lnTo>
                      <a:lnTo>
                        <a:pt x="1165" y="1515"/>
                      </a:lnTo>
                      <a:lnTo>
                        <a:pt x="1191" y="1542"/>
                      </a:lnTo>
                      <a:lnTo>
                        <a:pt x="1212" y="1574"/>
                      </a:lnTo>
                      <a:lnTo>
                        <a:pt x="1225" y="1608"/>
                      </a:lnTo>
                      <a:lnTo>
                        <a:pt x="1229" y="1648"/>
                      </a:lnTo>
                      <a:lnTo>
                        <a:pt x="1223" y="1689"/>
                      </a:lnTo>
                      <a:lnTo>
                        <a:pt x="1210" y="1725"/>
                      </a:lnTo>
                      <a:lnTo>
                        <a:pt x="1187" y="1758"/>
                      </a:lnTo>
                      <a:lnTo>
                        <a:pt x="1159" y="1784"/>
                      </a:lnTo>
                      <a:lnTo>
                        <a:pt x="1125" y="1805"/>
                      </a:lnTo>
                      <a:lnTo>
                        <a:pt x="1087" y="1814"/>
                      </a:lnTo>
                      <a:lnTo>
                        <a:pt x="1087" y="2677"/>
                      </a:lnTo>
                      <a:lnTo>
                        <a:pt x="883" y="2677"/>
                      </a:lnTo>
                      <a:lnTo>
                        <a:pt x="883" y="1818"/>
                      </a:lnTo>
                      <a:lnTo>
                        <a:pt x="272" y="1818"/>
                      </a:lnTo>
                      <a:lnTo>
                        <a:pt x="272" y="2677"/>
                      </a:lnTo>
                      <a:lnTo>
                        <a:pt x="68" y="2677"/>
                      </a:lnTo>
                      <a:lnTo>
                        <a:pt x="68" y="1782"/>
                      </a:lnTo>
                      <a:lnTo>
                        <a:pt x="40" y="1756"/>
                      </a:lnTo>
                      <a:lnTo>
                        <a:pt x="19" y="1725"/>
                      </a:lnTo>
                      <a:lnTo>
                        <a:pt x="6" y="1688"/>
                      </a:lnTo>
                      <a:lnTo>
                        <a:pt x="0" y="1648"/>
                      </a:lnTo>
                      <a:lnTo>
                        <a:pt x="0" y="170"/>
                      </a:lnTo>
                      <a:lnTo>
                        <a:pt x="4" y="131"/>
                      </a:lnTo>
                      <a:lnTo>
                        <a:pt x="17" y="95"/>
                      </a:lnTo>
                      <a:lnTo>
                        <a:pt x="38" y="65"/>
                      </a:lnTo>
                      <a:lnTo>
                        <a:pt x="64" y="38"/>
                      </a:lnTo>
                      <a:lnTo>
                        <a:pt x="95" y="17"/>
                      </a:lnTo>
                      <a:lnTo>
                        <a:pt x="130" y="4"/>
                      </a:lnTo>
                      <a:lnTo>
                        <a:pt x="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5" name="Freeform 10126"/>
                <p:cNvSpPr>
                  <a:spLocks/>
                </p:cNvSpPr>
                <p:nvPr/>
              </p:nvSpPr>
              <p:spPr bwMode="auto">
                <a:xfrm>
                  <a:off x="6680" y="-20"/>
                  <a:ext cx="455" cy="454"/>
                </a:xfrm>
                <a:custGeom>
                  <a:avLst/>
                  <a:gdLst>
                    <a:gd name="T0" fmla="*/ 454 w 910"/>
                    <a:gd name="T1" fmla="*/ 0 h 908"/>
                    <a:gd name="T2" fmla="*/ 528 w 910"/>
                    <a:gd name="T3" fmla="*/ 6 h 908"/>
                    <a:gd name="T4" fmla="*/ 598 w 910"/>
                    <a:gd name="T5" fmla="*/ 23 h 908"/>
                    <a:gd name="T6" fmla="*/ 664 w 910"/>
                    <a:gd name="T7" fmla="*/ 51 h 908"/>
                    <a:gd name="T8" fmla="*/ 723 w 910"/>
                    <a:gd name="T9" fmla="*/ 87 h 908"/>
                    <a:gd name="T10" fmla="*/ 776 w 910"/>
                    <a:gd name="T11" fmla="*/ 132 h 908"/>
                    <a:gd name="T12" fmla="*/ 821 w 910"/>
                    <a:gd name="T13" fmla="*/ 185 h 908"/>
                    <a:gd name="T14" fmla="*/ 859 w 910"/>
                    <a:gd name="T15" fmla="*/ 246 h 908"/>
                    <a:gd name="T16" fmla="*/ 885 w 910"/>
                    <a:gd name="T17" fmla="*/ 310 h 908"/>
                    <a:gd name="T18" fmla="*/ 904 w 910"/>
                    <a:gd name="T19" fmla="*/ 380 h 908"/>
                    <a:gd name="T20" fmla="*/ 910 w 910"/>
                    <a:gd name="T21" fmla="*/ 454 h 908"/>
                    <a:gd name="T22" fmla="*/ 904 w 910"/>
                    <a:gd name="T23" fmla="*/ 528 h 908"/>
                    <a:gd name="T24" fmla="*/ 885 w 910"/>
                    <a:gd name="T25" fmla="*/ 598 h 908"/>
                    <a:gd name="T26" fmla="*/ 859 w 910"/>
                    <a:gd name="T27" fmla="*/ 664 h 908"/>
                    <a:gd name="T28" fmla="*/ 821 w 910"/>
                    <a:gd name="T29" fmla="*/ 722 h 908"/>
                    <a:gd name="T30" fmla="*/ 776 w 910"/>
                    <a:gd name="T31" fmla="*/ 775 h 908"/>
                    <a:gd name="T32" fmla="*/ 723 w 910"/>
                    <a:gd name="T33" fmla="*/ 821 h 908"/>
                    <a:gd name="T34" fmla="*/ 664 w 910"/>
                    <a:gd name="T35" fmla="*/ 859 h 908"/>
                    <a:gd name="T36" fmla="*/ 598 w 910"/>
                    <a:gd name="T37" fmla="*/ 885 h 908"/>
                    <a:gd name="T38" fmla="*/ 528 w 910"/>
                    <a:gd name="T39" fmla="*/ 902 h 908"/>
                    <a:gd name="T40" fmla="*/ 454 w 910"/>
                    <a:gd name="T41" fmla="*/ 908 h 908"/>
                    <a:gd name="T42" fmla="*/ 380 w 910"/>
                    <a:gd name="T43" fmla="*/ 902 h 908"/>
                    <a:gd name="T44" fmla="*/ 310 w 910"/>
                    <a:gd name="T45" fmla="*/ 885 h 908"/>
                    <a:gd name="T46" fmla="*/ 246 w 910"/>
                    <a:gd name="T47" fmla="*/ 859 h 908"/>
                    <a:gd name="T48" fmla="*/ 186 w 910"/>
                    <a:gd name="T49" fmla="*/ 821 h 908"/>
                    <a:gd name="T50" fmla="*/ 133 w 910"/>
                    <a:gd name="T51" fmla="*/ 775 h 908"/>
                    <a:gd name="T52" fmla="*/ 87 w 910"/>
                    <a:gd name="T53" fmla="*/ 722 h 908"/>
                    <a:gd name="T54" fmla="*/ 51 w 910"/>
                    <a:gd name="T55" fmla="*/ 664 h 908"/>
                    <a:gd name="T56" fmla="*/ 23 w 910"/>
                    <a:gd name="T57" fmla="*/ 598 h 908"/>
                    <a:gd name="T58" fmla="*/ 6 w 910"/>
                    <a:gd name="T59" fmla="*/ 528 h 908"/>
                    <a:gd name="T60" fmla="*/ 0 w 910"/>
                    <a:gd name="T61" fmla="*/ 454 h 908"/>
                    <a:gd name="T62" fmla="*/ 6 w 910"/>
                    <a:gd name="T63" fmla="*/ 380 h 908"/>
                    <a:gd name="T64" fmla="*/ 23 w 910"/>
                    <a:gd name="T65" fmla="*/ 310 h 908"/>
                    <a:gd name="T66" fmla="*/ 51 w 910"/>
                    <a:gd name="T67" fmla="*/ 246 h 908"/>
                    <a:gd name="T68" fmla="*/ 87 w 910"/>
                    <a:gd name="T69" fmla="*/ 185 h 908"/>
                    <a:gd name="T70" fmla="*/ 133 w 910"/>
                    <a:gd name="T71" fmla="*/ 132 h 908"/>
                    <a:gd name="T72" fmla="*/ 186 w 910"/>
                    <a:gd name="T73" fmla="*/ 87 h 908"/>
                    <a:gd name="T74" fmla="*/ 246 w 910"/>
                    <a:gd name="T75" fmla="*/ 51 h 908"/>
                    <a:gd name="T76" fmla="*/ 310 w 910"/>
                    <a:gd name="T77" fmla="*/ 23 h 908"/>
                    <a:gd name="T78" fmla="*/ 380 w 910"/>
                    <a:gd name="T79" fmla="*/ 6 h 908"/>
                    <a:gd name="T80" fmla="*/ 454 w 910"/>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0" h="908">
                      <a:moveTo>
                        <a:pt x="454" y="0"/>
                      </a:moveTo>
                      <a:lnTo>
                        <a:pt x="528" y="6"/>
                      </a:lnTo>
                      <a:lnTo>
                        <a:pt x="598" y="23"/>
                      </a:lnTo>
                      <a:lnTo>
                        <a:pt x="664" y="51"/>
                      </a:lnTo>
                      <a:lnTo>
                        <a:pt x="723" y="87"/>
                      </a:lnTo>
                      <a:lnTo>
                        <a:pt x="776" y="132"/>
                      </a:lnTo>
                      <a:lnTo>
                        <a:pt x="821" y="185"/>
                      </a:lnTo>
                      <a:lnTo>
                        <a:pt x="859" y="246"/>
                      </a:lnTo>
                      <a:lnTo>
                        <a:pt x="885" y="310"/>
                      </a:lnTo>
                      <a:lnTo>
                        <a:pt x="904" y="380"/>
                      </a:lnTo>
                      <a:lnTo>
                        <a:pt x="910" y="454"/>
                      </a:lnTo>
                      <a:lnTo>
                        <a:pt x="904" y="528"/>
                      </a:lnTo>
                      <a:lnTo>
                        <a:pt x="885" y="598"/>
                      </a:lnTo>
                      <a:lnTo>
                        <a:pt x="859" y="664"/>
                      </a:lnTo>
                      <a:lnTo>
                        <a:pt x="821" y="722"/>
                      </a:lnTo>
                      <a:lnTo>
                        <a:pt x="776" y="775"/>
                      </a:lnTo>
                      <a:lnTo>
                        <a:pt x="723" y="821"/>
                      </a:lnTo>
                      <a:lnTo>
                        <a:pt x="664" y="859"/>
                      </a:lnTo>
                      <a:lnTo>
                        <a:pt x="598" y="885"/>
                      </a:lnTo>
                      <a:lnTo>
                        <a:pt x="528" y="902"/>
                      </a:lnTo>
                      <a:lnTo>
                        <a:pt x="454" y="908"/>
                      </a:lnTo>
                      <a:lnTo>
                        <a:pt x="380" y="902"/>
                      </a:lnTo>
                      <a:lnTo>
                        <a:pt x="310" y="885"/>
                      </a:lnTo>
                      <a:lnTo>
                        <a:pt x="246" y="859"/>
                      </a:lnTo>
                      <a:lnTo>
                        <a:pt x="186" y="821"/>
                      </a:lnTo>
                      <a:lnTo>
                        <a:pt x="133" y="775"/>
                      </a:lnTo>
                      <a:lnTo>
                        <a:pt x="87" y="722"/>
                      </a:lnTo>
                      <a:lnTo>
                        <a:pt x="51" y="664"/>
                      </a:lnTo>
                      <a:lnTo>
                        <a:pt x="23" y="598"/>
                      </a:lnTo>
                      <a:lnTo>
                        <a:pt x="6" y="528"/>
                      </a:lnTo>
                      <a:lnTo>
                        <a:pt x="0" y="454"/>
                      </a:lnTo>
                      <a:lnTo>
                        <a:pt x="6" y="380"/>
                      </a:lnTo>
                      <a:lnTo>
                        <a:pt x="23" y="310"/>
                      </a:lnTo>
                      <a:lnTo>
                        <a:pt x="51" y="246"/>
                      </a:lnTo>
                      <a:lnTo>
                        <a:pt x="87" y="185"/>
                      </a:lnTo>
                      <a:lnTo>
                        <a:pt x="133" y="132"/>
                      </a:lnTo>
                      <a:lnTo>
                        <a:pt x="186" y="87"/>
                      </a:lnTo>
                      <a:lnTo>
                        <a:pt x="246" y="51"/>
                      </a:lnTo>
                      <a:lnTo>
                        <a:pt x="310" y="23"/>
                      </a:lnTo>
                      <a:lnTo>
                        <a:pt x="380" y="6"/>
                      </a:lnTo>
                      <a:lnTo>
                        <a:pt x="4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6" name="Freeform 10127"/>
                <p:cNvSpPr>
                  <a:spLocks/>
                </p:cNvSpPr>
                <p:nvPr/>
              </p:nvSpPr>
              <p:spPr bwMode="auto">
                <a:xfrm>
                  <a:off x="6290" y="450"/>
                  <a:ext cx="874" cy="1501"/>
                </a:xfrm>
                <a:custGeom>
                  <a:avLst/>
                  <a:gdLst>
                    <a:gd name="T0" fmla="*/ 1377 w 1749"/>
                    <a:gd name="T1" fmla="*/ 4 h 3002"/>
                    <a:gd name="T2" fmla="*/ 1428 w 1749"/>
                    <a:gd name="T3" fmla="*/ 11 h 3002"/>
                    <a:gd name="T4" fmla="*/ 1479 w 1749"/>
                    <a:gd name="T5" fmla="*/ 26 h 3002"/>
                    <a:gd name="T6" fmla="*/ 1610 w 1749"/>
                    <a:gd name="T7" fmla="*/ 96 h 3002"/>
                    <a:gd name="T8" fmla="*/ 1710 w 1749"/>
                    <a:gd name="T9" fmla="*/ 210 h 3002"/>
                    <a:gd name="T10" fmla="*/ 1749 w 1749"/>
                    <a:gd name="T11" fmla="*/ 361 h 3002"/>
                    <a:gd name="T12" fmla="*/ 1732 w 1749"/>
                    <a:gd name="T13" fmla="*/ 1483 h 3002"/>
                    <a:gd name="T14" fmla="*/ 1651 w 1749"/>
                    <a:gd name="T15" fmla="*/ 1614 h 3002"/>
                    <a:gd name="T16" fmla="*/ 1513 w 1749"/>
                    <a:gd name="T17" fmla="*/ 1685 h 3002"/>
                    <a:gd name="T18" fmla="*/ 1394 w 1749"/>
                    <a:gd name="T19" fmla="*/ 1699 h 3002"/>
                    <a:gd name="T20" fmla="*/ 1315 w 1749"/>
                    <a:gd name="T21" fmla="*/ 1699 h 3002"/>
                    <a:gd name="T22" fmla="*/ 1203 w 1749"/>
                    <a:gd name="T23" fmla="*/ 1699 h 3002"/>
                    <a:gd name="T24" fmla="*/ 1127 w 1749"/>
                    <a:gd name="T25" fmla="*/ 1699 h 3002"/>
                    <a:gd name="T26" fmla="*/ 1108 w 1749"/>
                    <a:gd name="T27" fmla="*/ 1699 h 3002"/>
                    <a:gd name="T28" fmla="*/ 1059 w 1749"/>
                    <a:gd name="T29" fmla="*/ 1704 h 3002"/>
                    <a:gd name="T30" fmla="*/ 987 w 1749"/>
                    <a:gd name="T31" fmla="*/ 1727 h 3002"/>
                    <a:gd name="T32" fmla="*/ 916 w 1749"/>
                    <a:gd name="T33" fmla="*/ 1778 h 3002"/>
                    <a:gd name="T34" fmla="*/ 863 w 1749"/>
                    <a:gd name="T35" fmla="*/ 1867 h 3002"/>
                    <a:gd name="T36" fmla="*/ 849 w 1749"/>
                    <a:gd name="T37" fmla="*/ 2007 h 3002"/>
                    <a:gd name="T38" fmla="*/ 904 w 1749"/>
                    <a:gd name="T39" fmla="*/ 2561 h 3002"/>
                    <a:gd name="T40" fmla="*/ 914 w 1749"/>
                    <a:gd name="T41" fmla="*/ 2851 h 3002"/>
                    <a:gd name="T42" fmla="*/ 842 w 1749"/>
                    <a:gd name="T43" fmla="*/ 2953 h 3002"/>
                    <a:gd name="T44" fmla="*/ 723 w 1749"/>
                    <a:gd name="T45" fmla="*/ 3002 h 3002"/>
                    <a:gd name="T46" fmla="*/ 611 w 1749"/>
                    <a:gd name="T47" fmla="*/ 2983 h 3002"/>
                    <a:gd name="T48" fmla="*/ 511 w 1749"/>
                    <a:gd name="T49" fmla="*/ 2892 h 3002"/>
                    <a:gd name="T50" fmla="*/ 471 w 1749"/>
                    <a:gd name="T51" fmla="*/ 2652 h 3002"/>
                    <a:gd name="T52" fmla="*/ 441 w 1749"/>
                    <a:gd name="T53" fmla="*/ 2274 h 3002"/>
                    <a:gd name="T54" fmla="*/ 426 w 1749"/>
                    <a:gd name="T55" fmla="*/ 1992 h 3002"/>
                    <a:gd name="T56" fmla="*/ 420 w 1749"/>
                    <a:gd name="T57" fmla="*/ 1788 h 3002"/>
                    <a:gd name="T58" fmla="*/ 422 w 1749"/>
                    <a:gd name="T59" fmla="*/ 1649 h 3002"/>
                    <a:gd name="T60" fmla="*/ 430 w 1749"/>
                    <a:gd name="T61" fmla="*/ 1559 h 3002"/>
                    <a:gd name="T62" fmla="*/ 441 w 1749"/>
                    <a:gd name="T63" fmla="*/ 1506 h 3002"/>
                    <a:gd name="T64" fmla="*/ 454 w 1749"/>
                    <a:gd name="T65" fmla="*/ 1470 h 3002"/>
                    <a:gd name="T66" fmla="*/ 479 w 1749"/>
                    <a:gd name="T67" fmla="*/ 1426 h 3002"/>
                    <a:gd name="T68" fmla="*/ 537 w 1749"/>
                    <a:gd name="T69" fmla="*/ 1371 h 3002"/>
                    <a:gd name="T70" fmla="*/ 647 w 1749"/>
                    <a:gd name="T71" fmla="*/ 1322 h 3002"/>
                    <a:gd name="T72" fmla="*/ 832 w 1749"/>
                    <a:gd name="T73" fmla="*/ 1286 h 3002"/>
                    <a:gd name="T74" fmla="*/ 868 w 1749"/>
                    <a:gd name="T75" fmla="*/ 1018 h 3002"/>
                    <a:gd name="T76" fmla="*/ 694 w 1749"/>
                    <a:gd name="T77" fmla="*/ 1090 h 3002"/>
                    <a:gd name="T78" fmla="*/ 466 w 1749"/>
                    <a:gd name="T79" fmla="*/ 1122 h 3002"/>
                    <a:gd name="T80" fmla="*/ 163 w 1749"/>
                    <a:gd name="T81" fmla="*/ 1114 h 3002"/>
                    <a:gd name="T82" fmla="*/ 57 w 1749"/>
                    <a:gd name="T83" fmla="*/ 1069 h 3002"/>
                    <a:gd name="T84" fmla="*/ 2 w 1749"/>
                    <a:gd name="T85" fmla="*/ 967 h 3002"/>
                    <a:gd name="T86" fmla="*/ 25 w 1749"/>
                    <a:gd name="T87" fmla="*/ 849 h 3002"/>
                    <a:gd name="T88" fmla="*/ 112 w 1749"/>
                    <a:gd name="T89" fmla="*/ 776 h 3002"/>
                    <a:gd name="T90" fmla="*/ 280 w 1749"/>
                    <a:gd name="T91" fmla="*/ 768 h 3002"/>
                    <a:gd name="T92" fmla="*/ 501 w 1749"/>
                    <a:gd name="T93" fmla="*/ 755 h 3002"/>
                    <a:gd name="T94" fmla="*/ 656 w 1749"/>
                    <a:gd name="T95" fmla="*/ 700 h 3002"/>
                    <a:gd name="T96" fmla="*/ 764 w 1749"/>
                    <a:gd name="T97" fmla="*/ 609 h 3002"/>
                    <a:gd name="T98" fmla="*/ 844 w 1749"/>
                    <a:gd name="T99" fmla="*/ 480 h 3002"/>
                    <a:gd name="T100" fmla="*/ 912 w 1749"/>
                    <a:gd name="T101" fmla="*/ 320 h 3002"/>
                    <a:gd name="T102" fmla="*/ 982 w 1749"/>
                    <a:gd name="T103" fmla="*/ 170 h 3002"/>
                    <a:gd name="T104" fmla="*/ 1095 w 1749"/>
                    <a:gd name="T105" fmla="*/ 70 h 3002"/>
                    <a:gd name="T106" fmla="*/ 1229 w 1749"/>
                    <a:gd name="T107" fmla="*/ 13 h 3002"/>
                    <a:gd name="T108" fmla="*/ 1271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1328" y="0"/>
                      </a:moveTo>
                      <a:lnTo>
                        <a:pt x="1352" y="0"/>
                      </a:lnTo>
                      <a:lnTo>
                        <a:pt x="1377" y="4"/>
                      </a:lnTo>
                      <a:lnTo>
                        <a:pt x="1398" y="6"/>
                      </a:lnTo>
                      <a:lnTo>
                        <a:pt x="1415" y="9"/>
                      </a:lnTo>
                      <a:lnTo>
                        <a:pt x="1428" y="11"/>
                      </a:lnTo>
                      <a:lnTo>
                        <a:pt x="1432" y="11"/>
                      </a:lnTo>
                      <a:lnTo>
                        <a:pt x="1434" y="11"/>
                      </a:lnTo>
                      <a:lnTo>
                        <a:pt x="1479" y="26"/>
                      </a:lnTo>
                      <a:lnTo>
                        <a:pt x="1524" y="45"/>
                      </a:lnTo>
                      <a:lnTo>
                        <a:pt x="1568" y="68"/>
                      </a:lnTo>
                      <a:lnTo>
                        <a:pt x="1610" y="96"/>
                      </a:lnTo>
                      <a:lnTo>
                        <a:pt x="1647" y="130"/>
                      </a:lnTo>
                      <a:lnTo>
                        <a:pt x="1681" y="168"/>
                      </a:lnTo>
                      <a:lnTo>
                        <a:pt x="1710" y="210"/>
                      </a:lnTo>
                      <a:lnTo>
                        <a:pt x="1731" y="255"/>
                      </a:lnTo>
                      <a:lnTo>
                        <a:pt x="1744" y="306"/>
                      </a:lnTo>
                      <a:lnTo>
                        <a:pt x="1749" y="361"/>
                      </a:lnTo>
                      <a:lnTo>
                        <a:pt x="1749" y="1364"/>
                      </a:lnTo>
                      <a:lnTo>
                        <a:pt x="1746" y="1426"/>
                      </a:lnTo>
                      <a:lnTo>
                        <a:pt x="1732" y="1483"/>
                      </a:lnTo>
                      <a:lnTo>
                        <a:pt x="1712" y="1532"/>
                      </a:lnTo>
                      <a:lnTo>
                        <a:pt x="1685" y="1576"/>
                      </a:lnTo>
                      <a:lnTo>
                        <a:pt x="1651" y="1614"/>
                      </a:lnTo>
                      <a:lnTo>
                        <a:pt x="1610" y="1644"/>
                      </a:lnTo>
                      <a:lnTo>
                        <a:pt x="1564" y="1666"/>
                      </a:lnTo>
                      <a:lnTo>
                        <a:pt x="1513" y="1685"/>
                      </a:lnTo>
                      <a:lnTo>
                        <a:pt x="1458" y="1695"/>
                      </a:lnTo>
                      <a:lnTo>
                        <a:pt x="1402" y="1699"/>
                      </a:lnTo>
                      <a:lnTo>
                        <a:pt x="1394" y="1699"/>
                      </a:lnTo>
                      <a:lnTo>
                        <a:pt x="1375" y="1699"/>
                      </a:lnTo>
                      <a:lnTo>
                        <a:pt x="1349" y="1699"/>
                      </a:lnTo>
                      <a:lnTo>
                        <a:pt x="1315" y="1699"/>
                      </a:lnTo>
                      <a:lnTo>
                        <a:pt x="1279" y="1699"/>
                      </a:lnTo>
                      <a:lnTo>
                        <a:pt x="1241" y="1699"/>
                      </a:lnTo>
                      <a:lnTo>
                        <a:pt x="1203" y="1699"/>
                      </a:lnTo>
                      <a:lnTo>
                        <a:pt x="1171" y="1699"/>
                      </a:lnTo>
                      <a:lnTo>
                        <a:pt x="1144" y="1699"/>
                      </a:lnTo>
                      <a:lnTo>
                        <a:pt x="1127" y="1699"/>
                      </a:lnTo>
                      <a:lnTo>
                        <a:pt x="1120" y="1699"/>
                      </a:lnTo>
                      <a:lnTo>
                        <a:pt x="1118" y="1699"/>
                      </a:lnTo>
                      <a:lnTo>
                        <a:pt x="1108" y="1699"/>
                      </a:lnTo>
                      <a:lnTo>
                        <a:pt x="1095" y="1699"/>
                      </a:lnTo>
                      <a:lnTo>
                        <a:pt x="1078" y="1701"/>
                      </a:lnTo>
                      <a:lnTo>
                        <a:pt x="1059" y="1704"/>
                      </a:lnTo>
                      <a:lnTo>
                        <a:pt x="1037" y="1710"/>
                      </a:lnTo>
                      <a:lnTo>
                        <a:pt x="1012" y="1718"/>
                      </a:lnTo>
                      <a:lnTo>
                        <a:pt x="987" y="1727"/>
                      </a:lnTo>
                      <a:lnTo>
                        <a:pt x="963" y="1740"/>
                      </a:lnTo>
                      <a:lnTo>
                        <a:pt x="938" y="1757"/>
                      </a:lnTo>
                      <a:lnTo>
                        <a:pt x="916" y="1778"/>
                      </a:lnTo>
                      <a:lnTo>
                        <a:pt x="895" y="1803"/>
                      </a:lnTo>
                      <a:lnTo>
                        <a:pt x="876" y="1833"/>
                      </a:lnTo>
                      <a:lnTo>
                        <a:pt x="863" y="1867"/>
                      </a:lnTo>
                      <a:lnTo>
                        <a:pt x="853" y="1909"/>
                      </a:lnTo>
                      <a:lnTo>
                        <a:pt x="847" y="1954"/>
                      </a:lnTo>
                      <a:lnTo>
                        <a:pt x="849" y="2007"/>
                      </a:lnTo>
                      <a:lnTo>
                        <a:pt x="866" y="2183"/>
                      </a:lnTo>
                      <a:lnTo>
                        <a:pt x="885" y="2368"/>
                      </a:lnTo>
                      <a:lnTo>
                        <a:pt x="904" y="2561"/>
                      </a:lnTo>
                      <a:lnTo>
                        <a:pt x="923" y="2764"/>
                      </a:lnTo>
                      <a:lnTo>
                        <a:pt x="923" y="2807"/>
                      </a:lnTo>
                      <a:lnTo>
                        <a:pt x="914" y="2851"/>
                      </a:lnTo>
                      <a:lnTo>
                        <a:pt x="897" y="2888"/>
                      </a:lnTo>
                      <a:lnTo>
                        <a:pt x="872" y="2924"/>
                      </a:lnTo>
                      <a:lnTo>
                        <a:pt x="842" y="2953"/>
                      </a:lnTo>
                      <a:lnTo>
                        <a:pt x="806" y="2977"/>
                      </a:lnTo>
                      <a:lnTo>
                        <a:pt x="766" y="2994"/>
                      </a:lnTo>
                      <a:lnTo>
                        <a:pt x="723" y="3002"/>
                      </a:lnTo>
                      <a:lnTo>
                        <a:pt x="702" y="3002"/>
                      </a:lnTo>
                      <a:lnTo>
                        <a:pt x="655" y="2998"/>
                      </a:lnTo>
                      <a:lnTo>
                        <a:pt x="611" y="2983"/>
                      </a:lnTo>
                      <a:lnTo>
                        <a:pt x="571" y="2960"/>
                      </a:lnTo>
                      <a:lnTo>
                        <a:pt x="537" y="2928"/>
                      </a:lnTo>
                      <a:lnTo>
                        <a:pt x="511" y="2892"/>
                      </a:lnTo>
                      <a:lnTo>
                        <a:pt x="492" y="2849"/>
                      </a:lnTo>
                      <a:lnTo>
                        <a:pt x="483" y="2801"/>
                      </a:lnTo>
                      <a:lnTo>
                        <a:pt x="471" y="2652"/>
                      </a:lnTo>
                      <a:lnTo>
                        <a:pt x="460" y="2514"/>
                      </a:lnTo>
                      <a:lnTo>
                        <a:pt x="450" y="2389"/>
                      </a:lnTo>
                      <a:lnTo>
                        <a:pt x="441" y="2274"/>
                      </a:lnTo>
                      <a:lnTo>
                        <a:pt x="435" y="2170"/>
                      </a:lnTo>
                      <a:lnTo>
                        <a:pt x="430" y="2077"/>
                      </a:lnTo>
                      <a:lnTo>
                        <a:pt x="426" y="1992"/>
                      </a:lnTo>
                      <a:lnTo>
                        <a:pt x="422" y="1916"/>
                      </a:lnTo>
                      <a:lnTo>
                        <a:pt x="420" y="1848"/>
                      </a:lnTo>
                      <a:lnTo>
                        <a:pt x="420" y="1788"/>
                      </a:lnTo>
                      <a:lnTo>
                        <a:pt x="418" y="1735"/>
                      </a:lnTo>
                      <a:lnTo>
                        <a:pt x="420" y="1689"/>
                      </a:lnTo>
                      <a:lnTo>
                        <a:pt x="422" y="1649"/>
                      </a:lnTo>
                      <a:lnTo>
                        <a:pt x="424" y="1614"/>
                      </a:lnTo>
                      <a:lnTo>
                        <a:pt x="426" y="1585"/>
                      </a:lnTo>
                      <a:lnTo>
                        <a:pt x="430" y="1559"/>
                      </a:lnTo>
                      <a:lnTo>
                        <a:pt x="433" y="1538"/>
                      </a:lnTo>
                      <a:lnTo>
                        <a:pt x="437" y="1521"/>
                      </a:lnTo>
                      <a:lnTo>
                        <a:pt x="441" y="1506"/>
                      </a:lnTo>
                      <a:lnTo>
                        <a:pt x="445" y="1492"/>
                      </a:lnTo>
                      <a:lnTo>
                        <a:pt x="448" y="1481"/>
                      </a:lnTo>
                      <a:lnTo>
                        <a:pt x="454" y="1470"/>
                      </a:lnTo>
                      <a:lnTo>
                        <a:pt x="458" y="1460"/>
                      </a:lnTo>
                      <a:lnTo>
                        <a:pt x="467" y="1443"/>
                      </a:lnTo>
                      <a:lnTo>
                        <a:pt x="479" y="1426"/>
                      </a:lnTo>
                      <a:lnTo>
                        <a:pt x="494" y="1407"/>
                      </a:lnTo>
                      <a:lnTo>
                        <a:pt x="513" y="1390"/>
                      </a:lnTo>
                      <a:lnTo>
                        <a:pt x="537" y="1371"/>
                      </a:lnTo>
                      <a:lnTo>
                        <a:pt x="568" y="1354"/>
                      </a:lnTo>
                      <a:lnTo>
                        <a:pt x="604" y="1337"/>
                      </a:lnTo>
                      <a:lnTo>
                        <a:pt x="647" y="1322"/>
                      </a:lnTo>
                      <a:lnTo>
                        <a:pt x="700" y="1309"/>
                      </a:lnTo>
                      <a:lnTo>
                        <a:pt x="760" y="1296"/>
                      </a:lnTo>
                      <a:lnTo>
                        <a:pt x="832" y="1286"/>
                      </a:lnTo>
                      <a:lnTo>
                        <a:pt x="916" y="1279"/>
                      </a:lnTo>
                      <a:lnTo>
                        <a:pt x="916" y="984"/>
                      </a:lnTo>
                      <a:lnTo>
                        <a:pt x="868" y="1018"/>
                      </a:lnTo>
                      <a:lnTo>
                        <a:pt x="815" y="1046"/>
                      </a:lnTo>
                      <a:lnTo>
                        <a:pt x="757" y="1071"/>
                      </a:lnTo>
                      <a:lnTo>
                        <a:pt x="694" y="1090"/>
                      </a:lnTo>
                      <a:lnTo>
                        <a:pt x="624" y="1105"/>
                      </a:lnTo>
                      <a:lnTo>
                        <a:pt x="549" y="1114"/>
                      </a:lnTo>
                      <a:lnTo>
                        <a:pt x="466" y="1122"/>
                      </a:lnTo>
                      <a:lnTo>
                        <a:pt x="375" y="1124"/>
                      </a:lnTo>
                      <a:lnTo>
                        <a:pt x="275" y="1122"/>
                      </a:lnTo>
                      <a:lnTo>
                        <a:pt x="163" y="1114"/>
                      </a:lnTo>
                      <a:lnTo>
                        <a:pt x="123" y="1107"/>
                      </a:lnTo>
                      <a:lnTo>
                        <a:pt x="87" y="1091"/>
                      </a:lnTo>
                      <a:lnTo>
                        <a:pt x="57" y="1069"/>
                      </a:lnTo>
                      <a:lnTo>
                        <a:pt x="31" y="1038"/>
                      </a:lnTo>
                      <a:lnTo>
                        <a:pt x="14" y="1004"/>
                      </a:lnTo>
                      <a:lnTo>
                        <a:pt x="2" y="967"/>
                      </a:lnTo>
                      <a:lnTo>
                        <a:pt x="0" y="925"/>
                      </a:lnTo>
                      <a:lnTo>
                        <a:pt x="8" y="885"/>
                      </a:lnTo>
                      <a:lnTo>
                        <a:pt x="25" y="849"/>
                      </a:lnTo>
                      <a:lnTo>
                        <a:pt x="48" y="819"/>
                      </a:lnTo>
                      <a:lnTo>
                        <a:pt x="76" y="793"/>
                      </a:lnTo>
                      <a:lnTo>
                        <a:pt x="112" y="776"/>
                      </a:lnTo>
                      <a:lnTo>
                        <a:pt x="150" y="764"/>
                      </a:lnTo>
                      <a:lnTo>
                        <a:pt x="189" y="762"/>
                      </a:lnTo>
                      <a:lnTo>
                        <a:pt x="280" y="768"/>
                      </a:lnTo>
                      <a:lnTo>
                        <a:pt x="362" y="768"/>
                      </a:lnTo>
                      <a:lnTo>
                        <a:pt x="435" y="762"/>
                      </a:lnTo>
                      <a:lnTo>
                        <a:pt x="501" y="755"/>
                      </a:lnTo>
                      <a:lnTo>
                        <a:pt x="558" y="740"/>
                      </a:lnTo>
                      <a:lnTo>
                        <a:pt x="611" y="723"/>
                      </a:lnTo>
                      <a:lnTo>
                        <a:pt x="656" y="700"/>
                      </a:lnTo>
                      <a:lnTo>
                        <a:pt x="696" y="673"/>
                      </a:lnTo>
                      <a:lnTo>
                        <a:pt x="732" y="643"/>
                      </a:lnTo>
                      <a:lnTo>
                        <a:pt x="764" y="609"/>
                      </a:lnTo>
                      <a:lnTo>
                        <a:pt x="795" y="569"/>
                      </a:lnTo>
                      <a:lnTo>
                        <a:pt x="819" y="528"/>
                      </a:lnTo>
                      <a:lnTo>
                        <a:pt x="844" y="480"/>
                      </a:lnTo>
                      <a:lnTo>
                        <a:pt x="866" y="431"/>
                      </a:lnTo>
                      <a:lnTo>
                        <a:pt x="889" y="378"/>
                      </a:lnTo>
                      <a:lnTo>
                        <a:pt x="912" y="320"/>
                      </a:lnTo>
                      <a:lnTo>
                        <a:pt x="934" y="259"/>
                      </a:lnTo>
                      <a:lnTo>
                        <a:pt x="955" y="214"/>
                      </a:lnTo>
                      <a:lnTo>
                        <a:pt x="982" y="170"/>
                      </a:lnTo>
                      <a:lnTo>
                        <a:pt x="1016" y="132"/>
                      </a:lnTo>
                      <a:lnTo>
                        <a:pt x="1054" y="98"/>
                      </a:lnTo>
                      <a:lnTo>
                        <a:pt x="1095" y="70"/>
                      </a:lnTo>
                      <a:lnTo>
                        <a:pt x="1139" y="45"/>
                      </a:lnTo>
                      <a:lnTo>
                        <a:pt x="1184" y="26"/>
                      </a:lnTo>
                      <a:lnTo>
                        <a:pt x="1229" y="13"/>
                      </a:lnTo>
                      <a:lnTo>
                        <a:pt x="1235" y="11"/>
                      </a:lnTo>
                      <a:lnTo>
                        <a:pt x="1250" y="8"/>
                      </a:lnTo>
                      <a:lnTo>
                        <a:pt x="1271" y="4"/>
                      </a:lnTo>
                      <a:lnTo>
                        <a:pt x="1299" y="0"/>
                      </a:lnTo>
                      <a:lnTo>
                        <a:pt x="13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7" name="Freeform 10128"/>
                <p:cNvSpPr>
                  <a:spLocks/>
                </p:cNvSpPr>
                <p:nvPr/>
              </p:nvSpPr>
              <p:spPr bwMode="auto">
                <a:xfrm>
                  <a:off x="6755" y="606"/>
                  <a:ext cx="614" cy="1338"/>
                </a:xfrm>
                <a:custGeom>
                  <a:avLst/>
                  <a:gdLst>
                    <a:gd name="T0" fmla="*/ 1059 w 1229"/>
                    <a:gd name="T1" fmla="*/ 0 h 2677"/>
                    <a:gd name="T2" fmla="*/ 1098 w 1229"/>
                    <a:gd name="T3" fmla="*/ 4 h 2677"/>
                    <a:gd name="T4" fmla="*/ 1134 w 1229"/>
                    <a:gd name="T5" fmla="*/ 17 h 2677"/>
                    <a:gd name="T6" fmla="*/ 1164 w 1229"/>
                    <a:gd name="T7" fmla="*/ 38 h 2677"/>
                    <a:gd name="T8" fmla="*/ 1191 w 1229"/>
                    <a:gd name="T9" fmla="*/ 65 h 2677"/>
                    <a:gd name="T10" fmla="*/ 1212 w 1229"/>
                    <a:gd name="T11" fmla="*/ 95 h 2677"/>
                    <a:gd name="T12" fmla="*/ 1225 w 1229"/>
                    <a:gd name="T13" fmla="*/ 131 h 2677"/>
                    <a:gd name="T14" fmla="*/ 1229 w 1229"/>
                    <a:gd name="T15" fmla="*/ 170 h 2677"/>
                    <a:gd name="T16" fmla="*/ 1229 w 1229"/>
                    <a:gd name="T17" fmla="*/ 1648 h 2677"/>
                    <a:gd name="T18" fmla="*/ 1223 w 1229"/>
                    <a:gd name="T19" fmla="*/ 1688 h 2677"/>
                    <a:gd name="T20" fmla="*/ 1210 w 1229"/>
                    <a:gd name="T21" fmla="*/ 1725 h 2677"/>
                    <a:gd name="T22" fmla="*/ 1189 w 1229"/>
                    <a:gd name="T23" fmla="*/ 1758 h 2677"/>
                    <a:gd name="T24" fmla="*/ 1161 w 1229"/>
                    <a:gd name="T25" fmla="*/ 1782 h 2677"/>
                    <a:gd name="T26" fmla="*/ 1161 w 1229"/>
                    <a:gd name="T27" fmla="*/ 2677 h 2677"/>
                    <a:gd name="T28" fmla="*/ 956 w 1229"/>
                    <a:gd name="T29" fmla="*/ 2677 h 2677"/>
                    <a:gd name="T30" fmla="*/ 956 w 1229"/>
                    <a:gd name="T31" fmla="*/ 1818 h 2677"/>
                    <a:gd name="T32" fmla="*/ 346 w 1229"/>
                    <a:gd name="T33" fmla="*/ 1818 h 2677"/>
                    <a:gd name="T34" fmla="*/ 346 w 1229"/>
                    <a:gd name="T35" fmla="*/ 2677 h 2677"/>
                    <a:gd name="T36" fmla="*/ 141 w 1229"/>
                    <a:gd name="T37" fmla="*/ 2677 h 2677"/>
                    <a:gd name="T38" fmla="*/ 141 w 1229"/>
                    <a:gd name="T39" fmla="*/ 1814 h 2677"/>
                    <a:gd name="T40" fmla="*/ 104 w 1229"/>
                    <a:gd name="T41" fmla="*/ 1805 h 2677"/>
                    <a:gd name="T42" fmla="*/ 70 w 1229"/>
                    <a:gd name="T43" fmla="*/ 1784 h 2677"/>
                    <a:gd name="T44" fmla="*/ 41 w 1229"/>
                    <a:gd name="T45" fmla="*/ 1758 h 2677"/>
                    <a:gd name="T46" fmla="*/ 19 w 1229"/>
                    <a:gd name="T47" fmla="*/ 1725 h 2677"/>
                    <a:gd name="T48" fmla="*/ 5 w 1229"/>
                    <a:gd name="T49" fmla="*/ 1689 h 2677"/>
                    <a:gd name="T50" fmla="*/ 0 w 1229"/>
                    <a:gd name="T51" fmla="*/ 1648 h 2677"/>
                    <a:gd name="T52" fmla="*/ 5 w 1229"/>
                    <a:gd name="T53" fmla="*/ 1608 h 2677"/>
                    <a:gd name="T54" fmla="*/ 17 w 1229"/>
                    <a:gd name="T55" fmla="*/ 1574 h 2677"/>
                    <a:gd name="T56" fmla="*/ 37 w 1229"/>
                    <a:gd name="T57" fmla="*/ 1542 h 2677"/>
                    <a:gd name="T58" fmla="*/ 64 w 1229"/>
                    <a:gd name="T59" fmla="*/ 1515 h 2677"/>
                    <a:gd name="T60" fmla="*/ 94 w 1229"/>
                    <a:gd name="T61" fmla="*/ 1495 h 2677"/>
                    <a:gd name="T62" fmla="*/ 130 w 1229"/>
                    <a:gd name="T63" fmla="*/ 1483 h 2677"/>
                    <a:gd name="T64" fmla="*/ 170 w 1229"/>
                    <a:gd name="T65" fmla="*/ 1478 h 2677"/>
                    <a:gd name="T66" fmla="*/ 471 w 1229"/>
                    <a:gd name="T67" fmla="*/ 1478 h 2677"/>
                    <a:gd name="T68" fmla="*/ 537 w 1229"/>
                    <a:gd name="T69" fmla="*/ 1476 h 2677"/>
                    <a:gd name="T70" fmla="*/ 595 w 1229"/>
                    <a:gd name="T71" fmla="*/ 1466 h 2677"/>
                    <a:gd name="T72" fmla="*/ 648 w 1229"/>
                    <a:gd name="T73" fmla="*/ 1453 h 2677"/>
                    <a:gd name="T74" fmla="*/ 694 w 1229"/>
                    <a:gd name="T75" fmla="*/ 1434 h 2677"/>
                    <a:gd name="T76" fmla="*/ 733 w 1229"/>
                    <a:gd name="T77" fmla="*/ 1411 h 2677"/>
                    <a:gd name="T78" fmla="*/ 767 w 1229"/>
                    <a:gd name="T79" fmla="*/ 1387 h 2677"/>
                    <a:gd name="T80" fmla="*/ 796 w 1229"/>
                    <a:gd name="T81" fmla="*/ 1360 h 2677"/>
                    <a:gd name="T82" fmla="*/ 818 w 1229"/>
                    <a:gd name="T83" fmla="*/ 1330 h 2677"/>
                    <a:gd name="T84" fmla="*/ 839 w 1229"/>
                    <a:gd name="T85" fmla="*/ 1300 h 2677"/>
                    <a:gd name="T86" fmla="*/ 854 w 1229"/>
                    <a:gd name="T87" fmla="*/ 1268 h 2677"/>
                    <a:gd name="T88" fmla="*/ 868 w 1229"/>
                    <a:gd name="T89" fmla="*/ 1235 h 2677"/>
                    <a:gd name="T90" fmla="*/ 875 w 1229"/>
                    <a:gd name="T91" fmla="*/ 1205 h 2677"/>
                    <a:gd name="T92" fmla="*/ 883 w 1229"/>
                    <a:gd name="T93" fmla="*/ 1175 h 2677"/>
                    <a:gd name="T94" fmla="*/ 887 w 1229"/>
                    <a:gd name="T95" fmla="*/ 1148 h 2677"/>
                    <a:gd name="T96" fmla="*/ 890 w 1229"/>
                    <a:gd name="T97" fmla="*/ 1122 h 2677"/>
                    <a:gd name="T98" fmla="*/ 890 w 1229"/>
                    <a:gd name="T99" fmla="*/ 1101 h 2677"/>
                    <a:gd name="T100" fmla="*/ 890 w 1229"/>
                    <a:gd name="T101" fmla="*/ 1082 h 2677"/>
                    <a:gd name="T102" fmla="*/ 890 w 1229"/>
                    <a:gd name="T103" fmla="*/ 1069 h 2677"/>
                    <a:gd name="T104" fmla="*/ 890 w 1229"/>
                    <a:gd name="T105" fmla="*/ 1060 h 2677"/>
                    <a:gd name="T106" fmla="*/ 888 w 1229"/>
                    <a:gd name="T107" fmla="*/ 1058 h 2677"/>
                    <a:gd name="T108" fmla="*/ 888 w 1229"/>
                    <a:gd name="T109" fmla="*/ 170 h 2677"/>
                    <a:gd name="T110" fmla="*/ 894 w 1229"/>
                    <a:gd name="T111" fmla="*/ 131 h 2677"/>
                    <a:gd name="T112" fmla="*/ 907 w 1229"/>
                    <a:gd name="T113" fmla="*/ 95 h 2677"/>
                    <a:gd name="T114" fmla="*/ 926 w 1229"/>
                    <a:gd name="T115" fmla="*/ 65 h 2677"/>
                    <a:gd name="T116" fmla="*/ 953 w 1229"/>
                    <a:gd name="T117" fmla="*/ 38 h 2677"/>
                    <a:gd name="T118" fmla="*/ 985 w 1229"/>
                    <a:gd name="T119" fmla="*/ 17 h 2677"/>
                    <a:gd name="T120" fmla="*/ 1021 w 1229"/>
                    <a:gd name="T121" fmla="*/ 4 h 2677"/>
                    <a:gd name="T122" fmla="*/ 1059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059" y="0"/>
                      </a:moveTo>
                      <a:lnTo>
                        <a:pt x="1098" y="4"/>
                      </a:lnTo>
                      <a:lnTo>
                        <a:pt x="1134" y="17"/>
                      </a:lnTo>
                      <a:lnTo>
                        <a:pt x="1164" y="38"/>
                      </a:lnTo>
                      <a:lnTo>
                        <a:pt x="1191" y="65"/>
                      </a:lnTo>
                      <a:lnTo>
                        <a:pt x="1212" y="95"/>
                      </a:lnTo>
                      <a:lnTo>
                        <a:pt x="1225" y="131"/>
                      </a:lnTo>
                      <a:lnTo>
                        <a:pt x="1229" y="170"/>
                      </a:lnTo>
                      <a:lnTo>
                        <a:pt x="1229" y="1648"/>
                      </a:lnTo>
                      <a:lnTo>
                        <a:pt x="1223" y="1688"/>
                      </a:lnTo>
                      <a:lnTo>
                        <a:pt x="1210" y="1725"/>
                      </a:lnTo>
                      <a:lnTo>
                        <a:pt x="1189" y="1758"/>
                      </a:lnTo>
                      <a:lnTo>
                        <a:pt x="1161" y="1782"/>
                      </a:lnTo>
                      <a:lnTo>
                        <a:pt x="1161" y="2677"/>
                      </a:lnTo>
                      <a:lnTo>
                        <a:pt x="956" y="2677"/>
                      </a:lnTo>
                      <a:lnTo>
                        <a:pt x="956" y="1818"/>
                      </a:lnTo>
                      <a:lnTo>
                        <a:pt x="346" y="1818"/>
                      </a:lnTo>
                      <a:lnTo>
                        <a:pt x="346" y="2677"/>
                      </a:lnTo>
                      <a:lnTo>
                        <a:pt x="141" y="2677"/>
                      </a:lnTo>
                      <a:lnTo>
                        <a:pt x="141" y="1814"/>
                      </a:lnTo>
                      <a:lnTo>
                        <a:pt x="104" y="1805"/>
                      </a:lnTo>
                      <a:lnTo>
                        <a:pt x="70" y="1784"/>
                      </a:lnTo>
                      <a:lnTo>
                        <a:pt x="41" y="1758"/>
                      </a:lnTo>
                      <a:lnTo>
                        <a:pt x="19" y="1725"/>
                      </a:lnTo>
                      <a:lnTo>
                        <a:pt x="5" y="1689"/>
                      </a:lnTo>
                      <a:lnTo>
                        <a:pt x="0" y="1648"/>
                      </a:lnTo>
                      <a:lnTo>
                        <a:pt x="5" y="1608"/>
                      </a:lnTo>
                      <a:lnTo>
                        <a:pt x="17" y="1574"/>
                      </a:lnTo>
                      <a:lnTo>
                        <a:pt x="37" y="1542"/>
                      </a:lnTo>
                      <a:lnTo>
                        <a:pt x="64" y="1515"/>
                      </a:lnTo>
                      <a:lnTo>
                        <a:pt x="94" y="1495"/>
                      </a:lnTo>
                      <a:lnTo>
                        <a:pt x="130" y="1483"/>
                      </a:lnTo>
                      <a:lnTo>
                        <a:pt x="170" y="1478"/>
                      </a:lnTo>
                      <a:lnTo>
                        <a:pt x="471" y="1478"/>
                      </a:lnTo>
                      <a:lnTo>
                        <a:pt x="537" y="1476"/>
                      </a:lnTo>
                      <a:lnTo>
                        <a:pt x="595" y="1466"/>
                      </a:lnTo>
                      <a:lnTo>
                        <a:pt x="648" y="1453"/>
                      </a:lnTo>
                      <a:lnTo>
                        <a:pt x="694" y="1434"/>
                      </a:lnTo>
                      <a:lnTo>
                        <a:pt x="733" y="1411"/>
                      </a:lnTo>
                      <a:lnTo>
                        <a:pt x="767" y="1387"/>
                      </a:lnTo>
                      <a:lnTo>
                        <a:pt x="796" y="1360"/>
                      </a:lnTo>
                      <a:lnTo>
                        <a:pt x="818" y="1330"/>
                      </a:lnTo>
                      <a:lnTo>
                        <a:pt x="839" y="1300"/>
                      </a:lnTo>
                      <a:lnTo>
                        <a:pt x="854" y="1268"/>
                      </a:lnTo>
                      <a:lnTo>
                        <a:pt x="868" y="1235"/>
                      </a:lnTo>
                      <a:lnTo>
                        <a:pt x="875" y="1205"/>
                      </a:lnTo>
                      <a:lnTo>
                        <a:pt x="883" y="1175"/>
                      </a:lnTo>
                      <a:lnTo>
                        <a:pt x="887" y="1148"/>
                      </a:lnTo>
                      <a:lnTo>
                        <a:pt x="890" y="1122"/>
                      </a:lnTo>
                      <a:lnTo>
                        <a:pt x="890" y="1101"/>
                      </a:lnTo>
                      <a:lnTo>
                        <a:pt x="890" y="1082"/>
                      </a:lnTo>
                      <a:lnTo>
                        <a:pt x="890" y="1069"/>
                      </a:lnTo>
                      <a:lnTo>
                        <a:pt x="890" y="1060"/>
                      </a:lnTo>
                      <a:lnTo>
                        <a:pt x="888" y="1058"/>
                      </a:lnTo>
                      <a:lnTo>
                        <a:pt x="888" y="170"/>
                      </a:lnTo>
                      <a:lnTo>
                        <a:pt x="894" y="131"/>
                      </a:lnTo>
                      <a:lnTo>
                        <a:pt x="907" y="95"/>
                      </a:lnTo>
                      <a:lnTo>
                        <a:pt x="926" y="65"/>
                      </a:lnTo>
                      <a:lnTo>
                        <a:pt x="953" y="38"/>
                      </a:lnTo>
                      <a:lnTo>
                        <a:pt x="985" y="17"/>
                      </a:lnTo>
                      <a:lnTo>
                        <a:pt x="1021" y="4"/>
                      </a:lnTo>
                      <a:lnTo>
                        <a:pt x="10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grpSp>
        </p:grpSp>
      </p:grpSp>
      <p:cxnSp>
        <p:nvCxnSpPr>
          <p:cNvPr id="9" name="Straight Connector 8">
            <a:extLst>
              <a:ext uri="{FF2B5EF4-FFF2-40B4-BE49-F238E27FC236}">
                <a16:creationId xmlns:a16="http://schemas.microsoft.com/office/drawing/2014/main" id="{F7F0C7DD-A208-3F25-B396-7BC5386FC3F2}"/>
              </a:ext>
            </a:extLst>
          </p:cNvPr>
          <p:cNvCxnSpPr/>
          <p:nvPr/>
        </p:nvCxnSpPr>
        <p:spPr>
          <a:xfrm flipH="1">
            <a:off x="10096955" y="480060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68EC5B4-1E0D-91A8-5762-2CBF48AD82B0}"/>
              </a:ext>
            </a:extLst>
          </p:cNvPr>
          <p:cNvSpPr txBox="1"/>
          <p:nvPr/>
        </p:nvSpPr>
        <p:spPr>
          <a:xfrm>
            <a:off x="1642533" y="63655"/>
            <a:ext cx="5692738" cy="1015663"/>
          </a:xfrm>
          <a:prstGeom prst="rect">
            <a:avLst/>
          </a:prstGeom>
          <a:noFill/>
        </p:spPr>
        <p:txBody>
          <a:bodyPr wrap="square" rtlCol="0" anchor="ctr">
            <a:spAutoFit/>
          </a:bodyPr>
          <a:lstStyle/>
          <a:p>
            <a:pPr algn="ctr"/>
            <a:r>
              <a:rPr lang="en-US" sz="6000" spc="-300" dirty="0">
                <a:solidFill>
                  <a:schemeClr val="bg1"/>
                </a:solidFill>
              </a:rPr>
              <a:t>Methodology</a:t>
            </a:r>
          </a:p>
        </p:txBody>
      </p:sp>
      <p:grpSp>
        <p:nvGrpSpPr>
          <p:cNvPr id="4" name="Group 3">
            <a:extLst>
              <a:ext uri="{FF2B5EF4-FFF2-40B4-BE49-F238E27FC236}">
                <a16:creationId xmlns:a16="http://schemas.microsoft.com/office/drawing/2014/main" id="{ECB8BA1A-BADC-BC82-1AF6-4C31D29C0F3B}"/>
              </a:ext>
            </a:extLst>
          </p:cNvPr>
          <p:cNvGrpSpPr/>
          <p:nvPr/>
        </p:nvGrpSpPr>
        <p:grpSpPr>
          <a:xfrm>
            <a:off x="457139" y="3480409"/>
            <a:ext cx="5051065" cy="1569660"/>
            <a:chOff x="505127" y="3447690"/>
            <a:chExt cx="5051065" cy="1569660"/>
          </a:xfrm>
        </p:grpSpPr>
        <p:sp>
          <p:nvSpPr>
            <p:cNvPr id="10135" name="TextBox 10134"/>
            <p:cNvSpPr txBox="1"/>
            <p:nvPr/>
          </p:nvSpPr>
          <p:spPr>
            <a:xfrm>
              <a:off x="1156176" y="3447690"/>
              <a:ext cx="4400016" cy="1569660"/>
            </a:xfrm>
            <a:prstGeom prst="rect">
              <a:avLst/>
            </a:prstGeom>
            <a:noFill/>
          </p:spPr>
          <p:txBody>
            <a:bodyPr wrap="square" rtlCol="0">
              <a:spAutoFit/>
            </a:bodyPr>
            <a:lstStyle/>
            <a:p>
              <a:r>
                <a:rPr lang="en-US" sz="2400" dirty="0"/>
                <a:t>The dataset was run through</a:t>
              </a:r>
            </a:p>
            <a:p>
              <a:pPr marL="285750" indent="-285750">
                <a:buFont typeface="Arial" panose="020B0604020202020204" pitchFamily="34" charset="0"/>
                <a:buChar char="•"/>
              </a:pPr>
              <a:r>
                <a:rPr lang="en-US" sz="2400" dirty="0"/>
                <a:t>Supervised </a:t>
              </a:r>
            </a:p>
            <a:p>
              <a:pPr marL="285750" indent="-285750">
                <a:buFont typeface="Arial" panose="020B0604020202020204" pitchFamily="34" charset="0"/>
                <a:buChar char="•"/>
              </a:pPr>
              <a:r>
                <a:rPr lang="en-US" sz="2400" dirty="0"/>
                <a:t>Unsupervised </a:t>
              </a:r>
            </a:p>
            <a:p>
              <a:pPr marL="285750" indent="-285750">
                <a:buFont typeface="Arial" panose="020B0604020202020204" pitchFamily="34" charset="0"/>
                <a:buChar char="•"/>
              </a:pPr>
              <a:r>
                <a:rPr lang="en-US" sz="2400" dirty="0"/>
                <a:t>Deep Learning Models</a:t>
              </a:r>
            </a:p>
          </p:txBody>
        </p:sp>
        <p:grpSp>
          <p:nvGrpSpPr>
            <p:cNvPr id="14" name="Group 13">
              <a:extLst>
                <a:ext uri="{FF2B5EF4-FFF2-40B4-BE49-F238E27FC236}">
                  <a16:creationId xmlns:a16="http://schemas.microsoft.com/office/drawing/2014/main" id="{D8BBC79B-2378-0358-257A-BDDF1EEE4709}"/>
                </a:ext>
              </a:extLst>
            </p:cNvPr>
            <p:cNvGrpSpPr/>
            <p:nvPr/>
          </p:nvGrpSpPr>
          <p:grpSpPr>
            <a:xfrm>
              <a:off x="505127" y="3548197"/>
              <a:ext cx="548640" cy="548640"/>
              <a:chOff x="670676" y="3689982"/>
              <a:chExt cx="548640" cy="548640"/>
            </a:xfrm>
          </p:grpSpPr>
          <p:sp>
            <p:nvSpPr>
              <p:cNvPr id="10130" name="Oval 10129"/>
              <p:cNvSpPr/>
              <p:nvPr/>
            </p:nvSpPr>
            <p:spPr>
              <a:xfrm>
                <a:off x="670676" y="3689982"/>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pic>
            <p:nvPicPr>
              <p:cNvPr id="12" name="Graphic 11" descr="Muscular arm with solid fill">
                <a:extLst>
                  <a:ext uri="{FF2B5EF4-FFF2-40B4-BE49-F238E27FC236}">
                    <a16:creationId xmlns:a16="http://schemas.microsoft.com/office/drawing/2014/main" id="{06BFD4F2-A0BF-D3DF-BD4C-F2C60C4E77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7416" y="3759477"/>
                <a:ext cx="375160" cy="375160"/>
              </a:xfrm>
              <a:prstGeom prst="rect">
                <a:avLst/>
              </a:prstGeom>
            </p:spPr>
          </p:pic>
        </p:grpSp>
      </p:grpSp>
      <p:grpSp>
        <p:nvGrpSpPr>
          <p:cNvPr id="18" name="Group 17">
            <a:extLst>
              <a:ext uri="{FF2B5EF4-FFF2-40B4-BE49-F238E27FC236}">
                <a16:creationId xmlns:a16="http://schemas.microsoft.com/office/drawing/2014/main" id="{1D178CF9-F529-DB72-1675-F2EFE22FC903}"/>
              </a:ext>
            </a:extLst>
          </p:cNvPr>
          <p:cNvGrpSpPr/>
          <p:nvPr/>
        </p:nvGrpSpPr>
        <p:grpSpPr>
          <a:xfrm>
            <a:off x="457139" y="5229844"/>
            <a:ext cx="5604995" cy="1243726"/>
            <a:chOff x="670676" y="4593370"/>
            <a:chExt cx="5259565" cy="1317927"/>
          </a:xfrm>
        </p:grpSpPr>
        <p:sp>
          <p:nvSpPr>
            <p:cNvPr id="10143" name="TextBox 10142"/>
            <p:cNvSpPr txBox="1"/>
            <p:nvPr/>
          </p:nvSpPr>
          <p:spPr>
            <a:xfrm>
              <a:off x="1310826" y="4639356"/>
              <a:ext cx="4619415" cy="1271941"/>
            </a:xfrm>
            <a:prstGeom prst="rect">
              <a:avLst/>
            </a:prstGeom>
            <a:noFill/>
          </p:spPr>
          <p:txBody>
            <a:bodyPr wrap="square" rtlCol="0">
              <a:spAutoFit/>
            </a:bodyPr>
            <a:lstStyle/>
            <a:p>
              <a:r>
                <a:rPr lang="en-US" sz="2400" dirty="0"/>
                <a:t>Model Performance was evaluated using accuracy, precision &amp; recall metrics</a:t>
              </a:r>
            </a:p>
          </p:txBody>
        </p:sp>
        <p:sp>
          <p:nvSpPr>
            <p:cNvPr id="10131" name="Oval 10130"/>
            <p:cNvSpPr/>
            <p:nvPr/>
          </p:nvSpPr>
          <p:spPr>
            <a:xfrm>
              <a:off x="670676" y="4593370"/>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002060"/>
                </a:solidFill>
              </a:endParaRPr>
            </a:p>
          </p:txBody>
        </p:sp>
        <p:pic>
          <p:nvPicPr>
            <p:cNvPr id="17" name="Graphic 16" descr="Target with solid fill">
              <a:extLst>
                <a:ext uri="{FF2B5EF4-FFF2-40B4-BE49-F238E27FC236}">
                  <a16:creationId xmlns:a16="http://schemas.microsoft.com/office/drawing/2014/main" id="{C3D271F0-4308-3CC1-00C9-28D00E4C24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5886" y="4627664"/>
              <a:ext cx="475643" cy="475643"/>
            </a:xfrm>
            <a:prstGeom prst="rect">
              <a:avLst/>
            </a:prstGeom>
          </p:spPr>
        </p:pic>
      </p:grpSp>
      <p:grpSp>
        <p:nvGrpSpPr>
          <p:cNvPr id="5" name="Group 4">
            <a:extLst>
              <a:ext uri="{FF2B5EF4-FFF2-40B4-BE49-F238E27FC236}">
                <a16:creationId xmlns:a16="http://schemas.microsoft.com/office/drawing/2014/main" id="{003DDAD5-02A4-439F-8AF2-94069CC2719B}"/>
              </a:ext>
            </a:extLst>
          </p:cNvPr>
          <p:cNvGrpSpPr/>
          <p:nvPr/>
        </p:nvGrpSpPr>
        <p:grpSpPr>
          <a:xfrm>
            <a:off x="380727" y="751985"/>
            <a:ext cx="5716293" cy="1938992"/>
            <a:chOff x="469048" y="1009343"/>
            <a:chExt cx="5716293" cy="1938992"/>
          </a:xfrm>
        </p:grpSpPr>
        <p:sp>
          <p:nvSpPr>
            <p:cNvPr id="13" name="TextBox 12">
              <a:extLst>
                <a:ext uri="{FF2B5EF4-FFF2-40B4-BE49-F238E27FC236}">
                  <a16:creationId xmlns:a16="http://schemas.microsoft.com/office/drawing/2014/main" id="{2C1AD059-727A-F696-19E9-8039D4534E87}"/>
                </a:ext>
              </a:extLst>
            </p:cNvPr>
            <p:cNvSpPr txBox="1"/>
            <p:nvPr/>
          </p:nvSpPr>
          <p:spPr>
            <a:xfrm>
              <a:off x="1218612" y="1009343"/>
              <a:ext cx="4966729"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SciKit Learn ML Library</a:t>
              </a:r>
            </a:p>
            <a:p>
              <a:pPr marL="342900" indent="-342900">
                <a:buFont typeface="Arial" panose="020B0604020202020204" pitchFamily="34" charset="0"/>
                <a:buChar char="•"/>
              </a:pPr>
              <a:r>
                <a:rPr lang="en-US" sz="2400" dirty="0"/>
                <a:t>Tensorflow</a:t>
              </a:r>
            </a:p>
            <a:p>
              <a:pPr marL="342900" indent="-342900">
                <a:buFont typeface="Arial" panose="020B0604020202020204" pitchFamily="34" charset="0"/>
                <a:buChar char="•"/>
              </a:pPr>
              <a:r>
                <a:rPr lang="en-US" sz="2400" dirty="0"/>
                <a:t>Keras</a:t>
              </a:r>
            </a:p>
            <a:p>
              <a:pPr marL="342900" indent="-342900">
                <a:buFont typeface="Arial" panose="020B0604020202020204" pitchFamily="34" charset="0"/>
                <a:buChar char="•"/>
              </a:pPr>
              <a:r>
                <a:rPr lang="en-US" sz="2400" dirty="0"/>
                <a:t>Imblearn </a:t>
              </a:r>
            </a:p>
            <a:p>
              <a:pPr marL="342900" indent="-342900">
                <a:buFont typeface="Arial" panose="020B0604020202020204" pitchFamily="34" charset="0"/>
                <a:buChar char="•"/>
              </a:pPr>
              <a:endParaRPr lang="en-US" sz="2400" dirty="0"/>
            </a:p>
          </p:txBody>
        </p:sp>
        <p:grpSp>
          <p:nvGrpSpPr>
            <p:cNvPr id="3" name="Group 2">
              <a:extLst>
                <a:ext uri="{FF2B5EF4-FFF2-40B4-BE49-F238E27FC236}">
                  <a16:creationId xmlns:a16="http://schemas.microsoft.com/office/drawing/2014/main" id="{E7795E72-F8B3-50FB-70D1-EC3719C7C962}"/>
                </a:ext>
              </a:extLst>
            </p:cNvPr>
            <p:cNvGrpSpPr/>
            <p:nvPr/>
          </p:nvGrpSpPr>
          <p:grpSpPr>
            <a:xfrm>
              <a:off x="469048" y="1081623"/>
              <a:ext cx="661153" cy="628767"/>
              <a:chOff x="469727" y="1631396"/>
              <a:chExt cx="661153" cy="628767"/>
            </a:xfrm>
          </p:grpSpPr>
          <p:sp>
            <p:nvSpPr>
              <p:cNvPr id="2" name="Oval 1">
                <a:extLst>
                  <a:ext uri="{FF2B5EF4-FFF2-40B4-BE49-F238E27FC236}">
                    <a16:creationId xmlns:a16="http://schemas.microsoft.com/office/drawing/2014/main" id="{1D5CA80F-E94B-1F86-6590-4E429F272C5B}"/>
                  </a:ext>
                </a:extLst>
              </p:cNvPr>
              <p:cNvSpPr/>
              <p:nvPr/>
            </p:nvSpPr>
            <p:spPr>
              <a:xfrm>
                <a:off x="469727" y="1631396"/>
                <a:ext cx="661153" cy="6287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11" name="Graphic 10" descr="Blockchain with solid fill">
                <a:extLst>
                  <a:ext uri="{FF2B5EF4-FFF2-40B4-BE49-F238E27FC236}">
                    <a16:creationId xmlns:a16="http://schemas.microsoft.com/office/drawing/2014/main" id="{3FA9BA35-3A0B-FE68-EA02-0D9F3928054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7023" y="1648408"/>
                <a:ext cx="552427" cy="552427"/>
              </a:xfrm>
              <a:prstGeom prst="rect">
                <a:avLst/>
              </a:prstGeom>
            </p:spPr>
          </p:pic>
        </p:grpSp>
      </p:grpSp>
    </p:spTree>
    <p:extLst>
      <p:ext uri="{BB962C8B-B14F-4D97-AF65-F5344CB8AC3E}">
        <p14:creationId xmlns:p14="http://schemas.microsoft.com/office/powerpoint/2010/main" val="881207574"/>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1000"/>
                                        <p:tgtEl>
                                          <p:spTgt spid="18"/>
                                        </p:tgtEl>
                                      </p:cBhvr>
                                    </p:animEffect>
                                    <p:anim calcmode="lin" valueType="num">
                                      <p:cBhvr>
                                        <p:cTn id="26" dur="1000" fill="hold"/>
                                        <p:tgtEl>
                                          <p:spTgt spid="18"/>
                                        </p:tgtEl>
                                        <p:attrNameLst>
                                          <p:attrName>ppt_x</p:attrName>
                                        </p:attrNameLst>
                                      </p:cBhvr>
                                      <p:tavLst>
                                        <p:tav tm="0">
                                          <p:val>
                                            <p:strVal val="#ppt_x"/>
                                          </p:val>
                                        </p:tav>
                                        <p:tav tm="100000">
                                          <p:val>
                                            <p:strVal val="#ppt_x"/>
                                          </p:val>
                                        </p:tav>
                                      </p:tavLst>
                                    </p:anim>
                                    <p:anim calcmode="lin" valueType="num">
                                      <p:cBhvr>
                                        <p:cTn id="2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654679" y="-870333"/>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3987D87-4BB1-DC2E-569D-B342862D69B7}"/>
              </a:ext>
            </a:extLst>
          </p:cNvPr>
          <p:cNvSpPr txBox="1"/>
          <p:nvPr/>
        </p:nvSpPr>
        <p:spPr>
          <a:xfrm>
            <a:off x="2356021" y="571489"/>
            <a:ext cx="7104293" cy="1015663"/>
          </a:xfrm>
          <a:prstGeom prst="rect">
            <a:avLst/>
          </a:prstGeom>
          <a:noFill/>
        </p:spPr>
        <p:txBody>
          <a:bodyPr wrap="square" rtlCol="0" anchor="ctr">
            <a:spAutoFit/>
          </a:bodyPr>
          <a:lstStyle/>
          <a:p>
            <a:pPr algn="ctr"/>
            <a:r>
              <a:rPr lang="en-US" sz="6000" spc="-300" dirty="0">
                <a:solidFill>
                  <a:srgbClr val="F5CD00"/>
                </a:solidFill>
              </a:rPr>
              <a:t>Supervised ML Models</a:t>
            </a:r>
          </a:p>
        </p:txBody>
      </p:sp>
      <p:sp>
        <p:nvSpPr>
          <p:cNvPr id="9" name="Content Placeholder 2">
            <a:extLst>
              <a:ext uri="{FF2B5EF4-FFF2-40B4-BE49-F238E27FC236}">
                <a16:creationId xmlns:a16="http://schemas.microsoft.com/office/drawing/2014/main" id="{AC9E1843-CE31-80B4-D6F7-45CF30EC7C4F}"/>
              </a:ext>
            </a:extLst>
          </p:cNvPr>
          <p:cNvSpPr txBox="1">
            <a:spLocks/>
          </p:cNvSpPr>
          <p:nvPr/>
        </p:nvSpPr>
        <p:spPr>
          <a:xfrm>
            <a:off x="2526909" y="1812235"/>
            <a:ext cx="8359394" cy="7694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solidFill>
                  <a:srgbClr val="202124"/>
                </a:solidFill>
                <a:latin typeface="arial" panose="020B0604020202020204" pitchFamily="34" charset="0"/>
              </a:rPr>
              <a:t>These models rely on the data labels </a:t>
            </a:r>
            <a:r>
              <a:rPr lang="en-GB" sz="2400" b="0" i="0" dirty="0">
                <a:solidFill>
                  <a:srgbClr val="202124"/>
                </a:solidFill>
                <a:effectLst/>
                <a:latin typeface="arial" panose="020B0604020202020204" pitchFamily="34" charset="0"/>
              </a:rPr>
              <a:t>to train algorithms that will then classify data or predict the outcomes accurately. </a:t>
            </a:r>
            <a:endParaRPr lang="en-GB" sz="2400" dirty="0"/>
          </a:p>
        </p:txBody>
      </p:sp>
      <p:pic>
        <p:nvPicPr>
          <p:cNvPr id="5" name="Picture 4" descr="Diagram&#10;&#10;Description automatically generated">
            <a:extLst>
              <a:ext uri="{FF2B5EF4-FFF2-40B4-BE49-F238E27FC236}">
                <a16:creationId xmlns:a16="http://schemas.microsoft.com/office/drawing/2014/main" id="{F7560DA2-D7A8-F6FA-E4C3-7BF7B4D9C0B0}"/>
              </a:ext>
            </a:extLst>
          </p:cNvPr>
          <p:cNvPicPr>
            <a:picLocks noChangeAspect="1"/>
          </p:cNvPicPr>
          <p:nvPr/>
        </p:nvPicPr>
        <p:blipFill>
          <a:blip r:embed="rId2"/>
          <a:stretch>
            <a:fillRect/>
          </a:stretch>
        </p:blipFill>
        <p:spPr>
          <a:xfrm>
            <a:off x="1469535" y="2868444"/>
            <a:ext cx="8757055" cy="3632078"/>
          </a:xfrm>
          <a:prstGeom prst="rect">
            <a:avLst/>
          </a:prstGeom>
        </p:spPr>
      </p:pic>
      <p:grpSp>
        <p:nvGrpSpPr>
          <p:cNvPr id="4" name="Group 3">
            <a:extLst>
              <a:ext uri="{FF2B5EF4-FFF2-40B4-BE49-F238E27FC236}">
                <a16:creationId xmlns:a16="http://schemas.microsoft.com/office/drawing/2014/main" id="{CF897A56-56EC-2A06-0246-EAA9A68C5724}"/>
              </a:ext>
            </a:extLst>
          </p:cNvPr>
          <p:cNvGrpSpPr/>
          <p:nvPr/>
        </p:nvGrpSpPr>
        <p:grpSpPr>
          <a:xfrm>
            <a:off x="583049" y="357478"/>
            <a:ext cx="1772973" cy="1660454"/>
            <a:chOff x="583891" y="2057400"/>
            <a:chExt cx="2743200" cy="2743200"/>
          </a:xfrm>
        </p:grpSpPr>
        <p:sp>
          <p:nvSpPr>
            <p:cNvPr id="11" name="Oval 10">
              <a:extLst>
                <a:ext uri="{FF2B5EF4-FFF2-40B4-BE49-F238E27FC236}">
                  <a16:creationId xmlns:a16="http://schemas.microsoft.com/office/drawing/2014/main" id="{C01B6A94-ACB9-0B69-FD5F-84892370DCA1}"/>
                </a:ext>
              </a:extLst>
            </p:cNvPr>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AC77C73-D998-2A5E-90BF-1BC0FABB0310}"/>
                </a:ext>
              </a:extLst>
            </p:cNvPr>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accent2"/>
                  </a:solidFill>
                </a:rPr>
                <a:t>04</a:t>
              </a:r>
            </a:p>
          </p:txBody>
        </p:sp>
      </p:grpSp>
    </p:spTree>
    <p:extLst>
      <p:ext uri="{BB962C8B-B14F-4D97-AF65-F5344CB8AC3E}">
        <p14:creationId xmlns:p14="http://schemas.microsoft.com/office/powerpoint/2010/main" val="314315485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143394" y="-123569"/>
            <a:ext cx="5289932" cy="5545955"/>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13" name="Pentagon 10112"/>
          <p:cNvSpPr/>
          <p:nvPr/>
        </p:nvSpPr>
        <p:spPr>
          <a:xfrm>
            <a:off x="-317118" y="580579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68EC5B4-1E0D-91A8-5762-2CBF48AD82B0}"/>
              </a:ext>
            </a:extLst>
          </p:cNvPr>
          <p:cNvSpPr txBox="1"/>
          <p:nvPr/>
        </p:nvSpPr>
        <p:spPr>
          <a:xfrm>
            <a:off x="4937761" y="276010"/>
            <a:ext cx="5452772" cy="769441"/>
          </a:xfrm>
          <a:prstGeom prst="rect">
            <a:avLst/>
          </a:prstGeom>
          <a:noFill/>
        </p:spPr>
        <p:txBody>
          <a:bodyPr wrap="square" rtlCol="0" anchor="ctr">
            <a:spAutoFit/>
          </a:bodyPr>
          <a:lstStyle/>
          <a:p>
            <a:pPr algn="ctr"/>
            <a:r>
              <a:rPr lang="en-US" sz="4400" spc="-300" dirty="0">
                <a:solidFill>
                  <a:srgbClr val="F5CD00"/>
                </a:solidFill>
              </a:rPr>
              <a:t>Logistic Regression</a:t>
            </a:r>
          </a:p>
        </p:txBody>
      </p:sp>
      <p:pic>
        <p:nvPicPr>
          <p:cNvPr id="3" name="Picture 2" descr="Calendar&#10;&#10;Description automatically generated">
            <a:extLst>
              <a:ext uri="{FF2B5EF4-FFF2-40B4-BE49-F238E27FC236}">
                <a16:creationId xmlns:a16="http://schemas.microsoft.com/office/drawing/2014/main" id="{52C3F09F-0584-C20F-4DC4-19FAE67F5C18}"/>
              </a:ext>
            </a:extLst>
          </p:cNvPr>
          <p:cNvPicPr>
            <a:picLocks noChangeAspect="1"/>
          </p:cNvPicPr>
          <p:nvPr/>
        </p:nvPicPr>
        <p:blipFill>
          <a:blip r:embed="rId3"/>
          <a:stretch>
            <a:fillRect/>
          </a:stretch>
        </p:blipFill>
        <p:spPr>
          <a:xfrm>
            <a:off x="5207205" y="4484931"/>
            <a:ext cx="5315016" cy="2214590"/>
          </a:xfrm>
          <a:prstGeom prst="rect">
            <a:avLst/>
          </a:prstGeom>
        </p:spPr>
      </p:pic>
      <p:grpSp>
        <p:nvGrpSpPr>
          <p:cNvPr id="7" name="Group 6">
            <a:extLst>
              <a:ext uri="{FF2B5EF4-FFF2-40B4-BE49-F238E27FC236}">
                <a16:creationId xmlns:a16="http://schemas.microsoft.com/office/drawing/2014/main" id="{82BDF1F2-54A5-7CCB-32B9-DB66E76F0E61}"/>
              </a:ext>
            </a:extLst>
          </p:cNvPr>
          <p:cNvGrpSpPr/>
          <p:nvPr/>
        </p:nvGrpSpPr>
        <p:grpSpPr>
          <a:xfrm>
            <a:off x="5242553" y="1050513"/>
            <a:ext cx="5332053" cy="3042866"/>
            <a:chOff x="540432" y="1045182"/>
            <a:chExt cx="5332053" cy="3042866"/>
          </a:xfrm>
        </p:grpSpPr>
        <p:pic>
          <p:nvPicPr>
            <p:cNvPr id="31" name="Picture 30" descr="Chart, scatter chart&#10;&#10;Description automatically generated">
              <a:extLst>
                <a:ext uri="{FF2B5EF4-FFF2-40B4-BE49-F238E27FC236}">
                  <a16:creationId xmlns:a16="http://schemas.microsoft.com/office/drawing/2014/main" id="{22F9C26C-DFF5-8839-033A-3243104BFBC3}"/>
                </a:ext>
              </a:extLst>
            </p:cNvPr>
            <p:cNvPicPr>
              <a:picLocks noChangeAspect="1"/>
            </p:cNvPicPr>
            <p:nvPr/>
          </p:nvPicPr>
          <p:blipFill rotWithShape="1">
            <a:blip r:embed="rId4"/>
            <a:srcRect l="48416" b="3655"/>
            <a:stretch/>
          </p:blipFill>
          <p:spPr>
            <a:xfrm>
              <a:off x="540432" y="1045182"/>
              <a:ext cx="3022153" cy="3042866"/>
            </a:xfrm>
            <a:prstGeom prst="rect">
              <a:avLst/>
            </a:prstGeom>
          </p:spPr>
        </p:pic>
        <p:sp>
          <p:nvSpPr>
            <p:cNvPr id="32" name="TextBox 31">
              <a:extLst>
                <a:ext uri="{FF2B5EF4-FFF2-40B4-BE49-F238E27FC236}">
                  <a16:creationId xmlns:a16="http://schemas.microsoft.com/office/drawing/2014/main" id="{EB454B98-44B1-D27D-0557-1E47D23AA70A}"/>
                </a:ext>
              </a:extLst>
            </p:cNvPr>
            <p:cNvSpPr txBox="1"/>
            <p:nvPr/>
          </p:nvSpPr>
          <p:spPr>
            <a:xfrm>
              <a:off x="3409582" y="1572096"/>
              <a:ext cx="2142766" cy="369332"/>
            </a:xfrm>
            <a:prstGeom prst="rect">
              <a:avLst/>
            </a:prstGeom>
            <a:noFill/>
          </p:spPr>
          <p:txBody>
            <a:bodyPr wrap="none" rtlCol="0">
              <a:spAutoFit/>
            </a:bodyPr>
            <a:lstStyle/>
            <a:p>
              <a:r>
                <a:rPr lang="en-US" b="1" dirty="0"/>
                <a:t>Class 1 – Fraudulent </a:t>
              </a:r>
            </a:p>
          </p:txBody>
        </p:sp>
        <p:sp>
          <p:nvSpPr>
            <p:cNvPr id="34" name="TextBox 33">
              <a:extLst>
                <a:ext uri="{FF2B5EF4-FFF2-40B4-BE49-F238E27FC236}">
                  <a16:creationId xmlns:a16="http://schemas.microsoft.com/office/drawing/2014/main" id="{BAD12026-FB2F-249C-7C43-6EF3BF098B14}"/>
                </a:ext>
              </a:extLst>
            </p:cNvPr>
            <p:cNvSpPr txBox="1"/>
            <p:nvPr/>
          </p:nvSpPr>
          <p:spPr>
            <a:xfrm>
              <a:off x="3346665" y="3475441"/>
              <a:ext cx="2525820" cy="369332"/>
            </a:xfrm>
            <a:prstGeom prst="rect">
              <a:avLst/>
            </a:prstGeom>
            <a:noFill/>
          </p:spPr>
          <p:txBody>
            <a:bodyPr wrap="none" rtlCol="0">
              <a:spAutoFit/>
            </a:bodyPr>
            <a:lstStyle/>
            <a:p>
              <a:r>
                <a:rPr lang="en-US" b="1" dirty="0"/>
                <a:t>Class 0 – Non-fraudulent</a:t>
              </a:r>
            </a:p>
          </p:txBody>
        </p:sp>
      </p:grpSp>
      <p:grpSp>
        <p:nvGrpSpPr>
          <p:cNvPr id="2" name="Group 1">
            <a:extLst>
              <a:ext uri="{FF2B5EF4-FFF2-40B4-BE49-F238E27FC236}">
                <a16:creationId xmlns:a16="http://schemas.microsoft.com/office/drawing/2014/main" id="{7562CB79-AF9D-1ECD-B11B-47A558DB3983}"/>
              </a:ext>
            </a:extLst>
          </p:cNvPr>
          <p:cNvGrpSpPr/>
          <p:nvPr/>
        </p:nvGrpSpPr>
        <p:grpSpPr>
          <a:xfrm>
            <a:off x="843959" y="2400828"/>
            <a:ext cx="1772973" cy="1660454"/>
            <a:chOff x="583891" y="2057400"/>
            <a:chExt cx="2743200" cy="2743200"/>
          </a:xfrm>
        </p:grpSpPr>
        <p:sp>
          <p:nvSpPr>
            <p:cNvPr id="4" name="Oval 3">
              <a:extLst>
                <a:ext uri="{FF2B5EF4-FFF2-40B4-BE49-F238E27FC236}">
                  <a16:creationId xmlns:a16="http://schemas.microsoft.com/office/drawing/2014/main" id="{66A771F4-3DE9-DCED-D694-3374F74E2783}"/>
                </a:ext>
              </a:extLst>
            </p:cNvPr>
            <p:cNvSpPr/>
            <p:nvPr/>
          </p:nvSpPr>
          <p:spPr>
            <a:xfrm>
              <a:off x="583891" y="2057400"/>
              <a:ext cx="2743200" cy="2743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a:extLst>
                <a:ext uri="{FF2B5EF4-FFF2-40B4-BE49-F238E27FC236}">
                  <a16:creationId xmlns:a16="http://schemas.microsoft.com/office/drawing/2014/main" id="{7764BAED-D2EC-5D38-441C-A0E6989B6131}"/>
                </a:ext>
              </a:extLst>
            </p:cNvPr>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bg1"/>
                  </a:solidFill>
                </a:rPr>
                <a:t>05</a:t>
              </a:r>
            </a:p>
          </p:txBody>
        </p:sp>
      </p:grpSp>
      <p:sp>
        <p:nvSpPr>
          <p:cNvPr id="6" name="TextBox 5">
            <a:extLst>
              <a:ext uri="{FF2B5EF4-FFF2-40B4-BE49-F238E27FC236}">
                <a16:creationId xmlns:a16="http://schemas.microsoft.com/office/drawing/2014/main" id="{25486ABA-0766-E19B-C519-7D3499AF2A86}"/>
              </a:ext>
            </a:extLst>
          </p:cNvPr>
          <p:cNvSpPr txBox="1"/>
          <p:nvPr/>
        </p:nvSpPr>
        <p:spPr>
          <a:xfrm>
            <a:off x="0" y="298718"/>
            <a:ext cx="4173142" cy="1938992"/>
          </a:xfrm>
          <a:prstGeom prst="rect">
            <a:avLst/>
          </a:prstGeom>
          <a:noFill/>
        </p:spPr>
        <p:txBody>
          <a:bodyPr wrap="square" rtlCol="0" anchor="ctr">
            <a:spAutoFit/>
          </a:bodyPr>
          <a:lstStyle/>
          <a:p>
            <a:pPr algn="ctr"/>
            <a:r>
              <a:rPr lang="en-US" sz="6000" spc="-300" dirty="0">
                <a:solidFill>
                  <a:schemeClr val="bg1"/>
                </a:solidFill>
              </a:rPr>
              <a:t>Model Development</a:t>
            </a:r>
          </a:p>
        </p:txBody>
      </p:sp>
    </p:spTree>
    <p:extLst>
      <p:ext uri="{BB962C8B-B14F-4D97-AF65-F5344CB8AC3E}">
        <p14:creationId xmlns:p14="http://schemas.microsoft.com/office/powerpoint/2010/main" val="1348597288"/>
      </p:ext>
    </p:extLst>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Triangle 40"/>
          <p:cNvSpPr/>
          <p:nvPr/>
        </p:nvSpPr>
        <p:spPr>
          <a:xfrm flipH="1">
            <a:off x="8782737" y="6166469"/>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1014787" y="6364674"/>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F1F6363-B13E-2F29-87CA-B7B44CEAB71F}"/>
              </a:ext>
            </a:extLst>
          </p:cNvPr>
          <p:cNvSpPr txBox="1"/>
          <p:nvPr/>
        </p:nvSpPr>
        <p:spPr>
          <a:xfrm>
            <a:off x="2168307" y="452683"/>
            <a:ext cx="5998049" cy="769441"/>
          </a:xfrm>
          <a:prstGeom prst="rect">
            <a:avLst/>
          </a:prstGeom>
          <a:noFill/>
        </p:spPr>
        <p:txBody>
          <a:bodyPr wrap="square" rtlCol="0" anchor="ctr">
            <a:spAutoFit/>
          </a:bodyPr>
          <a:lstStyle/>
          <a:p>
            <a:pPr algn="ctr"/>
            <a:r>
              <a:rPr lang="en-US" sz="4400" spc="-300" dirty="0">
                <a:solidFill>
                  <a:srgbClr val="F5CD00"/>
                </a:solidFill>
              </a:rPr>
              <a:t>K Nearest Neighbors (KNN)</a:t>
            </a:r>
          </a:p>
        </p:txBody>
      </p:sp>
      <p:pic>
        <p:nvPicPr>
          <p:cNvPr id="13" name="Picture 12" descr="Calendar&#10;&#10;Description automatically generated">
            <a:extLst>
              <a:ext uri="{FF2B5EF4-FFF2-40B4-BE49-F238E27FC236}">
                <a16:creationId xmlns:a16="http://schemas.microsoft.com/office/drawing/2014/main" id="{9AB085C4-98B8-698D-B48E-FC113137638B}"/>
              </a:ext>
            </a:extLst>
          </p:cNvPr>
          <p:cNvPicPr>
            <a:picLocks noChangeAspect="1"/>
          </p:cNvPicPr>
          <p:nvPr/>
        </p:nvPicPr>
        <p:blipFill>
          <a:blip r:embed="rId2"/>
          <a:stretch>
            <a:fillRect/>
          </a:stretch>
        </p:blipFill>
        <p:spPr>
          <a:xfrm>
            <a:off x="7500648" y="2437670"/>
            <a:ext cx="4301846" cy="1720738"/>
          </a:xfrm>
          <a:prstGeom prst="rect">
            <a:avLst/>
          </a:prstGeom>
        </p:spPr>
      </p:pic>
      <p:cxnSp>
        <p:nvCxnSpPr>
          <p:cNvPr id="15" name="Straight Connector 14">
            <a:extLst>
              <a:ext uri="{FF2B5EF4-FFF2-40B4-BE49-F238E27FC236}">
                <a16:creationId xmlns:a16="http://schemas.microsoft.com/office/drawing/2014/main" id="{28B81AC1-17D1-0C37-3C1E-D3018B02A2D9}"/>
              </a:ext>
            </a:extLst>
          </p:cNvPr>
          <p:cNvCxnSpPr/>
          <p:nvPr/>
        </p:nvCxnSpPr>
        <p:spPr>
          <a:xfrm>
            <a:off x="6447287" y="1856879"/>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4FBB5AC4-64A6-21DD-F719-C384DEC121BF}"/>
              </a:ext>
            </a:extLst>
          </p:cNvPr>
          <p:cNvGrpSpPr/>
          <p:nvPr/>
        </p:nvGrpSpPr>
        <p:grpSpPr>
          <a:xfrm>
            <a:off x="848292" y="5363059"/>
            <a:ext cx="6500775" cy="548640"/>
            <a:chOff x="7342968" y="4937294"/>
            <a:chExt cx="6292158" cy="548640"/>
          </a:xfrm>
        </p:grpSpPr>
        <p:sp>
          <p:nvSpPr>
            <p:cNvPr id="17" name="Oval 16">
              <a:extLst>
                <a:ext uri="{FF2B5EF4-FFF2-40B4-BE49-F238E27FC236}">
                  <a16:creationId xmlns:a16="http://schemas.microsoft.com/office/drawing/2014/main" id="{79BF0C5D-8DFF-9E13-075D-03A6D42D6E74}"/>
                </a:ext>
              </a:extLst>
            </p:cNvPr>
            <p:cNvSpPr/>
            <p:nvPr/>
          </p:nvSpPr>
          <p:spPr>
            <a:xfrm>
              <a:off x="7342968" y="4937294"/>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8" name="Rectangle 17">
              <a:extLst>
                <a:ext uri="{FF2B5EF4-FFF2-40B4-BE49-F238E27FC236}">
                  <a16:creationId xmlns:a16="http://schemas.microsoft.com/office/drawing/2014/main" id="{3FFEF714-00A0-6928-C287-A030F5D2BD50}"/>
                </a:ext>
              </a:extLst>
            </p:cNvPr>
            <p:cNvSpPr/>
            <p:nvPr/>
          </p:nvSpPr>
          <p:spPr>
            <a:xfrm>
              <a:off x="8150137" y="5026948"/>
              <a:ext cx="5484989" cy="400110"/>
            </a:xfrm>
            <a:prstGeom prst="rect">
              <a:avLst/>
            </a:prstGeom>
          </p:spPr>
          <p:txBody>
            <a:bodyPr wrap="square">
              <a:spAutoFit/>
            </a:bodyPr>
            <a:lstStyle/>
            <a:p>
              <a:r>
                <a:rPr lang="en-US" sz="2000" dirty="0"/>
                <a:t>Test and Training accuracy stabilized at ~3  neighbors</a:t>
              </a:r>
            </a:p>
          </p:txBody>
        </p:sp>
      </p:grpSp>
      <p:grpSp>
        <p:nvGrpSpPr>
          <p:cNvPr id="19" name="Group 18">
            <a:extLst>
              <a:ext uri="{FF2B5EF4-FFF2-40B4-BE49-F238E27FC236}">
                <a16:creationId xmlns:a16="http://schemas.microsoft.com/office/drawing/2014/main" id="{203539CB-9B08-A23C-001A-993427CDC7A2}"/>
              </a:ext>
            </a:extLst>
          </p:cNvPr>
          <p:cNvGrpSpPr/>
          <p:nvPr/>
        </p:nvGrpSpPr>
        <p:grpSpPr>
          <a:xfrm>
            <a:off x="848292" y="6090354"/>
            <a:ext cx="9092573" cy="548640"/>
            <a:chOff x="8992547" y="4939024"/>
            <a:chExt cx="9092573" cy="548640"/>
          </a:xfrm>
        </p:grpSpPr>
        <p:sp>
          <p:nvSpPr>
            <p:cNvPr id="20" name="Oval 19">
              <a:extLst>
                <a:ext uri="{FF2B5EF4-FFF2-40B4-BE49-F238E27FC236}">
                  <a16:creationId xmlns:a16="http://schemas.microsoft.com/office/drawing/2014/main" id="{7EAEC450-57C1-885E-5B2F-28B7332B7B2C}"/>
                </a:ext>
              </a:extLst>
            </p:cNvPr>
            <p:cNvSpPr/>
            <p:nvPr/>
          </p:nvSpPr>
          <p:spPr>
            <a:xfrm>
              <a:off x="8992547" y="4939024"/>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Rectangle 21">
              <a:extLst>
                <a:ext uri="{FF2B5EF4-FFF2-40B4-BE49-F238E27FC236}">
                  <a16:creationId xmlns:a16="http://schemas.microsoft.com/office/drawing/2014/main" id="{EE97D4DD-AA82-E50F-DF99-8F479F2EF2CA}"/>
                </a:ext>
              </a:extLst>
            </p:cNvPr>
            <p:cNvSpPr/>
            <p:nvPr/>
          </p:nvSpPr>
          <p:spPr>
            <a:xfrm>
              <a:off x="9834889" y="5015139"/>
              <a:ext cx="8250231" cy="400110"/>
            </a:xfrm>
            <a:prstGeom prst="rect">
              <a:avLst/>
            </a:prstGeom>
          </p:spPr>
          <p:txBody>
            <a:bodyPr wrap="square">
              <a:spAutoFit/>
            </a:bodyPr>
            <a:lstStyle/>
            <a:p>
              <a:r>
                <a:rPr lang="en-US" sz="2000" dirty="0"/>
                <a:t>Slight improvement in the fraudulent class 1 precision and accuracy noted </a:t>
              </a:r>
            </a:p>
          </p:txBody>
        </p:sp>
      </p:grpSp>
      <p:grpSp>
        <p:nvGrpSpPr>
          <p:cNvPr id="24" name="Group 23">
            <a:extLst>
              <a:ext uri="{FF2B5EF4-FFF2-40B4-BE49-F238E27FC236}">
                <a16:creationId xmlns:a16="http://schemas.microsoft.com/office/drawing/2014/main" id="{620628B1-2DEC-9FDC-5436-51E47A44437C}"/>
              </a:ext>
            </a:extLst>
          </p:cNvPr>
          <p:cNvGrpSpPr/>
          <p:nvPr/>
        </p:nvGrpSpPr>
        <p:grpSpPr>
          <a:xfrm>
            <a:off x="2065281" y="1513545"/>
            <a:ext cx="5039950" cy="3679400"/>
            <a:chOff x="80015" y="925668"/>
            <a:chExt cx="5039950" cy="3679400"/>
          </a:xfrm>
        </p:grpSpPr>
        <p:pic>
          <p:nvPicPr>
            <p:cNvPr id="11" name="Picture 10" descr="Chart, line chart&#10;&#10;Description automatically generated">
              <a:extLst>
                <a:ext uri="{FF2B5EF4-FFF2-40B4-BE49-F238E27FC236}">
                  <a16:creationId xmlns:a16="http://schemas.microsoft.com/office/drawing/2014/main" id="{DDF55025-796E-E3EC-214C-367F617A5116}"/>
                </a:ext>
              </a:extLst>
            </p:cNvPr>
            <p:cNvPicPr>
              <a:picLocks noChangeAspect="1"/>
            </p:cNvPicPr>
            <p:nvPr/>
          </p:nvPicPr>
          <p:blipFill>
            <a:blip r:embed="rId3"/>
            <a:stretch>
              <a:fillRect/>
            </a:stretch>
          </p:blipFill>
          <p:spPr>
            <a:xfrm>
              <a:off x="80015" y="925668"/>
              <a:ext cx="5039950" cy="3679400"/>
            </a:xfrm>
            <a:prstGeom prst="rect">
              <a:avLst/>
            </a:prstGeom>
          </p:spPr>
        </p:pic>
        <p:sp>
          <p:nvSpPr>
            <p:cNvPr id="5" name="TextBox 4">
              <a:extLst>
                <a:ext uri="{FF2B5EF4-FFF2-40B4-BE49-F238E27FC236}">
                  <a16:creationId xmlns:a16="http://schemas.microsoft.com/office/drawing/2014/main" id="{4892679B-0473-14C0-D0EF-07A7A6634B19}"/>
                </a:ext>
              </a:extLst>
            </p:cNvPr>
            <p:cNvSpPr txBox="1"/>
            <p:nvPr/>
          </p:nvSpPr>
          <p:spPr>
            <a:xfrm>
              <a:off x="1131707" y="1461839"/>
              <a:ext cx="1353960" cy="369332"/>
            </a:xfrm>
            <a:prstGeom prst="rect">
              <a:avLst/>
            </a:prstGeom>
            <a:noFill/>
          </p:spPr>
          <p:txBody>
            <a:bodyPr wrap="none" rtlCol="0">
              <a:spAutoFit/>
            </a:bodyPr>
            <a:lstStyle/>
            <a:p>
              <a:r>
                <a:rPr lang="en-US" b="1" dirty="0"/>
                <a:t>Training Set </a:t>
              </a:r>
            </a:p>
          </p:txBody>
        </p:sp>
        <p:sp>
          <p:nvSpPr>
            <p:cNvPr id="6" name="TextBox 5">
              <a:extLst>
                <a:ext uri="{FF2B5EF4-FFF2-40B4-BE49-F238E27FC236}">
                  <a16:creationId xmlns:a16="http://schemas.microsoft.com/office/drawing/2014/main" id="{15211E54-D9F3-3A4B-AE82-3629EA83CA4E}"/>
                </a:ext>
              </a:extLst>
            </p:cNvPr>
            <p:cNvSpPr txBox="1"/>
            <p:nvPr/>
          </p:nvSpPr>
          <p:spPr>
            <a:xfrm>
              <a:off x="1163791" y="3217313"/>
              <a:ext cx="1260217" cy="369332"/>
            </a:xfrm>
            <a:prstGeom prst="rect">
              <a:avLst/>
            </a:prstGeom>
            <a:noFill/>
          </p:spPr>
          <p:txBody>
            <a:bodyPr wrap="none" rtlCol="0">
              <a:spAutoFit/>
            </a:bodyPr>
            <a:lstStyle/>
            <a:p>
              <a:r>
                <a:rPr lang="en-US" b="1" dirty="0"/>
                <a:t>Testing Set </a:t>
              </a:r>
            </a:p>
          </p:txBody>
        </p:sp>
      </p:grpSp>
      <p:grpSp>
        <p:nvGrpSpPr>
          <p:cNvPr id="9" name="Group 8">
            <a:extLst>
              <a:ext uri="{FF2B5EF4-FFF2-40B4-BE49-F238E27FC236}">
                <a16:creationId xmlns:a16="http://schemas.microsoft.com/office/drawing/2014/main" id="{922808B6-EC1B-0906-DE91-FC0070F8D1CB}"/>
              </a:ext>
            </a:extLst>
          </p:cNvPr>
          <p:cNvGrpSpPr/>
          <p:nvPr/>
        </p:nvGrpSpPr>
        <p:grpSpPr>
          <a:xfrm>
            <a:off x="224486" y="185932"/>
            <a:ext cx="1772973" cy="1660454"/>
            <a:chOff x="583891" y="2057400"/>
            <a:chExt cx="2743200" cy="2743200"/>
          </a:xfrm>
        </p:grpSpPr>
        <p:sp>
          <p:nvSpPr>
            <p:cNvPr id="12" name="Oval 11">
              <a:extLst>
                <a:ext uri="{FF2B5EF4-FFF2-40B4-BE49-F238E27FC236}">
                  <a16:creationId xmlns:a16="http://schemas.microsoft.com/office/drawing/2014/main" id="{8C813674-37E9-687D-DA50-954C5E1CE127}"/>
                </a:ext>
              </a:extLst>
            </p:cNvPr>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487B3FA-AC21-3B7D-2BB9-34DC752C7E2C}"/>
                </a:ext>
              </a:extLst>
            </p:cNvPr>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accent2"/>
                  </a:solidFill>
                </a:rPr>
                <a:t>06</a:t>
              </a:r>
            </a:p>
          </p:txBody>
        </p:sp>
      </p:grpSp>
    </p:spTree>
    <p:extLst>
      <p:ext uri="{BB962C8B-B14F-4D97-AF65-F5344CB8AC3E}">
        <p14:creationId xmlns:p14="http://schemas.microsoft.com/office/powerpoint/2010/main" val="22479445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anim calcmode="lin" valueType="num">
                                      <p:cBhvr>
                                        <p:cTn id="14" dur="500" fill="hold"/>
                                        <p:tgtEl>
                                          <p:spTgt spid="19"/>
                                        </p:tgtEl>
                                        <p:attrNameLst>
                                          <p:attrName>ppt_x</p:attrName>
                                        </p:attrNameLst>
                                      </p:cBhvr>
                                      <p:tavLst>
                                        <p:tav tm="0">
                                          <p:val>
                                            <p:strVal val="#ppt_x"/>
                                          </p:val>
                                        </p:tav>
                                        <p:tav tm="100000">
                                          <p:val>
                                            <p:strVal val="#ppt_x"/>
                                          </p:val>
                                        </p:tav>
                                      </p:tavLst>
                                    </p:anim>
                                    <p:anim calcmode="lin" valueType="num">
                                      <p:cBhvr>
                                        <p:cTn id="15"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rgbClr val="000000"/>
      </a:dk1>
      <a:lt1>
        <a:srgbClr val="FFFFFF"/>
      </a:lt1>
      <a:dk2>
        <a:srgbClr val="E3432D"/>
      </a:dk2>
      <a:lt2>
        <a:srgbClr val="EAE5EB"/>
      </a:lt2>
      <a:accent1>
        <a:srgbClr val="631932"/>
      </a:accent1>
      <a:accent2>
        <a:srgbClr val="F5CC00"/>
      </a:accent2>
      <a:accent3>
        <a:srgbClr val="FA4C2E"/>
      </a:accent3>
      <a:accent4>
        <a:srgbClr val="00EB97"/>
      </a:accent4>
      <a:accent5>
        <a:srgbClr val="00EBC3"/>
      </a:accent5>
      <a:accent6>
        <a:srgbClr val="00C3F1"/>
      </a:accent6>
      <a:hlink>
        <a:srgbClr val="00B5FC"/>
      </a:hlink>
      <a:folHlink>
        <a:srgbClr val="8283C7"/>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4098</TotalTime>
  <Words>1360</Words>
  <Application>Microsoft Macintosh PowerPoint</Application>
  <PresentationFormat>Widescreen</PresentationFormat>
  <Paragraphs>312</Paragraphs>
  <Slides>25</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-apple-system</vt:lpstr>
      <vt:lpstr>Arial</vt:lpstr>
      <vt:lpstr>Arial</vt:lpstr>
      <vt:lpstr>Calibri</vt:lpstr>
      <vt:lpstr>Calibri Light</vt:lpstr>
      <vt:lpstr>IBM Plex Sans</vt:lpstr>
      <vt:lpstr>Inter</vt:lpstr>
      <vt:lpstr>Söhne</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Salma Abdirahman</dc:creator>
  <cp:lastModifiedBy>8080</cp:lastModifiedBy>
  <cp:revision>47</cp:revision>
  <dcterms:created xsi:type="dcterms:W3CDTF">2023-02-16T18:41:26Z</dcterms:created>
  <dcterms:modified xsi:type="dcterms:W3CDTF">2023-02-23T14:24:53Z</dcterms:modified>
</cp:coreProperties>
</file>