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316" r:id="rId6"/>
    <p:sldId id="318" r:id="rId7"/>
    <p:sldId id="333" r:id="rId8"/>
    <p:sldId id="282" r:id="rId9"/>
    <p:sldId id="332" r:id="rId10"/>
    <p:sldId id="320" r:id="rId11"/>
    <p:sldId id="321" r:id="rId12"/>
    <p:sldId id="322" r:id="rId13"/>
    <p:sldId id="323" r:id="rId14"/>
    <p:sldId id="265" r:id="rId15"/>
    <p:sldId id="281" r:id="rId16"/>
    <p:sldId id="319" r:id="rId17"/>
    <p:sldId id="325" r:id="rId18"/>
    <p:sldId id="327" r:id="rId19"/>
    <p:sldId id="329" r:id="rId20"/>
    <p:sldId id="326" r:id="rId21"/>
    <p:sldId id="330" r:id="rId22"/>
    <p:sldId id="331" r:id="rId23"/>
    <p:sldId id="328" r:id="rId24"/>
    <p:sldId id="277" r:id="rId2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120" y="1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955BAD-3994-76CF-CD6E-793249325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5B244-AAEB-D119-B54B-6CB922D46E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FE77-51B3-4D20-827E-9CA5E99AB850}" type="datetimeFigureOut">
              <a:rPr lang="en-GB" smtClean="0"/>
              <a:t>14/09/2023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344E-24B4-D004-1E22-74A4AA3F2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C91B7-0585-A596-D6B1-9EECFAFBBD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03E4E-D719-408D-A997-81735F1422B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082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AB89967-7FF1-42AC-BCAE-2005D4BF8BA8}" type="datetimeFigureOut">
              <a:rPr lang="en-US" smtClean="0"/>
              <a:t>14-Sep-23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A0CAAD7-42FC-4727-8912-7CBB82EE41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3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AD7-42FC-4727-8912-7CBB82EE41E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04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AAD7-42FC-4727-8912-7CBB82EE41E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9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782C-C50D-48EF-B4A0-A186A0F86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62834-3421-4556-BF23-FEFAAAAAA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02097-7483-458E-A418-3FF35F3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AEA3-2EA5-45FE-8E4D-58D4066E3318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329D2-D5CA-4573-8FFA-6CC31484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25566-45AC-44BB-A79D-29C7B45A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9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D58D-CF33-4F16-84D1-CD9AED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C9F4-AA11-4A7E-8414-5C8A7CCD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2147-A7BA-4AA7-B606-F51BDBB7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28B2-5382-45A0-9E2E-F35E18C618DF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19843-A578-4B4E-9DE0-4438C790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7682-EBBA-4ADE-8772-E8F191F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2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496A-3699-4893-AD57-B2DC666CF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6ED31-BC36-424F-9B12-0FF7AA63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A23F-CFC4-43C8-A873-1CBB5FD5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2C04-CCC3-4B95-8696-DAAB827C2B51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49EE-E223-4A1B-9A27-4E4392E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C3299-E12E-49E7-8227-CD8CB36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818-719F-4631-BBEB-D3C87E9BF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B93C-28E2-43A7-B530-2A2601C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DCAF-B820-4AF9-8332-30412AD9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604F-11EC-4E2D-8A15-04CF54BA8532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9C17-0966-4377-8856-94626D46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C6F4-BC44-4CEA-8661-A51F03A9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7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DD71-0557-4B32-B205-7F14CD32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B878E-EE60-4A7F-A823-17707134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78ED-AE5E-4EC8-90E1-AEDCBB2B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B6D-E6F6-400B-BD10-84455809E80D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1EA9-295D-4F9D-8742-EBCA32B1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E7D1-C829-416C-A978-85995EF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9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24A-7E43-44E5-AE1B-F40F52E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4D1F9-B911-410E-8CE9-CA4D682D2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2D65-B227-463D-AD6D-B2784C68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168D-1C69-4B62-A7D8-E97995A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C0106-1C5C-46D0-8FEA-8DD20D62F563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8C9-5431-4779-8905-2B5B1D9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5D5D-25E8-4B62-B80C-B268C04F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AE3-7935-4322-852E-118419B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15DC1-4553-4E64-A5E7-F13C0D16A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09D47-9DCF-4E8D-A273-DA8970E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C49B0-47CF-4A40-AE2C-1DC2F3855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55C5B-A01E-425F-AFF1-37C89AB79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10F51-D357-4022-BB16-1C8A2224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C6C9-21C6-418B-9E43-3333586A182A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855B-2A10-4C20-B52D-47C38AF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181B1-BE43-415D-990F-7A6DD00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6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2D2-0BE8-4354-A227-7F3ACB5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60F5A-0FD0-457D-85C3-560DCE79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19EBB-2978-491C-A658-0A9FA55C61CD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1A6C-E01C-400F-A1DC-D6CB74A9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31F55-EE85-41B3-9AC4-82FF0C2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0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1CEF-8651-422A-BAD3-639B840F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4FDD6-62F1-4F0E-8B86-59428E56189F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3B300-8F00-4DC7-896B-798EAC4A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6E81-93EF-4DE7-A2B0-559EB1E5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8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6F1C-0A15-4C21-A7C7-45F0980C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FE6E-5997-4300-8B94-8360DB82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0EBB-B123-448B-A79A-BA187BE92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22090-F2F7-4B8D-BD42-83DE6928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9B90-2950-4BCB-995B-CEDCD018F2D3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0D114-9B93-4B9E-AA8B-E15700C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C7DAE-7E71-4A52-8B18-19BD2B9F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12B-2B97-4EC9-98B0-FA78AFE2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98A2C-709D-42F1-9838-C2356F561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2B66C-6169-4F07-9C11-B4B04B1E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45905-40CA-4F29-BBDB-2BF5BEC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296-1105-4B6B-B504-5A38324AA18F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E4E7-144E-4596-85A1-B6C39D0A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63F1-F25D-4049-A4BF-8821013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42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88F6F-91C1-4675-B250-B95598E6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64BF-10CA-444C-A968-76FDC546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4AD7-71F8-46E5-B8B5-99D76EA9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F383-6944-4287-8F26-CAE4FAE8353A}" type="datetime1">
              <a:rPr lang="en-US" smtClean="0"/>
              <a:t>14-Sep-23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5EBF-E18C-4765-AA23-8BEFFED9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B3FA-83AC-405A-BBD7-4D299ADB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0A24E-A725-4B67-A709-B05312D8EB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5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-to-excel-and-python-examples.com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burgessx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4F0F6-1F0F-42D7-95B1-EEDA7F03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B5A772-3CCB-422D-8212-EF5B10AD724C}"/>
              </a:ext>
            </a:extLst>
          </p:cNvPr>
          <p:cNvSpPr txBox="1"/>
          <p:nvPr/>
        </p:nvSpPr>
        <p:spPr>
          <a:xfrm>
            <a:off x="1693523" y="577081"/>
            <a:ext cx="8804953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/>
              <a:t>Quanto Credit Default Swaps</a:t>
            </a:r>
          </a:p>
          <a:p>
            <a:pPr algn="ctr">
              <a:lnSpc>
                <a:spcPct val="150000"/>
              </a:lnSpc>
            </a:pPr>
            <a:r>
              <a:rPr lang="en-GB" sz="2800" dirty="0">
                <a:solidFill>
                  <a:srgbClr val="C00000"/>
                </a:solidFill>
              </a:rPr>
              <a:t>Theory, Pricing &amp; Practice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CAA34-ACC4-4432-82DC-D0CF55F4197E}"/>
              </a:ext>
            </a:extLst>
          </p:cNvPr>
          <p:cNvSpPr txBox="1"/>
          <p:nvPr/>
        </p:nvSpPr>
        <p:spPr>
          <a:xfrm>
            <a:off x="9717618" y="6164027"/>
            <a:ext cx="2290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solidFill>
                  <a:schemeClr val="bg1"/>
                </a:solidFill>
              </a:rPr>
              <a:t>Nicholas Burgess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61306-BFFF-51BD-D753-F01B254A5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65" y="500681"/>
            <a:ext cx="2872989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2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FX Jump on Default Explained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/>
              <p:nvPr/>
            </p:nvSpPr>
            <p:spPr>
              <a:xfrm>
                <a:off x="560475" y="3950511"/>
                <a:ext cx="10177917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Credit Default and Impact of FX Devaluation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Should Brazil default we expect BRL will weaken versus 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That is the amount of USD to buy 1 BRL to jump down i.e., </a:t>
                </a:r>
                <a:r>
                  <a:rPr lang="en-GB" dirty="0">
                    <a:solidFill>
                      <a:srgbClr val="C00000"/>
                    </a:solidFill>
                  </a:rPr>
                  <a:t>Negative Jump,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%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Therefore, </a:t>
                </a:r>
                <a:r>
                  <a:rPr lang="en-GB" dirty="0">
                    <a:solidFill>
                      <a:srgbClr val="C00000"/>
                    </a:solidFill>
                  </a:rPr>
                  <a:t>Quanto protection payments in BRL are worth less</a:t>
                </a:r>
                <a:r>
                  <a:rPr lang="en-GB" dirty="0"/>
                  <a:t> relative to USD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Par spreads measure protection payment value.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Consequently, we expect </a:t>
                </a:r>
                <a:r>
                  <a:rPr lang="en-GB" dirty="0">
                    <a:solidFill>
                      <a:srgbClr val="C00000"/>
                    </a:solidFill>
                  </a:rPr>
                  <a:t>Lower Quanto Par Spreads</a:t>
                </a:r>
                <a:r>
                  <a:rPr lang="en-GB" dirty="0"/>
                  <a:t> in BRL relative to USD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75" y="3950511"/>
                <a:ext cx="10177917" cy="2542363"/>
              </a:xfrm>
              <a:prstGeom prst="rect">
                <a:avLst/>
              </a:prstGeom>
              <a:blipFill>
                <a:blip r:embed="rId2"/>
                <a:stretch>
                  <a:fillRect l="-539" b="-2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0AF3A-942B-4502-25A1-C1A664BE4B68}"/>
                  </a:ext>
                </a:extLst>
              </p:cNvPr>
              <p:cNvSpPr txBox="1"/>
              <p:nvPr/>
            </p:nvSpPr>
            <p:spPr>
              <a:xfrm>
                <a:off x="627711" y="1165923"/>
                <a:ext cx="7489830" cy="2541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Sovereign CDS - Brazil Case Study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Consider Brazil Sovereign CDS in USD </a:t>
                </a:r>
                <a:r>
                  <a:rPr lang="en-GB" dirty="0">
                    <a:solidFill>
                      <a:srgbClr val="C00000"/>
                    </a:solidFill>
                  </a:rPr>
                  <a:t>(Liquid Currency)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and Brazil CDS in EUR </a:t>
                </a:r>
                <a:r>
                  <a:rPr lang="en-GB" dirty="0">
                    <a:solidFill>
                      <a:srgbClr val="C00000"/>
                    </a:solidFill>
                  </a:rPr>
                  <a:t>(Quanto Contractual Currency</a:t>
                </a:r>
                <a:r>
                  <a:rPr lang="en-GB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Let’s define an FX process as </a:t>
                </a:r>
                <a:r>
                  <a:rPr lang="en-GB" dirty="0">
                    <a:solidFill>
                      <a:srgbClr val="C00000"/>
                    </a:solidFill>
                  </a:rPr>
                  <a:t>Z = Quanto/USD</a:t>
                </a: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FX process Z = BRL/USD i.e., how many USD needed to buy 1 BRL?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We can measure the </a:t>
                </a:r>
                <a:r>
                  <a:rPr lang="en-GB" dirty="0">
                    <a:solidFill>
                      <a:srgbClr val="C00000"/>
                    </a:solidFill>
                  </a:rPr>
                  <a:t>jump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% </a:t>
                </a:r>
                <a:r>
                  <a:rPr lang="en-GB" dirty="0"/>
                  <a:t>in the FX rate if there is a sovereign default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F0AF3A-942B-4502-25A1-C1A664BE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11" y="1165923"/>
                <a:ext cx="7489830" cy="2541658"/>
              </a:xfrm>
              <a:prstGeom prst="rect">
                <a:avLst/>
              </a:prstGeom>
              <a:blipFill>
                <a:blip r:embed="rId3"/>
                <a:stretch>
                  <a:fillRect l="-732" b="-28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2860FF-F682-CC25-D110-84E81E24E706}"/>
              </a:ext>
            </a:extLst>
          </p:cNvPr>
          <p:cNvSpPr txBox="1"/>
          <p:nvPr/>
        </p:nvSpPr>
        <p:spPr>
          <a:xfrm>
            <a:off x="8117540" y="1495750"/>
            <a:ext cx="3729320" cy="3122393"/>
          </a:xfrm>
          <a:custGeom>
            <a:avLst/>
            <a:gdLst>
              <a:gd name="connsiteX0" fmla="*/ 0 w 3729320"/>
              <a:gd name="connsiteY0" fmla="*/ 0 h 3122393"/>
              <a:gd name="connsiteX1" fmla="*/ 607346 w 3729320"/>
              <a:gd name="connsiteY1" fmla="*/ 0 h 3122393"/>
              <a:gd name="connsiteX2" fmla="*/ 1102813 w 3729320"/>
              <a:gd name="connsiteY2" fmla="*/ 0 h 3122393"/>
              <a:gd name="connsiteX3" fmla="*/ 1523694 w 3729320"/>
              <a:gd name="connsiteY3" fmla="*/ 0 h 3122393"/>
              <a:gd name="connsiteX4" fmla="*/ 2093747 w 3729320"/>
              <a:gd name="connsiteY4" fmla="*/ 0 h 3122393"/>
              <a:gd name="connsiteX5" fmla="*/ 2701093 w 3729320"/>
              <a:gd name="connsiteY5" fmla="*/ 0 h 3122393"/>
              <a:gd name="connsiteX6" fmla="*/ 3196560 w 3729320"/>
              <a:gd name="connsiteY6" fmla="*/ 0 h 3122393"/>
              <a:gd name="connsiteX7" fmla="*/ 3729320 w 3729320"/>
              <a:gd name="connsiteY7" fmla="*/ 0 h 3122393"/>
              <a:gd name="connsiteX8" fmla="*/ 3729320 w 3729320"/>
              <a:gd name="connsiteY8" fmla="*/ 426727 h 3122393"/>
              <a:gd name="connsiteX9" fmla="*/ 3729320 w 3729320"/>
              <a:gd name="connsiteY9" fmla="*/ 1009574 h 3122393"/>
              <a:gd name="connsiteX10" fmla="*/ 3729320 w 3729320"/>
              <a:gd name="connsiteY10" fmla="*/ 1529973 h 3122393"/>
              <a:gd name="connsiteX11" fmla="*/ 3729320 w 3729320"/>
              <a:gd name="connsiteY11" fmla="*/ 1987924 h 3122393"/>
              <a:gd name="connsiteX12" fmla="*/ 3729320 w 3729320"/>
              <a:gd name="connsiteY12" fmla="*/ 2477098 h 3122393"/>
              <a:gd name="connsiteX13" fmla="*/ 3729320 w 3729320"/>
              <a:gd name="connsiteY13" fmla="*/ 3122393 h 3122393"/>
              <a:gd name="connsiteX14" fmla="*/ 3233853 w 3729320"/>
              <a:gd name="connsiteY14" fmla="*/ 3122393 h 3122393"/>
              <a:gd name="connsiteX15" fmla="*/ 2775680 w 3729320"/>
              <a:gd name="connsiteY15" fmla="*/ 3122393 h 3122393"/>
              <a:gd name="connsiteX16" fmla="*/ 2205626 w 3729320"/>
              <a:gd name="connsiteY16" fmla="*/ 3122393 h 3122393"/>
              <a:gd name="connsiteX17" fmla="*/ 1784746 w 3729320"/>
              <a:gd name="connsiteY17" fmla="*/ 3122393 h 3122393"/>
              <a:gd name="connsiteX18" fmla="*/ 1214693 w 3729320"/>
              <a:gd name="connsiteY18" fmla="*/ 3122393 h 3122393"/>
              <a:gd name="connsiteX19" fmla="*/ 756519 w 3729320"/>
              <a:gd name="connsiteY19" fmla="*/ 3122393 h 3122393"/>
              <a:gd name="connsiteX20" fmla="*/ 0 w 3729320"/>
              <a:gd name="connsiteY20" fmla="*/ 3122393 h 3122393"/>
              <a:gd name="connsiteX21" fmla="*/ 0 w 3729320"/>
              <a:gd name="connsiteY21" fmla="*/ 2633218 h 3122393"/>
              <a:gd name="connsiteX22" fmla="*/ 0 w 3729320"/>
              <a:gd name="connsiteY22" fmla="*/ 2050371 h 3122393"/>
              <a:gd name="connsiteX23" fmla="*/ 0 w 3729320"/>
              <a:gd name="connsiteY23" fmla="*/ 1529973 h 3122393"/>
              <a:gd name="connsiteX24" fmla="*/ 0 w 3729320"/>
              <a:gd name="connsiteY24" fmla="*/ 1072022 h 3122393"/>
              <a:gd name="connsiteX25" fmla="*/ 0 w 3729320"/>
              <a:gd name="connsiteY25" fmla="*/ 614071 h 3122393"/>
              <a:gd name="connsiteX26" fmla="*/ 0 w 3729320"/>
              <a:gd name="connsiteY26" fmla="*/ 0 h 3122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29320" h="3122393" fill="none" extrusionOk="0">
                <a:moveTo>
                  <a:pt x="0" y="0"/>
                </a:moveTo>
                <a:cubicBezTo>
                  <a:pt x="156383" y="-56489"/>
                  <a:pt x="328473" y="60215"/>
                  <a:pt x="607346" y="0"/>
                </a:cubicBezTo>
                <a:cubicBezTo>
                  <a:pt x="886219" y="-60215"/>
                  <a:pt x="1002435" y="46101"/>
                  <a:pt x="1102813" y="0"/>
                </a:cubicBezTo>
                <a:cubicBezTo>
                  <a:pt x="1203191" y="-46101"/>
                  <a:pt x="1324464" y="48375"/>
                  <a:pt x="1523694" y="0"/>
                </a:cubicBezTo>
                <a:cubicBezTo>
                  <a:pt x="1722924" y="-48375"/>
                  <a:pt x="1846178" y="31995"/>
                  <a:pt x="2093747" y="0"/>
                </a:cubicBezTo>
                <a:cubicBezTo>
                  <a:pt x="2341316" y="-31995"/>
                  <a:pt x="2520607" y="25594"/>
                  <a:pt x="2701093" y="0"/>
                </a:cubicBezTo>
                <a:cubicBezTo>
                  <a:pt x="2881579" y="-25594"/>
                  <a:pt x="2999212" y="56740"/>
                  <a:pt x="3196560" y="0"/>
                </a:cubicBezTo>
                <a:cubicBezTo>
                  <a:pt x="3393908" y="-56740"/>
                  <a:pt x="3620687" y="32846"/>
                  <a:pt x="3729320" y="0"/>
                </a:cubicBezTo>
                <a:cubicBezTo>
                  <a:pt x="3748237" y="111323"/>
                  <a:pt x="3719923" y="328150"/>
                  <a:pt x="3729320" y="426727"/>
                </a:cubicBezTo>
                <a:cubicBezTo>
                  <a:pt x="3738717" y="525304"/>
                  <a:pt x="3697939" y="873795"/>
                  <a:pt x="3729320" y="1009574"/>
                </a:cubicBezTo>
                <a:cubicBezTo>
                  <a:pt x="3760701" y="1145353"/>
                  <a:pt x="3678430" y="1380925"/>
                  <a:pt x="3729320" y="1529973"/>
                </a:cubicBezTo>
                <a:cubicBezTo>
                  <a:pt x="3780210" y="1679021"/>
                  <a:pt x="3716445" y="1778762"/>
                  <a:pt x="3729320" y="1987924"/>
                </a:cubicBezTo>
                <a:cubicBezTo>
                  <a:pt x="3742195" y="2197086"/>
                  <a:pt x="3728017" y="2254946"/>
                  <a:pt x="3729320" y="2477098"/>
                </a:cubicBezTo>
                <a:cubicBezTo>
                  <a:pt x="3730623" y="2699250"/>
                  <a:pt x="3713106" y="2837286"/>
                  <a:pt x="3729320" y="3122393"/>
                </a:cubicBezTo>
                <a:cubicBezTo>
                  <a:pt x="3558381" y="3122451"/>
                  <a:pt x="3334032" y="3111464"/>
                  <a:pt x="3233853" y="3122393"/>
                </a:cubicBezTo>
                <a:cubicBezTo>
                  <a:pt x="3133674" y="3133322"/>
                  <a:pt x="2932029" y="3072892"/>
                  <a:pt x="2775680" y="3122393"/>
                </a:cubicBezTo>
                <a:cubicBezTo>
                  <a:pt x="2619331" y="3171894"/>
                  <a:pt x="2411010" y="3108718"/>
                  <a:pt x="2205626" y="3122393"/>
                </a:cubicBezTo>
                <a:cubicBezTo>
                  <a:pt x="2000242" y="3136068"/>
                  <a:pt x="1927640" y="3098507"/>
                  <a:pt x="1784746" y="3122393"/>
                </a:cubicBezTo>
                <a:cubicBezTo>
                  <a:pt x="1641852" y="3146279"/>
                  <a:pt x="1361870" y="3119568"/>
                  <a:pt x="1214693" y="3122393"/>
                </a:cubicBezTo>
                <a:cubicBezTo>
                  <a:pt x="1067516" y="3125218"/>
                  <a:pt x="972377" y="3113774"/>
                  <a:pt x="756519" y="3122393"/>
                </a:cubicBezTo>
                <a:cubicBezTo>
                  <a:pt x="540661" y="3131012"/>
                  <a:pt x="287410" y="3062811"/>
                  <a:pt x="0" y="3122393"/>
                </a:cubicBezTo>
                <a:cubicBezTo>
                  <a:pt x="-8608" y="2999321"/>
                  <a:pt x="44544" y="2734355"/>
                  <a:pt x="0" y="2633218"/>
                </a:cubicBezTo>
                <a:cubicBezTo>
                  <a:pt x="-44544" y="2532081"/>
                  <a:pt x="52856" y="2336900"/>
                  <a:pt x="0" y="2050371"/>
                </a:cubicBezTo>
                <a:cubicBezTo>
                  <a:pt x="-52856" y="1763842"/>
                  <a:pt x="59888" y="1717426"/>
                  <a:pt x="0" y="1529973"/>
                </a:cubicBezTo>
                <a:cubicBezTo>
                  <a:pt x="-59888" y="1342520"/>
                  <a:pt x="28454" y="1265400"/>
                  <a:pt x="0" y="1072022"/>
                </a:cubicBezTo>
                <a:cubicBezTo>
                  <a:pt x="-28454" y="878644"/>
                  <a:pt x="49927" y="816281"/>
                  <a:pt x="0" y="614071"/>
                </a:cubicBezTo>
                <a:cubicBezTo>
                  <a:pt x="-49927" y="411861"/>
                  <a:pt x="31230" y="157118"/>
                  <a:pt x="0" y="0"/>
                </a:cubicBezTo>
                <a:close/>
              </a:path>
              <a:path w="3729320" h="3122393" stroke="0" extrusionOk="0">
                <a:moveTo>
                  <a:pt x="0" y="0"/>
                </a:moveTo>
                <a:cubicBezTo>
                  <a:pt x="142047" y="-761"/>
                  <a:pt x="255472" y="36603"/>
                  <a:pt x="420880" y="0"/>
                </a:cubicBezTo>
                <a:cubicBezTo>
                  <a:pt x="586288" y="-36603"/>
                  <a:pt x="840874" y="54120"/>
                  <a:pt x="990934" y="0"/>
                </a:cubicBezTo>
                <a:cubicBezTo>
                  <a:pt x="1140994" y="-54120"/>
                  <a:pt x="1303878" y="34527"/>
                  <a:pt x="1560987" y="0"/>
                </a:cubicBezTo>
                <a:cubicBezTo>
                  <a:pt x="1818096" y="-34527"/>
                  <a:pt x="1829924" y="39502"/>
                  <a:pt x="2056454" y="0"/>
                </a:cubicBezTo>
                <a:cubicBezTo>
                  <a:pt x="2282984" y="-39502"/>
                  <a:pt x="2461692" y="26030"/>
                  <a:pt x="2663800" y="0"/>
                </a:cubicBezTo>
                <a:cubicBezTo>
                  <a:pt x="2865908" y="-26030"/>
                  <a:pt x="3106340" y="58912"/>
                  <a:pt x="3271146" y="0"/>
                </a:cubicBezTo>
                <a:cubicBezTo>
                  <a:pt x="3435952" y="-58912"/>
                  <a:pt x="3604837" y="39679"/>
                  <a:pt x="3729320" y="0"/>
                </a:cubicBezTo>
                <a:cubicBezTo>
                  <a:pt x="3776648" y="98069"/>
                  <a:pt x="3709727" y="295823"/>
                  <a:pt x="3729320" y="426727"/>
                </a:cubicBezTo>
                <a:cubicBezTo>
                  <a:pt x="3748913" y="557631"/>
                  <a:pt x="3697454" y="830874"/>
                  <a:pt x="3729320" y="978350"/>
                </a:cubicBezTo>
                <a:cubicBezTo>
                  <a:pt x="3761186" y="1125826"/>
                  <a:pt x="3718941" y="1390010"/>
                  <a:pt x="3729320" y="1529973"/>
                </a:cubicBezTo>
                <a:cubicBezTo>
                  <a:pt x="3739699" y="1669936"/>
                  <a:pt x="3660064" y="1899023"/>
                  <a:pt x="3729320" y="2112819"/>
                </a:cubicBezTo>
                <a:cubicBezTo>
                  <a:pt x="3798576" y="2326615"/>
                  <a:pt x="3719854" y="2342594"/>
                  <a:pt x="3729320" y="2539546"/>
                </a:cubicBezTo>
                <a:cubicBezTo>
                  <a:pt x="3738786" y="2736498"/>
                  <a:pt x="3709869" y="2858033"/>
                  <a:pt x="3729320" y="3122393"/>
                </a:cubicBezTo>
                <a:cubicBezTo>
                  <a:pt x="3546427" y="3168928"/>
                  <a:pt x="3311218" y="3094940"/>
                  <a:pt x="3159267" y="3122393"/>
                </a:cubicBezTo>
                <a:cubicBezTo>
                  <a:pt x="3007316" y="3149846"/>
                  <a:pt x="2870546" y="3119476"/>
                  <a:pt x="2738386" y="3122393"/>
                </a:cubicBezTo>
                <a:cubicBezTo>
                  <a:pt x="2606226" y="3125310"/>
                  <a:pt x="2403098" y="3080809"/>
                  <a:pt x="2280213" y="3122393"/>
                </a:cubicBezTo>
                <a:cubicBezTo>
                  <a:pt x="2157328" y="3163977"/>
                  <a:pt x="2004720" y="3092800"/>
                  <a:pt x="1859332" y="3122393"/>
                </a:cubicBezTo>
                <a:cubicBezTo>
                  <a:pt x="1713944" y="3151986"/>
                  <a:pt x="1619775" y="3117526"/>
                  <a:pt x="1401159" y="3122393"/>
                </a:cubicBezTo>
                <a:cubicBezTo>
                  <a:pt x="1182543" y="3127260"/>
                  <a:pt x="1016949" y="3120240"/>
                  <a:pt x="905692" y="3122393"/>
                </a:cubicBezTo>
                <a:cubicBezTo>
                  <a:pt x="794435" y="3124546"/>
                  <a:pt x="378580" y="3041904"/>
                  <a:pt x="0" y="3122393"/>
                </a:cubicBezTo>
                <a:cubicBezTo>
                  <a:pt x="-33199" y="2976456"/>
                  <a:pt x="38271" y="2862524"/>
                  <a:pt x="0" y="2633218"/>
                </a:cubicBezTo>
                <a:cubicBezTo>
                  <a:pt x="-38271" y="2403913"/>
                  <a:pt x="45163" y="2372899"/>
                  <a:pt x="0" y="2144043"/>
                </a:cubicBezTo>
                <a:cubicBezTo>
                  <a:pt x="-45163" y="1915187"/>
                  <a:pt x="13240" y="1820233"/>
                  <a:pt x="0" y="1686092"/>
                </a:cubicBezTo>
                <a:cubicBezTo>
                  <a:pt x="-13240" y="1551951"/>
                  <a:pt x="11947" y="1294114"/>
                  <a:pt x="0" y="1165693"/>
                </a:cubicBezTo>
                <a:cubicBezTo>
                  <a:pt x="-11947" y="1037272"/>
                  <a:pt x="46638" y="830153"/>
                  <a:pt x="0" y="676518"/>
                </a:cubicBezTo>
                <a:cubicBezTo>
                  <a:pt x="-46638" y="522884"/>
                  <a:pt x="67962" y="266803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9120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rgbClr val="0000FF"/>
                </a:solidFill>
              </a:rPr>
              <a:t>Key Points</a:t>
            </a: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Negative FX Jump on Default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sz="2000" dirty="0"/>
              <a:t>        i.e. BRL Devaluation</a:t>
            </a: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Quanto Protection Cheapens Relative to USD</a:t>
            </a:r>
          </a:p>
          <a:p>
            <a:pPr marL="457200" indent="-4572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sz="2000" dirty="0"/>
              <a:t>Lower Quanto CDS Spreads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sz="2000" dirty="0"/>
              <a:t>        USD CDS &gt; BRL CDS</a:t>
            </a:r>
          </a:p>
        </p:txBody>
      </p:sp>
    </p:spTree>
    <p:extLst>
      <p:ext uri="{BB962C8B-B14F-4D97-AF65-F5344CB8AC3E}">
        <p14:creationId xmlns:p14="http://schemas.microsoft.com/office/powerpoint/2010/main" val="229139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Quanto Hazard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/>
              <p:nvPr/>
            </p:nvSpPr>
            <p:spPr>
              <a:xfrm>
                <a:off x="838200" y="957628"/>
                <a:ext cx="6096000" cy="1711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Consider Brazil CDS in BRL (Quanto) and USD (Liquid)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Z = BRL/USD </a:t>
                </a:r>
                <a:r>
                  <a:rPr lang="en-GB" dirty="0">
                    <a:solidFill>
                      <a:srgbClr val="C00000"/>
                    </a:solidFill>
                  </a:rPr>
                  <a:t>(Quanto/USD)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On Default Expect </a:t>
                </a:r>
                <a:r>
                  <a:rPr lang="en-GB" dirty="0">
                    <a:solidFill>
                      <a:srgbClr val="C00000"/>
                    </a:solidFill>
                  </a:rPr>
                  <a:t>Negative FX Jump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Quanto Protection Cheaper Relative to USD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957628"/>
                <a:ext cx="6096000" cy="1711366"/>
              </a:xfrm>
              <a:prstGeom prst="rect">
                <a:avLst/>
              </a:prstGeom>
              <a:blipFill>
                <a:blip r:embed="rId2"/>
                <a:stretch>
                  <a:fillRect l="-900" b="-46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02C21-0A54-08C4-1B62-F0601B1481D1}"/>
                  </a:ext>
                </a:extLst>
              </p:cNvPr>
              <p:cNvSpPr txBox="1"/>
              <p:nvPr/>
            </p:nvSpPr>
            <p:spPr>
              <a:xfrm>
                <a:off x="838200" y="2868984"/>
                <a:ext cx="6199094" cy="1295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Cheaper Quanto Protection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BRL CDS Spread &lt; USD CDS Spread</a:t>
                </a:r>
                <a:endParaRPr lang="en-GB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BRL Hazard Rates &lt; USD Hazard Rates,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GB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GB" sz="1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502C21-0A54-08C4-1B62-F0601B14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8984"/>
                <a:ext cx="6199094" cy="1295163"/>
              </a:xfrm>
              <a:prstGeom prst="rect">
                <a:avLst/>
              </a:prstGeom>
              <a:blipFill>
                <a:blip r:embed="rId3"/>
                <a:stretch>
                  <a:fillRect l="-886" b="-70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/>
              <p:nvPr/>
            </p:nvSpPr>
            <p:spPr>
              <a:xfrm>
                <a:off x="838200" y="4345253"/>
                <a:ext cx="10515600" cy="2153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0000FF"/>
                    </a:solidFill>
                  </a:rPr>
                  <a:t>Quanto Hazard Rates &amp; Market Data</a:t>
                </a:r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Intuitively, we can deduce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dirty="0"/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sz="1800" dirty="0"/>
                  <a:t>Furthermore,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GB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GB" sz="1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 sz="1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GB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Therefore, w</a:t>
                </a:r>
                <a:r>
                  <a:rPr lang="en-GB" dirty="0">
                    <a:solidFill>
                      <a:schemeClr val="tx1"/>
                    </a:solidFill>
                  </a:rPr>
                  <a:t>e should not use raw USD hazard Rates (Liquid) to price BRL CDS (Quanto)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sz="1800" dirty="0">
                    <a:solidFill>
                      <a:schemeClr val="tx1"/>
                    </a:solidFill>
                  </a:rPr>
                  <a:t>We must </a:t>
                </a:r>
                <a:r>
                  <a:rPr lang="en-GB" dirty="0"/>
                  <a:t>scale hazard rates for Quanto CDS pricing and instead use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45253"/>
                <a:ext cx="10515600" cy="2153666"/>
              </a:xfrm>
              <a:prstGeom prst="rect">
                <a:avLst/>
              </a:prstGeom>
              <a:blipFill>
                <a:blip r:embed="rId4"/>
                <a:stretch>
                  <a:fillRect l="-522" b="-36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3BC670-53BD-1305-60D9-99F395000191}"/>
                  </a:ext>
                </a:extLst>
              </p:cNvPr>
              <p:cNvSpPr txBox="1"/>
              <p:nvPr/>
            </p:nvSpPr>
            <p:spPr>
              <a:xfrm>
                <a:off x="7654025" y="2512747"/>
                <a:ext cx="3518647" cy="1495153"/>
              </a:xfrm>
              <a:custGeom>
                <a:avLst/>
                <a:gdLst>
                  <a:gd name="connsiteX0" fmla="*/ 0 w 3518647"/>
                  <a:gd name="connsiteY0" fmla="*/ 0 h 1495153"/>
                  <a:gd name="connsiteX1" fmla="*/ 551255 w 3518647"/>
                  <a:gd name="connsiteY1" fmla="*/ 0 h 1495153"/>
                  <a:gd name="connsiteX2" fmla="*/ 1067323 w 3518647"/>
                  <a:gd name="connsiteY2" fmla="*/ 0 h 1495153"/>
                  <a:gd name="connsiteX3" fmla="*/ 1548205 w 3518647"/>
                  <a:gd name="connsiteY3" fmla="*/ 0 h 1495153"/>
                  <a:gd name="connsiteX4" fmla="*/ 2099459 w 3518647"/>
                  <a:gd name="connsiteY4" fmla="*/ 0 h 1495153"/>
                  <a:gd name="connsiteX5" fmla="*/ 2756273 w 3518647"/>
                  <a:gd name="connsiteY5" fmla="*/ 0 h 1495153"/>
                  <a:gd name="connsiteX6" fmla="*/ 3518647 w 3518647"/>
                  <a:gd name="connsiteY6" fmla="*/ 0 h 1495153"/>
                  <a:gd name="connsiteX7" fmla="*/ 3518647 w 3518647"/>
                  <a:gd name="connsiteY7" fmla="*/ 513336 h 1495153"/>
                  <a:gd name="connsiteX8" fmla="*/ 3518647 w 3518647"/>
                  <a:gd name="connsiteY8" fmla="*/ 996769 h 1495153"/>
                  <a:gd name="connsiteX9" fmla="*/ 3518647 w 3518647"/>
                  <a:gd name="connsiteY9" fmla="*/ 1495153 h 1495153"/>
                  <a:gd name="connsiteX10" fmla="*/ 2967392 w 3518647"/>
                  <a:gd name="connsiteY10" fmla="*/ 1495153 h 1495153"/>
                  <a:gd name="connsiteX11" fmla="*/ 2416138 w 3518647"/>
                  <a:gd name="connsiteY11" fmla="*/ 1495153 h 1495153"/>
                  <a:gd name="connsiteX12" fmla="*/ 1794510 w 3518647"/>
                  <a:gd name="connsiteY12" fmla="*/ 1495153 h 1495153"/>
                  <a:gd name="connsiteX13" fmla="*/ 1278442 w 3518647"/>
                  <a:gd name="connsiteY13" fmla="*/ 1495153 h 1495153"/>
                  <a:gd name="connsiteX14" fmla="*/ 621628 w 3518647"/>
                  <a:gd name="connsiteY14" fmla="*/ 1495153 h 1495153"/>
                  <a:gd name="connsiteX15" fmla="*/ 0 w 3518647"/>
                  <a:gd name="connsiteY15" fmla="*/ 1495153 h 1495153"/>
                  <a:gd name="connsiteX16" fmla="*/ 0 w 3518647"/>
                  <a:gd name="connsiteY16" fmla="*/ 981817 h 1495153"/>
                  <a:gd name="connsiteX17" fmla="*/ 0 w 3518647"/>
                  <a:gd name="connsiteY17" fmla="*/ 468481 h 1495153"/>
                  <a:gd name="connsiteX18" fmla="*/ 0 w 3518647"/>
                  <a:gd name="connsiteY18" fmla="*/ 0 h 149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18647" h="1495153" fill="none" extrusionOk="0">
                    <a:moveTo>
                      <a:pt x="0" y="0"/>
                    </a:moveTo>
                    <a:cubicBezTo>
                      <a:pt x="212366" y="-15283"/>
                      <a:pt x="433341" y="3730"/>
                      <a:pt x="551255" y="0"/>
                    </a:cubicBezTo>
                    <a:cubicBezTo>
                      <a:pt x="669170" y="-3730"/>
                      <a:pt x="872769" y="39914"/>
                      <a:pt x="1067323" y="0"/>
                    </a:cubicBezTo>
                    <a:cubicBezTo>
                      <a:pt x="1261877" y="-39914"/>
                      <a:pt x="1426587" y="41696"/>
                      <a:pt x="1548205" y="0"/>
                    </a:cubicBezTo>
                    <a:cubicBezTo>
                      <a:pt x="1669823" y="-41696"/>
                      <a:pt x="1944970" y="65013"/>
                      <a:pt x="2099459" y="0"/>
                    </a:cubicBezTo>
                    <a:cubicBezTo>
                      <a:pt x="2253948" y="-65013"/>
                      <a:pt x="2623524" y="75289"/>
                      <a:pt x="2756273" y="0"/>
                    </a:cubicBezTo>
                    <a:cubicBezTo>
                      <a:pt x="2889022" y="-75289"/>
                      <a:pt x="3301947" y="5053"/>
                      <a:pt x="3518647" y="0"/>
                    </a:cubicBezTo>
                    <a:cubicBezTo>
                      <a:pt x="3535777" y="219604"/>
                      <a:pt x="3477652" y="355321"/>
                      <a:pt x="3518647" y="513336"/>
                    </a:cubicBezTo>
                    <a:cubicBezTo>
                      <a:pt x="3559642" y="671351"/>
                      <a:pt x="3483241" y="801261"/>
                      <a:pt x="3518647" y="996769"/>
                    </a:cubicBezTo>
                    <a:cubicBezTo>
                      <a:pt x="3554053" y="1192277"/>
                      <a:pt x="3481035" y="1325539"/>
                      <a:pt x="3518647" y="1495153"/>
                    </a:cubicBezTo>
                    <a:cubicBezTo>
                      <a:pt x="3382866" y="1498221"/>
                      <a:pt x="3082105" y="1437393"/>
                      <a:pt x="2967392" y="1495153"/>
                    </a:cubicBezTo>
                    <a:cubicBezTo>
                      <a:pt x="2852680" y="1552913"/>
                      <a:pt x="2690612" y="1432775"/>
                      <a:pt x="2416138" y="1495153"/>
                    </a:cubicBezTo>
                    <a:cubicBezTo>
                      <a:pt x="2141664" y="1557531"/>
                      <a:pt x="1963637" y="1454198"/>
                      <a:pt x="1794510" y="1495153"/>
                    </a:cubicBezTo>
                    <a:cubicBezTo>
                      <a:pt x="1625383" y="1536108"/>
                      <a:pt x="1434498" y="1472134"/>
                      <a:pt x="1278442" y="1495153"/>
                    </a:cubicBezTo>
                    <a:cubicBezTo>
                      <a:pt x="1122386" y="1518172"/>
                      <a:pt x="784810" y="1421884"/>
                      <a:pt x="621628" y="1495153"/>
                    </a:cubicBezTo>
                    <a:cubicBezTo>
                      <a:pt x="458446" y="1568422"/>
                      <a:pt x="242564" y="1435075"/>
                      <a:pt x="0" y="1495153"/>
                    </a:cubicBezTo>
                    <a:cubicBezTo>
                      <a:pt x="-37063" y="1308802"/>
                      <a:pt x="31913" y="1097503"/>
                      <a:pt x="0" y="981817"/>
                    </a:cubicBezTo>
                    <a:cubicBezTo>
                      <a:pt x="-31913" y="866131"/>
                      <a:pt x="58201" y="660747"/>
                      <a:pt x="0" y="468481"/>
                    </a:cubicBezTo>
                    <a:cubicBezTo>
                      <a:pt x="-58201" y="276215"/>
                      <a:pt x="12176" y="95567"/>
                      <a:pt x="0" y="0"/>
                    </a:cubicBezTo>
                    <a:close/>
                  </a:path>
                  <a:path w="3518647" h="1495153" stroke="0" extrusionOk="0">
                    <a:moveTo>
                      <a:pt x="0" y="0"/>
                    </a:moveTo>
                    <a:cubicBezTo>
                      <a:pt x="216933" y="-66766"/>
                      <a:pt x="460138" y="16423"/>
                      <a:pt x="586441" y="0"/>
                    </a:cubicBezTo>
                    <a:cubicBezTo>
                      <a:pt x="712744" y="-16423"/>
                      <a:pt x="860177" y="42659"/>
                      <a:pt x="1067323" y="0"/>
                    </a:cubicBezTo>
                    <a:cubicBezTo>
                      <a:pt x="1274469" y="-42659"/>
                      <a:pt x="1454500" y="57817"/>
                      <a:pt x="1583391" y="0"/>
                    </a:cubicBezTo>
                    <a:cubicBezTo>
                      <a:pt x="1712282" y="-57817"/>
                      <a:pt x="1951139" y="60882"/>
                      <a:pt x="2205019" y="0"/>
                    </a:cubicBezTo>
                    <a:cubicBezTo>
                      <a:pt x="2458899" y="-60882"/>
                      <a:pt x="2617233" y="13001"/>
                      <a:pt x="2826646" y="0"/>
                    </a:cubicBezTo>
                    <a:cubicBezTo>
                      <a:pt x="3036059" y="-13001"/>
                      <a:pt x="3183953" y="16489"/>
                      <a:pt x="3518647" y="0"/>
                    </a:cubicBezTo>
                    <a:cubicBezTo>
                      <a:pt x="3532637" y="143754"/>
                      <a:pt x="3465243" y="330382"/>
                      <a:pt x="3518647" y="528287"/>
                    </a:cubicBezTo>
                    <a:cubicBezTo>
                      <a:pt x="3572051" y="726192"/>
                      <a:pt x="3516926" y="843030"/>
                      <a:pt x="3518647" y="1026672"/>
                    </a:cubicBezTo>
                    <a:cubicBezTo>
                      <a:pt x="3520368" y="1210314"/>
                      <a:pt x="3504032" y="1310876"/>
                      <a:pt x="3518647" y="1495153"/>
                    </a:cubicBezTo>
                    <a:cubicBezTo>
                      <a:pt x="3386735" y="1512820"/>
                      <a:pt x="3069089" y="1467660"/>
                      <a:pt x="2897019" y="1495153"/>
                    </a:cubicBezTo>
                    <a:cubicBezTo>
                      <a:pt x="2724949" y="1522646"/>
                      <a:pt x="2591463" y="1481577"/>
                      <a:pt x="2345765" y="1495153"/>
                    </a:cubicBezTo>
                    <a:cubicBezTo>
                      <a:pt x="2100067" y="1508729"/>
                      <a:pt x="1998753" y="1432291"/>
                      <a:pt x="1794510" y="1495153"/>
                    </a:cubicBezTo>
                    <a:cubicBezTo>
                      <a:pt x="1590268" y="1558015"/>
                      <a:pt x="1457231" y="1465253"/>
                      <a:pt x="1313628" y="1495153"/>
                    </a:cubicBezTo>
                    <a:cubicBezTo>
                      <a:pt x="1170025" y="1525053"/>
                      <a:pt x="1020823" y="1462666"/>
                      <a:pt x="762374" y="1495153"/>
                    </a:cubicBezTo>
                    <a:cubicBezTo>
                      <a:pt x="503925" y="1527640"/>
                      <a:pt x="218706" y="1413595"/>
                      <a:pt x="0" y="1495153"/>
                    </a:cubicBezTo>
                    <a:cubicBezTo>
                      <a:pt x="-32987" y="1318928"/>
                      <a:pt x="43150" y="1191739"/>
                      <a:pt x="0" y="966866"/>
                    </a:cubicBezTo>
                    <a:cubicBezTo>
                      <a:pt x="-43150" y="741993"/>
                      <a:pt x="8470" y="652688"/>
                      <a:pt x="0" y="483433"/>
                    </a:cubicBezTo>
                    <a:cubicBezTo>
                      <a:pt x="-8470" y="314178"/>
                      <a:pt x="29180" y="240951"/>
                      <a:pt x="0" y="0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34284592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GB" sz="1800" dirty="0">
                    <a:solidFill>
                      <a:srgbClr val="0000FF"/>
                    </a:solidFill>
                  </a:rPr>
                  <a:t>Quanto Rules of Thumb</a:t>
                </a:r>
              </a:p>
              <a:p>
                <a:pPr algn="ctr"/>
                <a:endParaRPr lang="en-GB" sz="1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 algn="ctr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  <a:p>
                <a:pPr marL="285750" indent="-285750" algn="ctr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endParaRPr lang="en-GB" sz="1800" dirty="0">
                  <a:solidFill>
                    <a:schemeClr val="tx1"/>
                  </a:solidFill>
                </a:endParaRPr>
              </a:p>
              <a:p>
                <a:pPr marL="285750" indent="-285750" algn="ctr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𝑄𝑢𝑎𝑛𝑡𝑜</m:t>
                        </m:r>
                      </m:sup>
                    </m:sSup>
                    <m:r>
                      <a:rPr lang="en-GB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p>
                      <m:sSupPr>
                        <m:ctrlP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GB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𝐿𝑖𝑞𝑢𝑖𝑑</m:t>
                        </m:r>
                      </m:sup>
                    </m:sSup>
                  </m:oMath>
                </a14:m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3BC670-53BD-1305-60D9-99F395000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025" y="2512747"/>
                <a:ext cx="3518647" cy="1495153"/>
              </a:xfrm>
              <a:prstGeom prst="rect">
                <a:avLst/>
              </a:prstGeom>
              <a:blipFill>
                <a:blip r:embed="rId5"/>
                <a:stretch>
                  <a:fillRect b="-1946"/>
                </a:stretch>
              </a:blipFill>
              <a:ln>
                <a:extLst>
                  <a:ext uri="{C807C97D-BFC1-408E-A445-0C87EB9F89A2}">
                    <ask:lineSketchStyleProps xmlns:ask="http://schemas.microsoft.com/office/drawing/2018/sketchyshapes" sd="3428459272">
                      <a:custGeom>
                        <a:avLst/>
                        <a:gdLst>
                          <a:gd name="connsiteX0" fmla="*/ 0 w 3518647"/>
                          <a:gd name="connsiteY0" fmla="*/ 0 h 1495153"/>
                          <a:gd name="connsiteX1" fmla="*/ 551255 w 3518647"/>
                          <a:gd name="connsiteY1" fmla="*/ 0 h 1495153"/>
                          <a:gd name="connsiteX2" fmla="*/ 1067323 w 3518647"/>
                          <a:gd name="connsiteY2" fmla="*/ 0 h 1495153"/>
                          <a:gd name="connsiteX3" fmla="*/ 1548205 w 3518647"/>
                          <a:gd name="connsiteY3" fmla="*/ 0 h 1495153"/>
                          <a:gd name="connsiteX4" fmla="*/ 2099459 w 3518647"/>
                          <a:gd name="connsiteY4" fmla="*/ 0 h 1495153"/>
                          <a:gd name="connsiteX5" fmla="*/ 2756273 w 3518647"/>
                          <a:gd name="connsiteY5" fmla="*/ 0 h 1495153"/>
                          <a:gd name="connsiteX6" fmla="*/ 3518647 w 3518647"/>
                          <a:gd name="connsiteY6" fmla="*/ 0 h 1495153"/>
                          <a:gd name="connsiteX7" fmla="*/ 3518647 w 3518647"/>
                          <a:gd name="connsiteY7" fmla="*/ 513336 h 1495153"/>
                          <a:gd name="connsiteX8" fmla="*/ 3518647 w 3518647"/>
                          <a:gd name="connsiteY8" fmla="*/ 996769 h 1495153"/>
                          <a:gd name="connsiteX9" fmla="*/ 3518647 w 3518647"/>
                          <a:gd name="connsiteY9" fmla="*/ 1495153 h 1495153"/>
                          <a:gd name="connsiteX10" fmla="*/ 2967392 w 3518647"/>
                          <a:gd name="connsiteY10" fmla="*/ 1495153 h 1495153"/>
                          <a:gd name="connsiteX11" fmla="*/ 2416138 w 3518647"/>
                          <a:gd name="connsiteY11" fmla="*/ 1495153 h 1495153"/>
                          <a:gd name="connsiteX12" fmla="*/ 1794510 w 3518647"/>
                          <a:gd name="connsiteY12" fmla="*/ 1495153 h 1495153"/>
                          <a:gd name="connsiteX13" fmla="*/ 1278442 w 3518647"/>
                          <a:gd name="connsiteY13" fmla="*/ 1495153 h 1495153"/>
                          <a:gd name="connsiteX14" fmla="*/ 621628 w 3518647"/>
                          <a:gd name="connsiteY14" fmla="*/ 1495153 h 1495153"/>
                          <a:gd name="connsiteX15" fmla="*/ 0 w 3518647"/>
                          <a:gd name="connsiteY15" fmla="*/ 1495153 h 1495153"/>
                          <a:gd name="connsiteX16" fmla="*/ 0 w 3518647"/>
                          <a:gd name="connsiteY16" fmla="*/ 981817 h 1495153"/>
                          <a:gd name="connsiteX17" fmla="*/ 0 w 3518647"/>
                          <a:gd name="connsiteY17" fmla="*/ 468481 h 1495153"/>
                          <a:gd name="connsiteX18" fmla="*/ 0 w 3518647"/>
                          <a:gd name="connsiteY18" fmla="*/ 0 h 14951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3518647" h="1495153" fill="none" extrusionOk="0">
                            <a:moveTo>
                              <a:pt x="0" y="0"/>
                            </a:moveTo>
                            <a:cubicBezTo>
                              <a:pt x="212366" y="-15283"/>
                              <a:pt x="433341" y="3730"/>
                              <a:pt x="551255" y="0"/>
                            </a:cubicBezTo>
                            <a:cubicBezTo>
                              <a:pt x="669170" y="-3730"/>
                              <a:pt x="872769" y="39914"/>
                              <a:pt x="1067323" y="0"/>
                            </a:cubicBezTo>
                            <a:cubicBezTo>
                              <a:pt x="1261877" y="-39914"/>
                              <a:pt x="1426587" y="41696"/>
                              <a:pt x="1548205" y="0"/>
                            </a:cubicBezTo>
                            <a:cubicBezTo>
                              <a:pt x="1669823" y="-41696"/>
                              <a:pt x="1944970" y="65013"/>
                              <a:pt x="2099459" y="0"/>
                            </a:cubicBezTo>
                            <a:cubicBezTo>
                              <a:pt x="2253948" y="-65013"/>
                              <a:pt x="2623524" y="75289"/>
                              <a:pt x="2756273" y="0"/>
                            </a:cubicBezTo>
                            <a:cubicBezTo>
                              <a:pt x="2889022" y="-75289"/>
                              <a:pt x="3301947" y="5053"/>
                              <a:pt x="3518647" y="0"/>
                            </a:cubicBezTo>
                            <a:cubicBezTo>
                              <a:pt x="3535777" y="219604"/>
                              <a:pt x="3477652" y="355321"/>
                              <a:pt x="3518647" y="513336"/>
                            </a:cubicBezTo>
                            <a:cubicBezTo>
                              <a:pt x="3559642" y="671351"/>
                              <a:pt x="3483241" y="801261"/>
                              <a:pt x="3518647" y="996769"/>
                            </a:cubicBezTo>
                            <a:cubicBezTo>
                              <a:pt x="3554053" y="1192277"/>
                              <a:pt x="3481035" y="1325539"/>
                              <a:pt x="3518647" y="1495153"/>
                            </a:cubicBezTo>
                            <a:cubicBezTo>
                              <a:pt x="3382866" y="1498221"/>
                              <a:pt x="3082105" y="1437393"/>
                              <a:pt x="2967392" y="1495153"/>
                            </a:cubicBezTo>
                            <a:cubicBezTo>
                              <a:pt x="2852680" y="1552913"/>
                              <a:pt x="2690612" y="1432775"/>
                              <a:pt x="2416138" y="1495153"/>
                            </a:cubicBezTo>
                            <a:cubicBezTo>
                              <a:pt x="2141664" y="1557531"/>
                              <a:pt x="1963637" y="1454198"/>
                              <a:pt x="1794510" y="1495153"/>
                            </a:cubicBezTo>
                            <a:cubicBezTo>
                              <a:pt x="1625383" y="1536108"/>
                              <a:pt x="1434498" y="1472134"/>
                              <a:pt x="1278442" y="1495153"/>
                            </a:cubicBezTo>
                            <a:cubicBezTo>
                              <a:pt x="1122386" y="1518172"/>
                              <a:pt x="784810" y="1421884"/>
                              <a:pt x="621628" y="1495153"/>
                            </a:cubicBezTo>
                            <a:cubicBezTo>
                              <a:pt x="458446" y="1568422"/>
                              <a:pt x="242564" y="1435075"/>
                              <a:pt x="0" y="1495153"/>
                            </a:cubicBezTo>
                            <a:cubicBezTo>
                              <a:pt x="-37063" y="1308802"/>
                              <a:pt x="31913" y="1097503"/>
                              <a:pt x="0" y="981817"/>
                            </a:cubicBezTo>
                            <a:cubicBezTo>
                              <a:pt x="-31913" y="866131"/>
                              <a:pt x="58201" y="660747"/>
                              <a:pt x="0" y="468481"/>
                            </a:cubicBezTo>
                            <a:cubicBezTo>
                              <a:pt x="-58201" y="276215"/>
                              <a:pt x="12176" y="95567"/>
                              <a:pt x="0" y="0"/>
                            </a:cubicBezTo>
                            <a:close/>
                          </a:path>
                          <a:path w="3518647" h="1495153" stroke="0" extrusionOk="0">
                            <a:moveTo>
                              <a:pt x="0" y="0"/>
                            </a:moveTo>
                            <a:cubicBezTo>
                              <a:pt x="216933" y="-66766"/>
                              <a:pt x="460138" y="16423"/>
                              <a:pt x="586441" y="0"/>
                            </a:cubicBezTo>
                            <a:cubicBezTo>
                              <a:pt x="712744" y="-16423"/>
                              <a:pt x="860177" y="42659"/>
                              <a:pt x="1067323" y="0"/>
                            </a:cubicBezTo>
                            <a:cubicBezTo>
                              <a:pt x="1274469" y="-42659"/>
                              <a:pt x="1454500" y="57817"/>
                              <a:pt x="1583391" y="0"/>
                            </a:cubicBezTo>
                            <a:cubicBezTo>
                              <a:pt x="1712282" y="-57817"/>
                              <a:pt x="1951139" y="60882"/>
                              <a:pt x="2205019" y="0"/>
                            </a:cubicBezTo>
                            <a:cubicBezTo>
                              <a:pt x="2458899" y="-60882"/>
                              <a:pt x="2617233" y="13001"/>
                              <a:pt x="2826646" y="0"/>
                            </a:cubicBezTo>
                            <a:cubicBezTo>
                              <a:pt x="3036059" y="-13001"/>
                              <a:pt x="3183953" y="16489"/>
                              <a:pt x="3518647" y="0"/>
                            </a:cubicBezTo>
                            <a:cubicBezTo>
                              <a:pt x="3532637" y="143754"/>
                              <a:pt x="3465243" y="330382"/>
                              <a:pt x="3518647" y="528287"/>
                            </a:cubicBezTo>
                            <a:cubicBezTo>
                              <a:pt x="3572051" y="726192"/>
                              <a:pt x="3516926" y="843030"/>
                              <a:pt x="3518647" y="1026672"/>
                            </a:cubicBezTo>
                            <a:cubicBezTo>
                              <a:pt x="3520368" y="1210314"/>
                              <a:pt x="3504032" y="1310876"/>
                              <a:pt x="3518647" y="1495153"/>
                            </a:cubicBezTo>
                            <a:cubicBezTo>
                              <a:pt x="3386735" y="1512820"/>
                              <a:pt x="3069089" y="1467660"/>
                              <a:pt x="2897019" y="1495153"/>
                            </a:cubicBezTo>
                            <a:cubicBezTo>
                              <a:pt x="2724949" y="1522646"/>
                              <a:pt x="2591463" y="1481577"/>
                              <a:pt x="2345765" y="1495153"/>
                            </a:cubicBezTo>
                            <a:cubicBezTo>
                              <a:pt x="2100067" y="1508729"/>
                              <a:pt x="1998753" y="1432291"/>
                              <a:pt x="1794510" y="1495153"/>
                            </a:cubicBezTo>
                            <a:cubicBezTo>
                              <a:pt x="1590268" y="1558015"/>
                              <a:pt x="1457231" y="1465253"/>
                              <a:pt x="1313628" y="1495153"/>
                            </a:cubicBezTo>
                            <a:cubicBezTo>
                              <a:pt x="1170025" y="1525053"/>
                              <a:pt x="1020823" y="1462666"/>
                              <a:pt x="762374" y="1495153"/>
                            </a:cubicBezTo>
                            <a:cubicBezTo>
                              <a:pt x="503925" y="1527640"/>
                              <a:pt x="218706" y="1413595"/>
                              <a:pt x="0" y="1495153"/>
                            </a:cubicBezTo>
                            <a:cubicBezTo>
                              <a:pt x="-32987" y="1318928"/>
                              <a:pt x="43150" y="1191739"/>
                              <a:pt x="0" y="966866"/>
                            </a:cubicBezTo>
                            <a:cubicBezTo>
                              <a:pt x="-43150" y="741993"/>
                              <a:pt x="8470" y="652688"/>
                              <a:pt x="0" y="483433"/>
                            </a:cubicBezTo>
                            <a:cubicBezTo>
                              <a:pt x="-8470" y="314178"/>
                              <a:pt x="29180" y="24095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9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Mathematics of Quanto Hazard Rates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/>
              <p:nvPr/>
            </p:nvSpPr>
            <p:spPr>
              <a:xfrm>
                <a:off x="838200" y="1648993"/>
                <a:ext cx="10035988" cy="39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Consider a default process D(t) = 1{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&lt;t} for default time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Now D(t) is not a martingale, so we apply a compensator to create a Martingale process, M(t)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compensator removes the predictable drift from the D(t) process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Here the compensator term represents expected defaults over the time-period (0, t)</a:t>
                </a: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endParaRPr lang="en-GB" dirty="0"/>
              </a:p>
              <a:p>
                <a:pPr algn="ctr"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b="0" dirty="0"/>
                  <a:t>or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𝑑𝐷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endParaRPr lang="en-GB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50520A-37E4-6B9D-997D-36B646DB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48993"/>
                <a:ext cx="10035988" cy="3986028"/>
              </a:xfrm>
              <a:prstGeom prst="rect">
                <a:avLst/>
              </a:prstGeom>
              <a:blipFill>
                <a:blip r:embed="rId2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98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Mathematics of Quanto Hazard Rates II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/>
              <p:nvPr/>
            </p:nvSpPr>
            <p:spPr>
              <a:xfrm>
                <a:off x="838200" y="1338656"/>
                <a:ext cx="10515600" cy="4788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The Quanto </a:t>
                </a:r>
                <a:r>
                  <a:rPr lang="en-GB" dirty="0">
                    <a:solidFill>
                      <a:schemeClr val="tx1"/>
                    </a:solidFill>
                  </a:rPr>
                  <a:t>Martingale process, M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Q</a:t>
                </a:r>
                <a:r>
                  <a:rPr lang="en-GB" dirty="0">
                    <a:solidFill>
                      <a:schemeClr val="tx1"/>
                    </a:solidFill>
                  </a:rPr>
                  <a:t>(t) can be computed using the Girsanov theorem to change to Quanto probability measure. Given a Radon-Nikodym derivative R(t) we have,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r>
                        <a:rPr lang="en-GB" b="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𝑑𝑀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Substituting (7) for dM(t) gives,</a:t>
                </a:r>
                <a:endParaRPr lang="en-GB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𝑑𝑀</m:t>
                          </m:r>
                          <m:r>
                            <a:rPr lang="en-GB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𝑑𝐷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limLow>
                            <m:limLowPr>
                              <m:ctrlP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p>
                                  <m:r>
                                    <a:rPr lang="en-GB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#(8)</m:t>
                          </m:r>
                        </m:e>
                      </m:eqAr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>
                    <a:solidFill>
                      <a:schemeClr val="tx1"/>
                    </a:solidFill>
                  </a:rPr>
                  <a:t>Comparing dM</a:t>
                </a:r>
                <a:r>
                  <a:rPr lang="en-GB" baseline="30000" dirty="0">
                    <a:solidFill>
                      <a:schemeClr val="tx1"/>
                    </a:solidFill>
                  </a:rPr>
                  <a:t>Q</a:t>
                </a:r>
                <a:r>
                  <a:rPr lang="en-GB" dirty="0">
                    <a:solidFill>
                      <a:schemeClr val="tx1"/>
                    </a:solidFill>
                  </a:rPr>
                  <a:t>(t) with dM(t) we can see the </a:t>
                </a:r>
                <a:r>
                  <a:rPr lang="en-GB" dirty="0"/>
                  <a:t>Q</a:t>
                </a:r>
                <a:r>
                  <a:rPr lang="en-GB" dirty="0">
                    <a:solidFill>
                      <a:schemeClr val="tx1"/>
                    </a:solidFill>
                  </a:rPr>
                  <a:t>uanto hazard rate process is given by,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ctrlP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35D82-4B5E-C29C-ED6E-DDA9B7D01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8656"/>
                <a:ext cx="10515600" cy="4788042"/>
              </a:xfrm>
              <a:prstGeom prst="rect">
                <a:avLst/>
              </a:prstGeo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08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6D5ABB-6F11-448A-28F8-5D4D413F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TWO </a:t>
            </a:r>
            <a:r>
              <a:rPr lang="en-US" sz="3200" dirty="0"/>
              <a:t>– PRICING &amp;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587388"/>
            <a:ext cx="10515600" cy="149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Case Studies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Quanto Credit Default Swaps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4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Eurozone Case Study</a:t>
            </a:r>
            <a:r>
              <a:rPr lang="en-US" sz="3200" dirty="0"/>
              <a:t> – Quanto Effect on CDS Spreads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522127" y="1335645"/>
            <a:ext cx="582488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Eurozone FX Crash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Varies depending on credit regime &amp; market distress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On average accounts for ca. 10 bps of the Quanto Basis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057C73-C296-495A-7F6B-E69DBF1B1188}"/>
              </a:ext>
            </a:extLst>
          </p:cNvPr>
          <p:cNvSpPr txBox="1"/>
          <p:nvPr/>
        </p:nvSpPr>
        <p:spPr>
          <a:xfrm>
            <a:off x="522127" y="3027120"/>
            <a:ext cx="5434913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Eurozone FX Covariance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Similar to FX crash risk, covariance risk of ca. 10 bps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Covariance risk grows with CDS maturity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F1DA5-316B-6C8C-44C5-1A570807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21" y="1100846"/>
            <a:ext cx="5656781" cy="50601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BA925-5C14-A1F0-E58E-4D3DC142367E}"/>
              </a:ext>
            </a:extLst>
          </p:cNvPr>
          <p:cNvSpPr txBox="1"/>
          <p:nvPr/>
        </p:nvSpPr>
        <p:spPr>
          <a:xfrm>
            <a:off x="6261821" y="6160984"/>
            <a:ext cx="543491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Source: Lando &amp; Nielson (2018)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E21B2-FDDF-2960-FECD-A02BA1D72191}"/>
              </a:ext>
            </a:extLst>
          </p:cNvPr>
          <p:cNvSpPr txBox="1"/>
          <p:nvPr/>
        </p:nvSpPr>
        <p:spPr>
          <a:xfrm>
            <a:off x="522127" y="4718595"/>
            <a:ext cx="5434913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Eurozone Quanto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Combining FX Crash and Covariance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Total Quanto Basis ≈ 20 bps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i.e. USD CDS Spread &gt; EUR CDS Spread</a:t>
            </a:r>
            <a:r>
              <a:rPr lang="en-GB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82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Italy Case Study</a:t>
            </a:r>
            <a:r>
              <a:rPr lang="en-US" sz="3200" dirty="0"/>
              <a:t> – CDS Par Spreads EUR vs USD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74928" y="1755003"/>
            <a:ext cx="453015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Par Spreads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Typically, Quanto CDS spreads are lower than the liquid currency CDS in USD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271247" y="5455152"/>
            <a:ext cx="644562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Italy CDS Spreads,</a:t>
            </a:r>
            <a:r>
              <a:rPr lang="en-GB" dirty="0"/>
              <a:t> Source: Brigo (2016) – Quant Summit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274928" y="3807130"/>
            <a:ext cx="43344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Italy CDS Spreads: EUR vs USD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Italy CDS spreads in EUR (Quanto) are lower than those in USD by ca. 20 bps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F16D1D-67C0-E751-4BA6-B1430316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59" y="1474565"/>
            <a:ext cx="7311648" cy="37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7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C5C57E-D010-00FD-FDED-3E8D916C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11" y="1721088"/>
            <a:ext cx="7287193" cy="3836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Japan Case Study</a:t>
            </a:r>
            <a:r>
              <a:rPr lang="en-US" sz="3200" dirty="0"/>
              <a:t> – Sovereign Quanto Basis Spread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74928" y="1477763"/>
            <a:ext cx="3866766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difference between USD and Quanto CDS Spreads is called the </a:t>
            </a:r>
            <a:r>
              <a:rPr lang="en-GB" dirty="0">
                <a:solidFill>
                  <a:srgbClr val="C00000"/>
                </a:solidFill>
              </a:rPr>
              <a:t>Quanto Basis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907783" y="5568949"/>
            <a:ext cx="5656645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Japan Sovereign CDS Spreads,</a:t>
            </a:r>
            <a:r>
              <a:rPr lang="en-GB" dirty="0"/>
              <a:t> Source: S&amp;P Global 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274928" y="4273081"/>
            <a:ext cx="433443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Japan Sovereign CDS Spreads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Japan CDS spreads in JPY (Quanto) are lower than those in USD by ca. 20 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85C3-4E43-9C06-E9AE-66FEC8123D4E}"/>
                  </a:ext>
                </a:extLst>
              </p:cNvPr>
              <p:cNvSpPr txBox="1"/>
              <p:nvPr/>
            </p:nvSpPr>
            <p:spPr>
              <a:xfrm>
                <a:off x="8994249" y="2810884"/>
                <a:ext cx="225910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𝐽𝑃𝑌</m:t>
                          </m:r>
                        </m:sup>
                      </m:sSup>
                      <m:r>
                        <a:rPr lang="en-GB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p>
                        <m:sSupPr>
                          <m:ctrlPr>
                            <a:rPr lang="en-GB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A185C3-4E43-9C06-E9AE-66FEC812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249" y="2810884"/>
                <a:ext cx="2259106" cy="378245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7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Japan Case Study</a:t>
            </a:r>
            <a:r>
              <a:rPr lang="en-US" sz="3200" dirty="0"/>
              <a:t> – Corporate Quanto Basis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83892" y="1222367"/>
            <a:ext cx="479909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How to Imply FX Jump Sizes and Quanto Basis for Corporates?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 Japan corporate CDS market, significant </a:t>
            </a:r>
            <a:r>
              <a:rPr lang="en-GB" dirty="0">
                <a:solidFill>
                  <a:srgbClr val="C00000"/>
                </a:solidFill>
              </a:rPr>
              <a:t>negative FX Jumps </a:t>
            </a:r>
            <a:r>
              <a:rPr lang="en-GB" dirty="0"/>
              <a:t>(JPY Devaluation) priced in.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jump sizes are strongly correlated with </a:t>
            </a:r>
            <a:r>
              <a:rPr lang="en-GB" dirty="0">
                <a:solidFill>
                  <a:srgbClr val="C00000"/>
                </a:solidFill>
              </a:rPr>
              <a:t>systemic importance </a:t>
            </a:r>
            <a:r>
              <a:rPr lang="en-GB" dirty="0"/>
              <a:t>of corporate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There is evidence of similar FX jump sizes across industry groups. Suggests possibility of building </a:t>
            </a:r>
            <a:r>
              <a:rPr lang="en-GB" dirty="0">
                <a:solidFill>
                  <a:srgbClr val="C00000"/>
                </a:solidFill>
              </a:rPr>
              <a:t>sector basis curves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082988" y="5518900"/>
            <a:ext cx="638333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 Japan Corporate Implied FX Jump Sizes,</a:t>
            </a:r>
            <a:r>
              <a:rPr lang="en-GB" dirty="0"/>
              <a:t> Source: S&amp;P Global (2018)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35008-B372-31E2-AE1C-B86C344D5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800558"/>
            <a:ext cx="5979926" cy="36270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B7E956-4DFC-D19E-43A4-E9B12554EB9E}"/>
                  </a:ext>
                </a:extLst>
              </p:cNvPr>
              <p:cNvSpPr txBox="1"/>
              <p:nvPr/>
            </p:nvSpPr>
            <p:spPr>
              <a:xfrm>
                <a:off x="8852647" y="3532294"/>
                <a:ext cx="1624355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𝐽𝑃𝑌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B7E956-4DFC-D19E-43A4-E9B12554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47" y="3532294"/>
                <a:ext cx="1624355" cy="628121"/>
              </a:xfrm>
              <a:prstGeom prst="rect">
                <a:avLst/>
              </a:prstGeom>
              <a:blipFill>
                <a:blip r:embed="rId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34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Japan Case Study</a:t>
            </a:r>
            <a:r>
              <a:rPr lang="en-US" sz="3200" dirty="0"/>
              <a:t> – Industry Sector Implied FX Jump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283892" y="1222367"/>
            <a:ext cx="4978390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Sector Basis Curves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There is evidence of similar FX jump sizes across industry groups. Jump sizes correlated to</a:t>
            </a:r>
            <a:r>
              <a:rPr lang="en-GB" dirty="0">
                <a:solidFill>
                  <a:srgbClr val="C00000"/>
                </a:solidFill>
              </a:rPr>
              <a:t> systemic importance</a:t>
            </a:r>
            <a:r>
              <a:rPr lang="en-GB" dirty="0"/>
              <a:t>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endParaRPr lang="en-GB" dirty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JPY Implied Jump Sizes by Sector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JPY Sovereign -40%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JPY Banking Sector -35%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JPY Automotive Sector -15%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(Automotive sector constitutes 90% of total GDP!)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JPY Large Corporates -10%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JPY Mid-Small Corporates -5%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7DEFC-3758-E3BF-4AB0-AF700E8F7A8B}"/>
              </a:ext>
            </a:extLst>
          </p:cNvPr>
          <p:cNvSpPr txBox="1"/>
          <p:nvPr/>
        </p:nvSpPr>
        <p:spPr>
          <a:xfrm>
            <a:off x="5262282" y="5518900"/>
            <a:ext cx="620404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JPY Implied FX Jump Sizes by Sector,</a:t>
            </a:r>
            <a:r>
              <a:rPr lang="en-GB" dirty="0"/>
              <a:t> Source: S&amp;P Global (2018)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CE3AB-5498-FE41-EB6B-766C533A1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12" y="1650844"/>
            <a:ext cx="637311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8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25AE01-9BAE-427B-84F9-266E069D47A7}"/>
              </a:ext>
            </a:extLst>
          </p:cNvPr>
          <p:cNvSpPr txBox="1"/>
          <p:nvPr/>
        </p:nvSpPr>
        <p:spPr>
          <a:xfrm>
            <a:off x="1076771" y="1305627"/>
            <a:ext cx="5002138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ONE: Theory</a:t>
            </a:r>
            <a:endParaRPr lang="en-GB" dirty="0"/>
          </a:p>
          <a:p>
            <a:r>
              <a:rPr lang="en-GB" dirty="0"/>
              <a:t>Quanto CDS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Introduction to Quanto CDS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Pricing &amp; Par Spread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Quanto Market Data Problem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FX Risks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Market Data Adjustments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FX Jump Risk Explained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Hazard Rates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422ED-4196-4707-BCA2-080CAFA1300A}"/>
              </a:ext>
            </a:extLst>
          </p:cNvPr>
          <p:cNvSpPr txBox="1"/>
          <p:nvPr/>
        </p:nvSpPr>
        <p:spPr>
          <a:xfrm>
            <a:off x="6113091" y="1302136"/>
            <a:ext cx="5002138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PART TWO: Pricing &amp; Practice </a:t>
            </a:r>
          </a:p>
          <a:p>
            <a:r>
              <a:rPr lang="en-GB" dirty="0"/>
              <a:t>Case Studies</a:t>
            </a:r>
          </a:p>
          <a:p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Eurozone</a:t>
            </a:r>
            <a:r>
              <a:rPr lang="en-GB" dirty="0"/>
              <a:t>: Quanto Effect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Italy</a:t>
            </a:r>
            <a:r>
              <a:rPr lang="en-GB" dirty="0"/>
              <a:t>: CDS Par Spreads, EUR vs USD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Japan</a:t>
            </a:r>
            <a:r>
              <a:rPr lang="en-GB" dirty="0"/>
              <a:t>: Sovereign &amp; Corporate Basis Spreads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Brazil</a:t>
            </a:r>
            <a:r>
              <a:rPr lang="en-GB" dirty="0"/>
              <a:t>: Quanto CDS &amp; Basis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Brazil</a:t>
            </a:r>
            <a:r>
              <a:rPr lang="en-GB" dirty="0"/>
              <a:t>: Corporate Implied FX Jumps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Brazil</a:t>
            </a:r>
            <a:r>
              <a:rPr lang="en-GB" dirty="0"/>
              <a:t>: Quick Rules of Thumb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EC032-E129-41D2-87E9-AF697060C64C}"/>
              </a:ext>
            </a:extLst>
          </p:cNvPr>
          <p:cNvSpPr txBox="1"/>
          <p:nvPr/>
        </p:nvSpPr>
        <p:spPr>
          <a:xfrm>
            <a:off x="1076771" y="5552373"/>
            <a:ext cx="6434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Quanto CDS Research &amp; Support Materials</a:t>
            </a:r>
          </a:p>
          <a:p>
            <a:r>
              <a:rPr lang="en-US" dirty="0">
                <a:hlinkClick r:id="rId2"/>
              </a:rPr>
              <a:t>www.link-to-excel-and-python-examples.com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EE47-6F42-412F-B8A3-7F8417EF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E3CE-47B5-4D7A-A0F7-E378291003D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Brazil Case Study</a:t>
            </a:r>
            <a:r>
              <a:rPr lang="en-US" sz="3200" dirty="0"/>
              <a:t> – Quanto CDS &amp; Quanto Basis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FEDBD-8182-3CCC-4413-B421B66EF303}"/>
              </a:ext>
            </a:extLst>
          </p:cNvPr>
          <p:cNvSpPr txBox="1"/>
          <p:nvPr/>
        </p:nvSpPr>
        <p:spPr>
          <a:xfrm>
            <a:off x="601338" y="1112535"/>
            <a:ext cx="4308119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Brazil Sovereign CDS Spreads (BRL)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Consider an FX  jump of -40%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spreads in BRL (Quanto) would be lower than those in USD by ca. 71 bps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FBEFCA-F206-8778-D2E8-E5B8B22372AE}"/>
              </a:ext>
            </a:extLst>
          </p:cNvPr>
          <p:cNvSpPr txBox="1"/>
          <p:nvPr/>
        </p:nvSpPr>
        <p:spPr>
          <a:xfrm>
            <a:off x="4302481" y="3698882"/>
            <a:ext cx="430811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What-If 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B0365-F6CE-6FED-A57E-44DE77B41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0" y="2881058"/>
            <a:ext cx="3344277" cy="3622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3894A-3AC0-23C3-61F9-A41D604A6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08" y="4163753"/>
            <a:ext cx="7144747" cy="226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A2573-CC79-E110-40B4-3A2DFA40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188" y="1379318"/>
            <a:ext cx="544906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15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Brazil Case Study</a:t>
            </a:r>
            <a:r>
              <a:rPr lang="en-US" sz="3200" dirty="0"/>
              <a:t> – Corporate Implied  FX Jumps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D5ED8-9265-4CD2-A628-86B778138AFC}"/>
              </a:ext>
            </a:extLst>
          </p:cNvPr>
          <p:cNvSpPr txBox="1"/>
          <p:nvPr/>
        </p:nvSpPr>
        <p:spPr>
          <a:xfrm>
            <a:off x="838200" y="1427566"/>
            <a:ext cx="408790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Brazil Implied FX Jump (Estimates)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Sovereign 		-40%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Banking Sector 		-35%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Large Corporates 	-10%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Mid-Small Corporates 	-5%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4352C-5DCA-DAB0-09A7-240689880DAB}"/>
                  </a:ext>
                </a:extLst>
              </p:cNvPr>
              <p:cNvSpPr txBox="1"/>
              <p:nvPr/>
            </p:nvSpPr>
            <p:spPr>
              <a:xfrm>
                <a:off x="1899647" y="5213442"/>
                <a:ext cx="1624355" cy="6281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𝐽𝑃𝑌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𝑈𝑆𝐷</m:t>
                                  </m:r>
                                </m:sup>
                              </m:sSup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B4352C-5DCA-DAB0-09A7-24068988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47" y="5213442"/>
                <a:ext cx="1624355" cy="6281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0CDC19F-4B28-3220-ACF9-283C90E39F8C}"/>
              </a:ext>
            </a:extLst>
          </p:cNvPr>
          <p:cNvSpPr txBox="1"/>
          <p:nvPr/>
        </p:nvSpPr>
        <p:spPr>
          <a:xfrm>
            <a:off x="838200" y="4096599"/>
            <a:ext cx="441960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Can be implied from Direct Market Quotes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or Sector Quanto Basis Curves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332A7C-9A76-1B33-D8EA-297CFD3E0A93}"/>
              </a:ext>
            </a:extLst>
          </p:cNvPr>
          <p:cNvSpPr txBox="1"/>
          <p:nvPr/>
        </p:nvSpPr>
        <p:spPr>
          <a:xfrm>
            <a:off x="5800961" y="2165930"/>
            <a:ext cx="206889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What-If Analysis</a:t>
            </a:r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7415C7-5582-9CBB-FF1E-032BBE9D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961" y="2729524"/>
            <a:ext cx="4563112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0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Brazil Case Study </a:t>
            </a:r>
            <a:r>
              <a:rPr lang="en-US" sz="3200" dirty="0"/>
              <a:t>– Quanto CDS &amp; Quick Rule of Thumb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D5ED8-9265-4CD2-A628-86B778138AFC}"/>
              </a:ext>
            </a:extLst>
          </p:cNvPr>
          <p:cNvSpPr txBox="1"/>
          <p:nvPr/>
        </p:nvSpPr>
        <p:spPr>
          <a:xfrm>
            <a:off x="838200" y="1176554"/>
            <a:ext cx="408790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Brazil Implied FX Jump (Estimates)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Sovereign 		-40%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Banking Sector 		-35%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Large Corporates 	-10%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Mid-Small Corporates 	-5%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B69C-557B-9FE6-E9FF-319FBF8E9930}"/>
              </a:ext>
            </a:extLst>
          </p:cNvPr>
          <p:cNvSpPr txBox="1"/>
          <p:nvPr/>
        </p:nvSpPr>
        <p:spPr>
          <a:xfrm>
            <a:off x="838200" y="3991473"/>
            <a:ext cx="43434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BRL Par Spreads: As a Multiple of USD CDS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Sovereign 		60%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Banking Sector 		55%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Large Corporates 	90%</a:t>
            </a:r>
          </a:p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Mid-Small Corporates 	95%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C7F1B-B1EE-EFB8-2A4E-39D7A086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24" y="1814546"/>
            <a:ext cx="5401931" cy="346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3A14F-48C0-9FBD-A4FA-635A6B28465A}"/>
              </a:ext>
            </a:extLst>
          </p:cNvPr>
          <p:cNvSpPr txBox="1"/>
          <p:nvPr/>
        </p:nvSpPr>
        <p:spPr>
          <a:xfrm>
            <a:off x="5759822" y="5320225"/>
            <a:ext cx="5593977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Example: </a:t>
            </a:r>
            <a:r>
              <a:rPr lang="en-GB" dirty="0"/>
              <a:t>BRL CDS(Sovereign) ≈ (1 - 40%) USD CDS 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= 60% x USD CDS </a:t>
            </a:r>
          </a:p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dirty="0"/>
              <a:t>= 60% x 172.10bps = </a:t>
            </a:r>
            <a:r>
              <a:rPr lang="en-GB" dirty="0">
                <a:solidFill>
                  <a:srgbClr val="0000FF"/>
                </a:solidFill>
              </a:rPr>
              <a:t>103.26 bps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2AD8C-2C96-DD9F-AB6C-EC4FAC802213}"/>
              </a:ext>
            </a:extLst>
          </p:cNvPr>
          <p:cNvSpPr txBox="1"/>
          <p:nvPr/>
        </p:nvSpPr>
        <p:spPr>
          <a:xfrm>
            <a:off x="5759822" y="1098353"/>
            <a:ext cx="492415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Rule of Thumb:   </a:t>
            </a:r>
            <a:endParaRPr lang="en-GB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6DB937-949F-B768-74B2-F28A2248003E}"/>
                  </a:ext>
                </a:extLst>
              </p:cNvPr>
              <p:cNvSpPr txBox="1"/>
              <p:nvPr/>
            </p:nvSpPr>
            <p:spPr>
              <a:xfrm>
                <a:off x="7598784" y="1238343"/>
                <a:ext cx="2023631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𝐵𝑅𝐿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𝑈𝑆𝐷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6DB937-949F-B768-74B2-F28A2248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784" y="1238343"/>
                <a:ext cx="2023631" cy="277897"/>
              </a:xfrm>
              <a:prstGeom prst="rect">
                <a:avLst/>
              </a:prstGeom>
              <a:blipFill>
                <a:blip r:embed="rId3"/>
                <a:stretch>
                  <a:fillRect l="-2417" t="-2174" r="-906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29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22" y="353551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References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141F7-1188-E34A-71FE-D56E6B5F604C}"/>
              </a:ext>
            </a:extLst>
          </p:cNvPr>
          <p:cNvSpPr txBox="1"/>
          <p:nvPr/>
        </p:nvSpPr>
        <p:spPr>
          <a:xfrm>
            <a:off x="484093" y="1386036"/>
            <a:ext cx="113672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Bloomberg (2016)</a:t>
            </a:r>
            <a:r>
              <a:rPr lang="en-GB" dirty="0"/>
              <a:t>, Pricing Default-Contingent Contracts with Deterministic Credit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Brigo D., Pede N. and Petrelli A. (2018)</a:t>
            </a:r>
            <a:r>
              <a:rPr lang="en-GB" dirty="0"/>
              <a:t>, Multi Currency Credit Default Swaps: Quanto Effects &amp; FX Devaluation Jumps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Itkin A., Shcherbakov V. and Veygman A. (2019)</a:t>
            </a:r>
            <a:r>
              <a:rPr lang="en-GB" dirty="0"/>
              <a:t>, A New Model for Pricing Quant Credit Default Swaps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Lando D. and Nielsen A. (2018)</a:t>
            </a:r>
            <a:r>
              <a:rPr lang="en-GB" dirty="0"/>
              <a:t>, Quanto CDS Spreads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C00000"/>
                </a:solidFill>
              </a:rPr>
              <a:t>Li M., Mercurio F. and Resnick S. (2018)</a:t>
            </a:r>
            <a:r>
              <a:rPr lang="en-GB" dirty="0"/>
              <a:t>, The GARCH linear SDE: Explicit formulas and the pricing of a quanto CDS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87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38" y="5330057"/>
            <a:ext cx="2149444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Have questions or want further info?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A67457-2CC4-4B6D-B84F-ED4C626AF2AF}"/>
              </a:ext>
            </a:extLst>
          </p:cNvPr>
          <p:cNvSpPr txBox="1"/>
          <p:nvPr/>
        </p:nvSpPr>
        <p:spPr>
          <a:xfrm>
            <a:off x="675238" y="5769167"/>
            <a:ext cx="609742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yriad roman"/>
              </a:rPr>
              <a:t>LinkedIn:		</a:t>
            </a:r>
            <a:r>
              <a:rPr lang="en-GB" b="0" i="0" dirty="0">
                <a:effectLst/>
                <a:latin typeface="-apple-system"/>
                <a:hlinkClick r:id="rId2"/>
              </a:rPr>
              <a:t>www.linkedin.com/in/nburgessx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29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6CB80A-0E66-9C3A-EEFA-CC0827E6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6091"/>
            <a:ext cx="12192000" cy="4601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PART ONE </a:t>
            </a:r>
            <a:r>
              <a:rPr lang="en-US" sz="3200" dirty="0"/>
              <a:t>- THEORY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B176A3-AA3A-4764-820A-F44A9F52D010}"/>
              </a:ext>
            </a:extLst>
          </p:cNvPr>
          <p:cNvSpPr txBox="1">
            <a:spLocks/>
          </p:cNvSpPr>
          <p:nvPr/>
        </p:nvSpPr>
        <p:spPr>
          <a:xfrm>
            <a:off x="838200" y="2854088"/>
            <a:ext cx="10515600" cy="574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</a:rPr>
              <a:t>Quanto CDS</a:t>
            </a:r>
          </a:p>
        </p:txBody>
      </p:sp>
    </p:spTree>
    <p:extLst>
      <p:ext uri="{BB962C8B-B14F-4D97-AF65-F5344CB8AC3E}">
        <p14:creationId xmlns:p14="http://schemas.microsoft.com/office/powerpoint/2010/main" val="195236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</a:t>
            </a:r>
            <a:r>
              <a:rPr lang="en-US" sz="3200" dirty="0"/>
              <a:t> – Introduction to Quanto CDS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162D2-B9E3-4615-8E42-6EBC1178A44E}"/>
              </a:ext>
            </a:extLst>
          </p:cNvPr>
          <p:cNvSpPr txBox="1"/>
          <p:nvPr/>
        </p:nvSpPr>
        <p:spPr>
          <a:xfrm>
            <a:off x="838200" y="4677821"/>
            <a:ext cx="102768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Liquid vs Contractual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</a:t>
            </a:r>
            <a:r>
              <a:rPr lang="en-GB" b="1" dirty="0"/>
              <a:t>Liquid Currency</a:t>
            </a:r>
            <a:r>
              <a:rPr lang="en-GB" dirty="0"/>
              <a:t> for a CDS contract is USD, regardless of bond domicile &amp; issue currency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When the CDS </a:t>
            </a:r>
            <a:r>
              <a:rPr lang="en-GB" b="1" dirty="0"/>
              <a:t>Contractual Currency </a:t>
            </a:r>
            <a:r>
              <a:rPr lang="en-GB" dirty="0"/>
              <a:t>is not the liquid currency, the CDS is considered a </a:t>
            </a:r>
            <a:r>
              <a:rPr lang="en-GB" b="1" dirty="0"/>
              <a:t>Quanto CDS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7F2F9-FC5B-65E1-50C3-0D01A2A56F9F}"/>
              </a:ext>
            </a:extLst>
          </p:cNvPr>
          <p:cNvSpPr txBox="1"/>
          <p:nvPr/>
        </p:nvSpPr>
        <p:spPr>
          <a:xfrm>
            <a:off x="951230" y="1228948"/>
            <a:ext cx="105156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Credit Default Swap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An insurance contract to protect against losses should the reference bond default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protection buyer pays regular </a:t>
            </a:r>
            <a:r>
              <a:rPr lang="en-GB" b="1" dirty="0"/>
              <a:t>Fixed Premiums </a:t>
            </a:r>
            <a:r>
              <a:rPr lang="en-GB" dirty="0"/>
              <a:t>in exchange for the </a:t>
            </a:r>
            <a:r>
              <a:rPr lang="en-GB" b="1" dirty="0"/>
              <a:t>Loss Given Default, </a:t>
            </a:r>
            <a:r>
              <a:rPr lang="en-GB" dirty="0"/>
              <a:t>LGD = N( 1 – RR)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BC265A-7884-E6DD-CD7F-72C5F207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6" y="2825187"/>
            <a:ext cx="9327688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Pricing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4DF4CB-8BA1-ED88-0EC1-351132FA661B}"/>
                  </a:ext>
                </a:extLst>
              </p:cNvPr>
              <p:cNvSpPr txBox="1"/>
              <p:nvPr/>
            </p:nvSpPr>
            <p:spPr>
              <a:xfrm>
                <a:off x="1864659" y="5351983"/>
                <a:ext cx="8157881" cy="1384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𝐶𝐷𝑆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𝑃𝑉</m:t>
                          </m:r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  <m:brk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  <m:r>
                                        <a:rPr lang="en-GB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R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λ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GB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𝑃𝑟𝑜𝑡𝑒𝑐𝑡𝑖𝑜𝑛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lim>
                          </m:limLow>
                          <m:limLow>
                            <m:limLowPr>
                              <m:ctrlPr>
                                <a:rPr lang="en-GB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GB" b="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GB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GB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GB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GB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𝑃𝑟𝑒𝑚𝑖𝑢𝑚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𝐿𝑒𝑔</m:t>
                              </m:r>
                            </m:lim>
                          </m:limLow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#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0000FF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4DF4CB-8BA1-ED88-0EC1-351132FA6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659" y="5351983"/>
                <a:ext cx="8157881" cy="13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8994A50-16BE-C3BB-A680-B3F07155A12F}"/>
              </a:ext>
            </a:extLst>
          </p:cNvPr>
          <p:cNvSpPr txBox="1"/>
          <p:nvPr/>
        </p:nvSpPr>
        <p:spPr>
          <a:xfrm>
            <a:off x="3300051" y="4867137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b="1" dirty="0"/>
              <a:t>Present Value </a:t>
            </a:r>
            <a:r>
              <a:rPr lang="en-GB" dirty="0"/>
              <a:t>is the sum of </a:t>
            </a:r>
            <a:r>
              <a:rPr lang="en-GB" b="1" dirty="0"/>
              <a:t>Risky Discounted </a:t>
            </a:r>
            <a:r>
              <a:rPr lang="en-GB" dirty="0"/>
              <a:t>cash flows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37154-65B2-1404-8C34-5E4DD1E86977}"/>
                  </a:ext>
                </a:extLst>
              </p:cNvPr>
              <p:cNvSpPr txBox="1"/>
              <p:nvPr/>
            </p:nvSpPr>
            <p:spPr>
              <a:xfrm>
                <a:off x="9396051" y="1976252"/>
                <a:ext cx="2409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Probability of Default at  End of Period</a:t>
                </a:r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algn="ctr"/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37154-65B2-1404-8C34-5E4DD1E86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51" y="1976252"/>
                <a:ext cx="2409870" cy="1200329"/>
              </a:xfrm>
              <a:prstGeom prst="rect">
                <a:avLst/>
              </a:prstGeom>
              <a:blipFill>
                <a:blip r:embed="rId3"/>
                <a:stretch>
                  <a:fillRect l="-1768" t="-2538" r="-6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8BBC3-6822-FC1B-36DE-235D6203C5D2}"/>
                  </a:ext>
                </a:extLst>
              </p:cNvPr>
              <p:cNvSpPr txBox="1"/>
              <p:nvPr/>
            </p:nvSpPr>
            <p:spPr>
              <a:xfrm>
                <a:off x="9396051" y="3358254"/>
                <a:ext cx="24098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Probability of Survival</a:t>
                </a:r>
              </a:p>
              <a:p>
                <a:pPr algn="ctr"/>
                <a:r>
                  <a:rPr lang="en-GB" dirty="0"/>
                  <a:t>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48BBC3-6822-FC1B-36DE-235D6203C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51" y="3358254"/>
                <a:ext cx="2409870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06059C15-2013-618A-B572-311AF7569543}"/>
                  </a:ext>
                </a:extLst>
              </p:cNvPr>
              <p:cNvSpPr>
                <a:spLocks noGrp="1"/>
              </p:cNvSpPr>
              <p:nvPr>
                <p:ph type="ftr" sz="quarter" idx="11"/>
              </p:nvPr>
            </p:nvSpPr>
            <p:spPr>
              <a:xfrm>
                <a:off x="217825" y="6394636"/>
                <a:ext cx="10772904" cy="365125"/>
              </a:xfrm>
            </p:spPr>
            <p:txBody>
              <a:bodyPr/>
              <a:lstStyle/>
              <a:p>
                <a:pPr algn="just"/>
                <a:r>
                  <a:rPr lang="en-US" baseline="30000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There are other ways to compute conditional default probabilities, here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 to simplify the par spread calculation.</a:t>
                </a:r>
              </a:p>
            </p:txBody>
          </p:sp>
        </mc:Choice>
        <mc:Fallback xmlns="">
          <p:sp>
            <p:nvSpPr>
              <p:cNvPr id="4" name="Footer Placeholder 3">
                <a:extLst>
                  <a:ext uri="{FF2B5EF4-FFF2-40B4-BE49-F238E27FC236}">
                    <a16:creationId xmlns:a16="http://schemas.microsoft.com/office/drawing/2014/main" id="{06059C15-2013-618A-B572-311AF7569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ftr" sz="quarter" idx="11"/>
              </p:nvPr>
            </p:nvSpPr>
            <p:spPr>
              <a:xfrm>
                <a:off x="217825" y="6394636"/>
                <a:ext cx="10772904" cy="365125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86DB846C-CFC1-D4BA-FAA7-E3D7A9E89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6193" y="941116"/>
            <a:ext cx="6298514" cy="40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15155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Credit Default Swaps</a:t>
            </a:r>
            <a:r>
              <a:rPr lang="en-US" sz="3200" dirty="0"/>
              <a:t> – Par Spread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732130" y="1175420"/>
            <a:ext cx="8842176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Quotation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CDS contracts typically quote as a </a:t>
            </a:r>
            <a:r>
              <a:rPr lang="en-GB" b="1" dirty="0"/>
              <a:t>Par Spread, 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This is the spread that makes the premium and protection leg PVs equal.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0D33C3-2540-9E74-C820-BE88FCB30581}"/>
                  </a:ext>
                </a:extLst>
              </p:cNvPr>
              <p:cNvSpPr txBox="1"/>
              <p:nvPr/>
            </p:nvSpPr>
            <p:spPr>
              <a:xfrm>
                <a:off x="4811071" y="3775801"/>
                <a:ext cx="6242412" cy="1044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  <m:brk/>
                                    </m:rP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GB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2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GB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GB" sz="20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000" b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####(2)</m:t>
                          </m:r>
                        </m:e>
                      </m:eqArr>
                    </m:oMath>
                  </m:oMathPara>
                </a14:m>
                <a:endParaRPr lang="en-GB" b="0" dirty="0">
                  <a:solidFill>
                    <a:srgbClr val="0000FF"/>
                  </a:solidFill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0D33C3-2540-9E74-C820-BE88FCB3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71" y="3775801"/>
                <a:ext cx="6242412" cy="1044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59758F-6B2E-B25C-96F1-DD027445EC7C}"/>
              </a:ext>
            </a:extLst>
          </p:cNvPr>
          <p:cNvSpPr txBox="1"/>
          <p:nvPr/>
        </p:nvSpPr>
        <p:spPr>
          <a:xfrm>
            <a:off x="4811070" y="2706670"/>
            <a:ext cx="738093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Par Spread Formula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Setting the PV in equation (1) to zero and rearranging gives (2),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/>
              <p:nvPr/>
            </p:nvSpPr>
            <p:spPr>
              <a:xfrm>
                <a:off x="732130" y="4614950"/>
                <a:ext cx="10177917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en-GB" dirty="0">
                    <a:solidFill>
                      <a:srgbClr val="C00000"/>
                    </a:solidFill>
                  </a:rPr>
                  <a:t>Par Spread Rule of Thumb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GB" dirty="0"/>
                  <a:t>Terms in red cancel and assuming annual premiums i.e.,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/>
                  <a:t>gives a simple rule of thumb,</a:t>
                </a:r>
                <a:endParaRPr lang="en-GB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00EB14-AB64-5ADE-CDB5-839FFE1B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30" y="4614950"/>
                <a:ext cx="10177917" cy="879664"/>
              </a:xfrm>
              <a:prstGeom prst="rect">
                <a:avLst/>
              </a:prstGeom>
              <a:blipFill>
                <a:blip r:embed="rId3"/>
                <a:stretch>
                  <a:fillRect l="-479" b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C5C16-89D4-1E85-1A4E-F0688D623A28}"/>
                  </a:ext>
                </a:extLst>
              </p:cNvPr>
              <p:cNvSpPr txBox="1"/>
              <p:nvPr/>
            </p:nvSpPr>
            <p:spPr>
              <a:xfrm>
                <a:off x="3189952" y="5636713"/>
                <a:ext cx="37397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en-GB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en-GB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###################</m:t>
                              </m:r>
                            </m:e>
                          </m:eqArr>
                          <m:r>
                            <a:rPr lang="en-GB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#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sz="2400" b="0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7C5C16-89D4-1E85-1A4E-F0688D62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52" y="5636713"/>
                <a:ext cx="37397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3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4791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 </a:t>
            </a:r>
            <a:r>
              <a:rPr lang="en-US" sz="3200" dirty="0"/>
              <a:t>– The Quanto Market Data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135F-4CF0-8D88-04D0-821E879F0E58}"/>
              </a:ext>
            </a:extLst>
          </p:cNvPr>
          <p:cNvSpPr txBox="1"/>
          <p:nvPr/>
        </p:nvSpPr>
        <p:spPr>
          <a:xfrm>
            <a:off x="618432" y="3429000"/>
            <a:ext cx="99957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The Solution – Quanto Market Data Adjustments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Brigo, Pede and Petrelli (2018) suggest we make a </a:t>
            </a:r>
            <a:r>
              <a:rPr lang="en-GB" dirty="0">
                <a:solidFill>
                  <a:srgbClr val="C00000"/>
                </a:solidFill>
              </a:rPr>
              <a:t>Quanto Adjustment </a:t>
            </a:r>
            <a:r>
              <a:rPr lang="en-GB" dirty="0"/>
              <a:t>to the USD market data.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Naming conventions, they call BRL the </a:t>
            </a:r>
            <a:r>
              <a:rPr lang="en-GB" dirty="0">
                <a:solidFill>
                  <a:srgbClr val="C00000"/>
                </a:solidFill>
              </a:rPr>
              <a:t>Contract currency</a:t>
            </a:r>
            <a:r>
              <a:rPr lang="en-GB" dirty="0"/>
              <a:t> ( or Quanto) and USD the </a:t>
            </a:r>
            <a:r>
              <a:rPr lang="en-GB" dirty="0">
                <a:solidFill>
                  <a:srgbClr val="C00000"/>
                </a:solidFill>
              </a:rPr>
              <a:t>Liquid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currency</a:t>
            </a:r>
            <a:r>
              <a:rPr lang="en-GB" dirty="0"/>
              <a:t>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dirty="0"/>
              <a:t>They derive a model to convert USD hazard rates into BRL equivalent rates.</a:t>
            </a:r>
            <a:endParaRPr lang="en-GB" dirty="0"/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dirty="0"/>
              <a:t>The quanto adjustment incorporates FX crash risk and FX covariance risk.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746-EB78-125A-AAA9-EA5132A4523E}"/>
              </a:ext>
            </a:extLst>
          </p:cNvPr>
          <p:cNvSpPr txBox="1"/>
          <p:nvPr/>
        </p:nvSpPr>
        <p:spPr>
          <a:xfrm>
            <a:off x="555679" y="1643110"/>
            <a:ext cx="1038126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The Problem – Market Data in a Different Currency (USD)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dirty="0"/>
              <a:t>We want to price a BRL CDS on a BRL Sovereign Bond.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dirty="0"/>
              <a:t>However, only USD CDS market data quotes are available.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2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4791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 </a:t>
            </a:r>
            <a:r>
              <a:rPr lang="en-US" sz="3200" dirty="0"/>
              <a:t>– Quanto FX Risks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5817961" y="4099355"/>
            <a:ext cx="596166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FX Covariance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covariance with credit spreads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As default intensity increases, Quanto currency weakens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protection becomes cheap relative to USD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135F-4CF0-8D88-04D0-821E879F0E58}"/>
              </a:ext>
            </a:extLst>
          </p:cNvPr>
          <p:cNvSpPr txBox="1"/>
          <p:nvPr/>
        </p:nvSpPr>
        <p:spPr>
          <a:xfrm>
            <a:off x="618432" y="4116042"/>
            <a:ext cx="474246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FX Crash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FX devaluation or crash risk on default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Quanto CDS Spreads cheapen relative to USD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746-EB78-125A-AAA9-EA5132A4523E}"/>
              </a:ext>
            </a:extLst>
          </p:cNvPr>
          <p:cNvSpPr txBox="1"/>
          <p:nvPr/>
        </p:nvSpPr>
        <p:spPr>
          <a:xfrm>
            <a:off x="618432" y="1284522"/>
            <a:ext cx="98298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FX Risk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We want to trade BRL CDS to buy/sell protection on a BRL Bond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Typically, the BRL Quanto CDS will be illiquid, so we might use liquid USD CDS market data as a proxy.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When using USD market data to price Quanto CDS we need to adjust for Quanto FX risk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852A0D-19DC-766F-A6AB-26C1AE6C61A2}"/>
              </a:ext>
            </a:extLst>
          </p:cNvPr>
          <p:cNvSpPr txBox="1"/>
          <p:nvPr/>
        </p:nvSpPr>
        <p:spPr>
          <a:xfrm>
            <a:off x="3115169" y="3134464"/>
            <a:ext cx="596166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Clr>
                <a:srgbClr val="C00000"/>
              </a:buClr>
            </a:pPr>
            <a:r>
              <a:rPr lang="en-GB" sz="2400" dirty="0">
                <a:solidFill>
                  <a:srgbClr val="0000FF"/>
                </a:solidFill>
              </a:rPr>
              <a:t>Quanto FX Risk = Crash Risk + Covariance Risk</a:t>
            </a:r>
          </a:p>
        </p:txBody>
      </p:sp>
    </p:spTree>
    <p:extLst>
      <p:ext uri="{BB962C8B-B14F-4D97-AF65-F5344CB8AC3E}">
        <p14:creationId xmlns:p14="http://schemas.microsoft.com/office/powerpoint/2010/main" val="306747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AB0-78A3-48D3-88B2-A2721BE7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74791" cy="574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Quanto CDS </a:t>
            </a:r>
            <a:r>
              <a:rPr lang="en-US" sz="3200" dirty="0"/>
              <a:t>– Quanto Market Data Adjustments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B01BB-705A-42BE-96A3-B1B0B9A6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0A24E-A725-4B67-A709-B05312D8EBF0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08AA4-E869-202E-F3B5-312AB6FA95C1}"/>
              </a:ext>
            </a:extLst>
          </p:cNvPr>
          <p:cNvSpPr txBox="1"/>
          <p:nvPr/>
        </p:nvSpPr>
        <p:spPr>
          <a:xfrm>
            <a:off x="838199" y="3184973"/>
            <a:ext cx="1018404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FX jump parameter, γ captures a single FX jump at default in %</a:t>
            </a:r>
            <a:endParaRPr lang="en-GB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The FX jump dominates and covariance is a second order effect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Setting the covariance term to zero we get a useful approximation or </a:t>
            </a:r>
            <a:r>
              <a:rPr lang="en-GB" dirty="0">
                <a:solidFill>
                  <a:srgbClr val="C00000"/>
                </a:solidFill>
              </a:rPr>
              <a:t>‘rule of thumb’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746-EB78-125A-AAA9-EA5132A4523E}"/>
              </a:ext>
            </a:extLst>
          </p:cNvPr>
          <p:cNvSpPr txBox="1"/>
          <p:nvPr/>
        </p:nvSpPr>
        <p:spPr>
          <a:xfrm>
            <a:off x="838199" y="1182920"/>
            <a:ext cx="1029596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dirty="0">
                <a:solidFill>
                  <a:srgbClr val="C00000"/>
                </a:solidFill>
              </a:rPr>
              <a:t>Quanto Market Data Adjustment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it-IT" b="1" dirty="0"/>
              <a:t>Li, Mercurio &amp; Resnick (2018) </a:t>
            </a:r>
            <a:r>
              <a:rPr lang="it-IT" dirty="0"/>
              <a:t>present a quanto market data adjustment formula in </a:t>
            </a:r>
            <a:r>
              <a:rPr lang="en-US" dirty="0"/>
              <a:t>[1], see equation (25)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F216-993B-C2C8-9EE2-4C09FAEC0E60}"/>
                  </a:ext>
                </a:extLst>
              </p:cNvPr>
              <p:cNvSpPr txBox="1"/>
              <p:nvPr/>
            </p:nvSpPr>
            <p:spPr>
              <a:xfrm>
                <a:off x="1963135" y="2289395"/>
                <a:ext cx="7279341" cy="1029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limLow>
                            <m:limLow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𝐵𝑅𝐿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𝐶𝑜𝑛𝑟𝑎𝑐𝑡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𝐶𝑢𝑟𝑟𝑒𝑛𝑐𝑦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limLow>
                                <m:limLow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groupChr>
                                    <m:groupChrPr>
                                      <m:chr m:val="⏟"/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groupChr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𝐹𝑋</m:t>
                                          </m:r>
                                          <m:r>
                                            <a:rPr lang="en-GB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𝐹𝑋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groupChr>
                                </m:e>
                                <m:lim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𝐶𝑜𝑣𝑎𝑟𝑖𝑎𝑛𝑐𝑒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𝑇𝑒𝑟𝑚</m:t>
                                  </m:r>
                                </m:lim>
                              </m:limLow>
                            </m:e>
                          </m:d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𝑈𝑆𝐷</m:t>
                                      </m:r>
                                    </m:sup>
                                  </m:sSup>
                                </m:e>
                              </m:groupCh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𝐿𝑖𝑞𝑢𝑖𝑑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𝐶𝑢𝑟𝑟𝑒𝑛𝑐𝑦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47F216-993B-C2C8-9EE2-4C09FAEC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35" y="2289395"/>
                <a:ext cx="7279341" cy="1029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8178E-187A-F143-6DAD-FEDC0CEFAD84}"/>
                  </a:ext>
                </a:extLst>
              </p:cNvPr>
              <p:cNvSpPr txBox="1"/>
              <p:nvPr/>
            </p:nvSpPr>
            <p:spPr>
              <a:xfrm>
                <a:off x="1963134" y="4699685"/>
                <a:ext cx="72793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8178E-187A-F143-6DAD-FEDC0CEFA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34" y="4699685"/>
                <a:ext cx="7279341" cy="276999"/>
              </a:xfrm>
              <a:prstGeom prst="rect">
                <a:avLst/>
              </a:prstGeom>
              <a:blipFill>
                <a:blip r:embed="rId3"/>
                <a:stretch>
                  <a:fillRect t="-2222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F7666FE-8D38-4A3D-7C37-DB8BE9FE9C24}"/>
              </a:ext>
            </a:extLst>
          </p:cNvPr>
          <p:cNvSpPr txBox="1"/>
          <p:nvPr/>
        </p:nvSpPr>
        <p:spPr>
          <a:xfrm>
            <a:off x="838200" y="5148358"/>
            <a:ext cx="817132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GB" dirty="0"/>
              <a:t>Equivalently, using (3) gives an expression in terms of CDS par spreads, s </a:t>
            </a:r>
            <a:endParaRPr lang="en-GB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C8D549-61D3-363F-6897-BC145B6B8052}"/>
                  </a:ext>
                </a:extLst>
              </p:cNvPr>
              <p:cNvSpPr txBox="1"/>
              <p:nvPr/>
            </p:nvSpPr>
            <p:spPr>
              <a:xfrm>
                <a:off x="1963136" y="5784904"/>
                <a:ext cx="72793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en-GB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𝐵𝑅𝐿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GB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𝑈𝑆𝐷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C8D549-61D3-363F-6897-BC145B6B8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136" y="5784904"/>
                <a:ext cx="7279341" cy="276999"/>
              </a:xfrm>
              <a:prstGeom prst="rect">
                <a:avLst/>
              </a:prstGeom>
              <a:blipFill>
                <a:blip r:embed="rId4"/>
                <a:stretch>
                  <a:fillRect t="-2222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5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Microsoft Office PowerPoint</Application>
  <PresentationFormat>Widescreen</PresentationFormat>
  <Paragraphs>257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Aptos</vt:lpstr>
      <vt:lpstr>Arial</vt:lpstr>
      <vt:lpstr>Calibri</vt:lpstr>
      <vt:lpstr>Calibri Light</vt:lpstr>
      <vt:lpstr>Cambria Math</vt:lpstr>
      <vt:lpstr>myriad roman</vt:lpstr>
      <vt:lpstr>Wingdings</vt:lpstr>
      <vt:lpstr>Office Theme</vt:lpstr>
      <vt:lpstr>PowerPoint Presentation</vt:lpstr>
      <vt:lpstr>PowerPoint Presentation</vt:lpstr>
      <vt:lpstr>PART ONE - THEORY</vt:lpstr>
      <vt:lpstr>Quanto CDS – Introduction to Quanto CDS</vt:lpstr>
      <vt:lpstr>Credit Default Swaps – Pricing</vt:lpstr>
      <vt:lpstr>Credit Default Swaps – Par Spread</vt:lpstr>
      <vt:lpstr>Quanto CDS – The Quanto Market Data Problem</vt:lpstr>
      <vt:lpstr>Quanto CDS – Quanto FX Risks</vt:lpstr>
      <vt:lpstr>Quanto CDS – Quanto Market Data Adjustments</vt:lpstr>
      <vt:lpstr>Credit Default Swaps – FX Jump on Default Explained</vt:lpstr>
      <vt:lpstr>Credit Default Swaps – Quanto Hazard Rates</vt:lpstr>
      <vt:lpstr>Credit Default Swaps – Mathematics of Quanto Hazard Rates I</vt:lpstr>
      <vt:lpstr>Credit Default Swaps – Mathematics of Quanto Hazard Rates II</vt:lpstr>
      <vt:lpstr>PART TWO – PRICING &amp; PRACTICE</vt:lpstr>
      <vt:lpstr>Eurozone Case Study – Quanto Effect on CDS Spreads</vt:lpstr>
      <vt:lpstr>Italy Case Study – CDS Par Spreads EUR vs USD</vt:lpstr>
      <vt:lpstr>Japan Case Study – Sovereign Quanto Basis Spread</vt:lpstr>
      <vt:lpstr>Japan Case Study – Corporate Quanto Basis</vt:lpstr>
      <vt:lpstr>Japan Case Study – Industry Sector Implied FX Jump Sizes</vt:lpstr>
      <vt:lpstr>Brazil Case Study – Quanto CDS &amp; Quanto Basis</vt:lpstr>
      <vt:lpstr>Brazil Case Study – Corporate Implied  FX Jumps</vt:lpstr>
      <vt:lpstr>Brazil Case Study – Quanto CDS &amp; Quick Rule of Thumb</vt:lpstr>
      <vt:lpstr>References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2022-10-25T14:58:59Z</dcterms:created>
  <dcterms:modified xsi:type="dcterms:W3CDTF">2023-09-14T22:54:40Z</dcterms:modified>
</cp:coreProperties>
</file>