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316" r:id="rId6"/>
    <p:sldId id="318" r:id="rId7"/>
    <p:sldId id="282" r:id="rId8"/>
    <p:sldId id="320" r:id="rId9"/>
    <p:sldId id="321" r:id="rId10"/>
    <p:sldId id="322" r:id="rId11"/>
    <p:sldId id="323" r:id="rId12"/>
    <p:sldId id="265" r:id="rId13"/>
    <p:sldId id="281" r:id="rId14"/>
    <p:sldId id="319" r:id="rId15"/>
    <p:sldId id="325" r:id="rId16"/>
    <p:sldId id="327" r:id="rId17"/>
    <p:sldId id="326" r:id="rId18"/>
    <p:sldId id="277" r:id="rId1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7386" autoAdjust="0"/>
  </p:normalViewPr>
  <p:slideViewPr>
    <p:cSldViewPr snapToGrid="0">
      <p:cViewPr varScale="1">
        <p:scale>
          <a:sx n="107" d="100"/>
          <a:sy n="107" d="100"/>
        </p:scale>
        <p:origin x="120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955BAD-3994-76CF-CD6E-793249325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B244-AAEB-D119-B54B-6CB922D46E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FE77-51B3-4D20-827E-9CA5E99AB850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344E-24B4-D004-1E22-74A4AA3F2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91B7-0585-A596-D6B1-9EECFAFBBD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03E4E-D719-408D-A997-81735F142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82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AB89967-7FF1-42AC-BCAE-2005D4BF8BA8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A0CAAD7-42FC-4727-8912-7CBB82EE4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782C-C50D-48EF-B4A0-A186A0F8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62834-3421-4556-BF23-FEFAAAAA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2097-7483-458E-A418-3FF35F33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AEA3-2EA5-45FE-8E4D-58D4066E3318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29D2-D5CA-4573-8FFA-6CC31484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5566-45AC-44BB-A79D-29C7B45A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D58D-CF33-4F16-84D1-CD9AED6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C9F4-AA11-4A7E-8414-5C8A7CCD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2147-A7BA-4AA7-B606-F51BDBB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8B2-5382-45A0-9E2E-F35E18C618DF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9843-A578-4B4E-9DE0-4438C790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7682-EBBA-4ADE-8772-E8F191F2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B496A-3699-4893-AD57-B2DC666C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ED31-BC36-424F-9B12-0FF7AA63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A23F-CFC4-43C8-A873-1CBB5FD5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2C04-CCC3-4B95-8696-DAAB827C2B51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49EE-E223-4A1B-9A27-4E4392E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3299-E12E-49E7-8227-CD8CB36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818-719F-4631-BBEB-D3C87E9B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B93C-28E2-43A7-B530-2A2601C4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DCAF-B820-4AF9-8332-30412AD9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604F-11EC-4E2D-8A15-04CF54BA853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9C17-0966-4377-8856-94626D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C6F4-BC44-4CEA-8661-A51F03A9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D71-0557-4B32-B205-7F14CD32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B878E-EE60-4A7F-A823-17707134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8ED-AE5E-4EC8-90E1-AEDCBB2B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B6D-E6F6-400B-BD10-84455809E80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1EA9-295D-4F9D-8742-EBCA32B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E7D1-C829-416C-A978-85995EF7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24A-7E43-44E5-AE1B-F40F52E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D1F9-B911-410E-8CE9-CA4D682D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2D65-B227-463D-AD6D-B2784C6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168D-1C69-4B62-A7D8-E97995A2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0106-1C5C-46D0-8FEA-8DD20D62F56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8C9-5431-4779-8905-2B5B1D9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5D5D-25E8-4B62-B80C-B268C0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AAE3-7935-4322-852E-118419B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5DC1-4553-4E64-A5E7-F13C0D16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9D47-9DCF-4E8D-A273-DA8970E8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C49B0-47CF-4A40-AE2C-1DC2F3855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55C5B-A01E-425F-AFF1-37C89AB79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0F51-D357-4022-BB16-1C8A2224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C6C9-21C6-418B-9E43-3333586A182A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855B-2A10-4C20-B52D-47C38AF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81B1-BE43-415D-990F-7A6DD00A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12D2-0BE8-4354-A227-7F3ACB57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60F5A-0FD0-457D-85C3-560DCE79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9EBB-2978-491C-A658-0A9FA55C61C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1A6C-E01C-400F-A1DC-D6CB74A9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31F55-EE85-41B3-9AC4-82FF0C26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1CEF-8651-422A-BAD3-639B840F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FDD6-62F1-4F0E-8B86-59428E56189F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3B300-8F00-4DC7-896B-798EAC4A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36E81-93EF-4DE7-A2B0-559EB1E5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6F1C-0A15-4C21-A7C7-45F0980C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FE6E-5997-4300-8B94-8360DB82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0EBB-B123-448B-A79A-BA187BE9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2090-F2F7-4B8D-BD42-83DE692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9B90-2950-4BCB-995B-CEDCD018F2D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D114-9B93-4B9E-AA8B-E15700C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7DAE-7E71-4A52-8B18-19BD2B9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12B-2B97-4EC9-98B0-FA78AFE2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98A2C-709D-42F1-9838-C2356F561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B66C-6169-4F07-9C11-B4B04B1E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5905-40CA-4F29-BBDB-2BF5BEC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296-1105-4B6B-B504-5A38324AA18F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E4E7-144E-4596-85A1-B6C39D0A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63F1-F25D-4049-A4BF-8821013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88F6F-91C1-4675-B250-B95598E6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64BF-10CA-444C-A968-76FDC546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4AD7-71F8-46E5-B8B5-99D76EA9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F383-6944-4287-8F26-CAE4FAE8353A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5EBF-E18C-4765-AA23-8BEFFED9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B3FA-83AC-405A-BBD7-4D299ADBE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burgess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-to-excel-and-python-examples.com/" TargetMode="External"/><Relationship Id="rId2" Type="http://schemas.openxmlformats.org/officeDocument/2006/relationships/hyperlink" Target="http://www.link-to-cds-research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24F0F6-1F0F-42D7-95B1-EEDA7F03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5A772-3CCB-422D-8212-EF5B10AD724C}"/>
              </a:ext>
            </a:extLst>
          </p:cNvPr>
          <p:cNvSpPr txBox="1"/>
          <p:nvPr/>
        </p:nvSpPr>
        <p:spPr>
          <a:xfrm>
            <a:off x="1693523" y="577081"/>
            <a:ext cx="880495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Quanto Credit Default Swaps</a:t>
            </a:r>
          </a:p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rgbClr val="C00000"/>
                </a:solidFill>
              </a:rPr>
              <a:t>Theory, Pricing &amp; Practice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CAA34-ACC4-4432-82DC-D0CF55F4197E}"/>
              </a:ext>
            </a:extLst>
          </p:cNvPr>
          <p:cNvSpPr txBox="1"/>
          <p:nvPr/>
        </p:nvSpPr>
        <p:spPr>
          <a:xfrm>
            <a:off x="9717618" y="6164027"/>
            <a:ext cx="229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</a:rPr>
              <a:t>Nicholas Burgess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61306-BFFF-51BD-D753-F01B254A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" y="500681"/>
            <a:ext cx="2872989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2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Mathematics of Quanto Hazard Rates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520A-37E4-6B9D-997D-36B646DBB26E}"/>
                  </a:ext>
                </a:extLst>
              </p:cNvPr>
              <p:cNvSpPr txBox="1"/>
              <p:nvPr/>
            </p:nvSpPr>
            <p:spPr>
              <a:xfrm>
                <a:off x="838200" y="1648993"/>
                <a:ext cx="10035988" cy="3560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chemeClr val="tx1"/>
                    </a:solidFill>
                  </a:rPr>
                  <a:t>Consider a default process D(t) = 1{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&lt;t} for default time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Now D(t) is not a martingale, so we apply a compensator to create a Martingale process, M(t)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 compensator removes the predictable drift from the D(t) process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Here the compensator term represents expected defaults over the time-period (0, t)</a:t>
                </a:r>
              </a:p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GB" dirty="0"/>
              </a:p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0" dirty="0"/>
                  <a:t>or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𝑑𝐷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−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520A-37E4-6B9D-997D-36B646DB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48993"/>
                <a:ext cx="10035988" cy="3560014"/>
              </a:xfrm>
              <a:prstGeom prst="rect">
                <a:avLst/>
              </a:prstGeom>
              <a:blipFill>
                <a:blip r:embed="rId2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8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Mathematics of Quanto Hazard Rates 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35D82-4B5E-C29C-ED6E-DDA9B7D013AA}"/>
                  </a:ext>
                </a:extLst>
              </p:cNvPr>
              <p:cNvSpPr txBox="1"/>
              <p:nvPr/>
            </p:nvSpPr>
            <p:spPr>
              <a:xfrm>
                <a:off x="838200" y="1338656"/>
                <a:ext cx="10515600" cy="523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 Quanto </a:t>
                </a:r>
                <a:r>
                  <a:rPr lang="en-GB" dirty="0">
                    <a:solidFill>
                      <a:schemeClr val="tx1"/>
                    </a:solidFill>
                  </a:rPr>
                  <a:t>Martingale process, M</a:t>
                </a:r>
                <a:r>
                  <a:rPr lang="en-GB" baseline="30000" dirty="0">
                    <a:solidFill>
                      <a:schemeClr val="tx1"/>
                    </a:solidFill>
                  </a:rPr>
                  <a:t>Q</a:t>
                </a:r>
                <a:r>
                  <a:rPr lang="en-GB" dirty="0">
                    <a:solidFill>
                      <a:schemeClr val="tx1"/>
                    </a:solidFill>
                  </a:rPr>
                  <a:t>(t) can be computed using the </a:t>
                </a:r>
                <a:r>
                  <a:rPr lang="en-GB" dirty="0" err="1">
                    <a:solidFill>
                      <a:schemeClr val="tx1"/>
                    </a:solidFill>
                  </a:rPr>
                  <a:t>Girsanov</a:t>
                </a:r>
                <a:r>
                  <a:rPr lang="en-GB" dirty="0">
                    <a:solidFill>
                      <a:schemeClr val="tx1"/>
                    </a:solidFill>
                  </a:rPr>
                  <a:t> theorem to change to Quanto probability measure. Given a Radon-</a:t>
                </a:r>
                <a:r>
                  <a:rPr lang="en-GB" dirty="0" err="1">
                    <a:solidFill>
                      <a:schemeClr val="tx1"/>
                    </a:solidFill>
                  </a:rPr>
                  <a:t>Nikodym</a:t>
                </a:r>
                <a:r>
                  <a:rPr lang="en-GB" dirty="0">
                    <a:solidFill>
                      <a:schemeClr val="tx1"/>
                    </a:solidFill>
                  </a:rPr>
                  <a:t> derivative R(t) we have,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r>
                        <a:rPr lang="en-GB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Substituting for </a:t>
                </a:r>
                <a:r>
                  <a:rPr lang="en-GB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dM</a:t>
                </a:r>
                <a:r>
                  <a:rPr lang="en-GB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(t) gives,</a:t>
                </a:r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r>
                        <a:rPr lang="en-GB" i="1" baseline="30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𝑑𝐷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−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chemeClr val="tx1"/>
                    </a:solidFill>
                  </a:rPr>
                  <a:t>Comparing </a:t>
                </a:r>
                <a:r>
                  <a:rPr lang="en-GB" dirty="0" err="1">
                    <a:solidFill>
                      <a:schemeClr val="tx1"/>
                    </a:solidFill>
                  </a:rPr>
                  <a:t>dM</a:t>
                </a:r>
                <a:r>
                  <a:rPr lang="en-GB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GB" dirty="0">
                    <a:solidFill>
                      <a:schemeClr val="tx1"/>
                    </a:solidFill>
                  </a:rPr>
                  <a:t>(t) with </a:t>
                </a:r>
                <a:r>
                  <a:rPr lang="en-GB" dirty="0" err="1">
                    <a:solidFill>
                      <a:schemeClr val="tx1"/>
                    </a:solidFill>
                  </a:rPr>
                  <a:t>dM</a:t>
                </a:r>
                <a:r>
                  <a:rPr lang="en-GB" dirty="0">
                    <a:solidFill>
                      <a:schemeClr val="tx1"/>
                    </a:solidFill>
                  </a:rPr>
                  <a:t>(t) we can see the </a:t>
                </a:r>
                <a:r>
                  <a:rPr lang="en-GB" dirty="0" err="1">
                    <a:solidFill>
                      <a:schemeClr val="tx1"/>
                    </a:solidFill>
                  </a:rPr>
                  <a:t>quanto</a:t>
                </a:r>
                <a:r>
                  <a:rPr lang="en-GB" dirty="0">
                    <a:solidFill>
                      <a:schemeClr val="tx1"/>
                    </a:solidFill>
                  </a:rPr>
                  <a:t> hazard rate process is given by,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35D82-4B5E-C29C-ED6E-DDA9B7D01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8656"/>
                <a:ext cx="10515600" cy="5235664"/>
              </a:xfrm>
              <a:prstGeom prst="rect">
                <a:avLst/>
              </a:prstGeo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0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D5ABB-6F11-448A-28F8-5D4D413F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PART TWO </a:t>
            </a:r>
            <a:r>
              <a:rPr lang="en-US" sz="3200" dirty="0"/>
              <a:t>– PRICING &amp; PRACTICE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587388"/>
            <a:ext cx="10515600" cy="149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Case Studies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Quanto Credit Default Swaps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4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Case Study</a:t>
            </a:r>
            <a:r>
              <a:rPr lang="en-US" sz="3200" dirty="0"/>
              <a:t> – FX Crash &amp; Covariance Effect on Spreads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522127" y="1335645"/>
            <a:ext cx="582488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Eurozone FX Crash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Varies depending on credit regime &amp; market distress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On average accounts for ca. 10 bps of </a:t>
            </a:r>
            <a:r>
              <a:rPr lang="en-GB" dirty="0">
                <a:solidFill>
                  <a:srgbClr val="C00000"/>
                </a:solidFill>
              </a:rPr>
              <a:t>Quanto Basis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57C73-C296-495A-7F6B-E69DBF1B1188}"/>
              </a:ext>
            </a:extLst>
          </p:cNvPr>
          <p:cNvSpPr txBox="1"/>
          <p:nvPr/>
        </p:nvSpPr>
        <p:spPr>
          <a:xfrm>
            <a:off x="522127" y="3027120"/>
            <a:ext cx="5434913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Eurozone FX Covariance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Similar to FX crash risk, covariance risk of ca. 10 bps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Covariance risk grows with CDS maturity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F1DA5-316B-6C8C-44C5-1A570807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21" y="1100846"/>
            <a:ext cx="5656781" cy="5060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BA925-5C14-A1F0-E58E-4D3DC142367E}"/>
              </a:ext>
            </a:extLst>
          </p:cNvPr>
          <p:cNvSpPr txBox="1"/>
          <p:nvPr/>
        </p:nvSpPr>
        <p:spPr>
          <a:xfrm>
            <a:off x="6261821" y="6160984"/>
            <a:ext cx="543491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Source: </a:t>
            </a:r>
            <a:r>
              <a:rPr lang="en-GB" dirty="0" err="1"/>
              <a:t>Lando</a:t>
            </a:r>
            <a:r>
              <a:rPr lang="en-GB" dirty="0"/>
              <a:t> &amp; Nielson (2018)</a:t>
            </a:r>
          </a:p>
        </p:txBody>
      </p:sp>
    </p:spTree>
    <p:extLst>
      <p:ext uri="{BB962C8B-B14F-4D97-AF65-F5344CB8AC3E}">
        <p14:creationId xmlns:p14="http://schemas.microsoft.com/office/powerpoint/2010/main" val="42982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Quanto Par Spreads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274928" y="1755003"/>
            <a:ext cx="453015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Quanto Par Spreads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Typically, Quanto CDS spreads are lower than the liquid currency CDS in USD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7DEFC-3758-E3BF-4AB0-AF700E8F7A8B}"/>
              </a:ext>
            </a:extLst>
          </p:cNvPr>
          <p:cNvSpPr txBox="1"/>
          <p:nvPr/>
        </p:nvSpPr>
        <p:spPr>
          <a:xfrm>
            <a:off x="5271247" y="5455152"/>
            <a:ext cx="644562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Italy CDS Spreads,</a:t>
            </a:r>
            <a:r>
              <a:rPr lang="en-GB" dirty="0"/>
              <a:t> Source: Brigo (2016) – Quant Summit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FEDBD-8182-3CCC-4413-B421B66EF303}"/>
              </a:ext>
            </a:extLst>
          </p:cNvPr>
          <p:cNvSpPr txBox="1"/>
          <p:nvPr/>
        </p:nvSpPr>
        <p:spPr>
          <a:xfrm>
            <a:off x="274928" y="3807130"/>
            <a:ext cx="433443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Italy CDS Spreads: EUR vs USD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Italy CDS spreads in EUR (Quanto) are lower than those in USD by ca. 20 bps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F16D1D-67C0-E751-4BA6-B1430316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59" y="1474565"/>
            <a:ext cx="7311648" cy="37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C5C57E-D010-00FD-FDED-3E8D916C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11" y="1721088"/>
            <a:ext cx="7287193" cy="3836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Sovereign Quanto Basis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274928" y="1477763"/>
            <a:ext cx="386676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Quanto Basis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difference between USD and Quanto CDS Spreads is called the </a:t>
            </a:r>
            <a:r>
              <a:rPr lang="en-GB" dirty="0">
                <a:solidFill>
                  <a:srgbClr val="C00000"/>
                </a:solidFill>
              </a:rPr>
              <a:t>Quanto Basis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7DEFC-3758-E3BF-4AB0-AF700E8F7A8B}"/>
              </a:ext>
            </a:extLst>
          </p:cNvPr>
          <p:cNvSpPr txBox="1"/>
          <p:nvPr/>
        </p:nvSpPr>
        <p:spPr>
          <a:xfrm>
            <a:off x="5907783" y="5568949"/>
            <a:ext cx="56566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Japan Sovereign CDS Spreads,</a:t>
            </a:r>
            <a:r>
              <a:rPr lang="en-GB" dirty="0"/>
              <a:t> Source: S&amp;P Global 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FEDBD-8182-3CCC-4413-B421B66EF303}"/>
              </a:ext>
            </a:extLst>
          </p:cNvPr>
          <p:cNvSpPr txBox="1"/>
          <p:nvPr/>
        </p:nvSpPr>
        <p:spPr>
          <a:xfrm>
            <a:off x="274928" y="4273081"/>
            <a:ext cx="433443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Japan Sovereign CDS Spreads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Japan CDS spreads in JPY (Quanto) are lower than those in USD by ca. 20 bps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A185C3-4E43-9C06-E9AE-66FEC8123D4E}"/>
                  </a:ext>
                </a:extLst>
              </p:cNvPr>
              <p:cNvSpPr txBox="1"/>
              <p:nvPr/>
            </p:nvSpPr>
            <p:spPr>
              <a:xfrm>
                <a:off x="8994249" y="2810884"/>
                <a:ext cx="225910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𝐽𝑃𝑌</m:t>
                          </m:r>
                        </m:sup>
                      </m:sSup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p>
                        <m:sSup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A185C3-4E43-9C06-E9AE-66FEC812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249" y="2810884"/>
                <a:ext cx="2259106" cy="378245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Corporate Quanto Basis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283892" y="1222367"/>
            <a:ext cx="479909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How to Imply FX Quanto Basis for Corporates?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In Japan corporate CDS market, significant </a:t>
            </a:r>
            <a:r>
              <a:rPr lang="en-GB" dirty="0">
                <a:solidFill>
                  <a:srgbClr val="C00000"/>
                </a:solidFill>
              </a:rPr>
              <a:t>negative FX Jumps </a:t>
            </a:r>
            <a:r>
              <a:rPr lang="en-GB" dirty="0"/>
              <a:t>(JPY Devaluation) priced in.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jump sizes are strongly correlated with </a:t>
            </a:r>
            <a:r>
              <a:rPr lang="en-GB" dirty="0">
                <a:solidFill>
                  <a:srgbClr val="C00000"/>
                </a:solidFill>
              </a:rPr>
              <a:t>systemic importance </a:t>
            </a:r>
            <a:r>
              <a:rPr lang="en-GB" dirty="0"/>
              <a:t>of corporate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There is evidence of similar FX jump sizes across industry groups. Suggests possibility of building </a:t>
            </a:r>
            <a:r>
              <a:rPr lang="en-GB" dirty="0">
                <a:solidFill>
                  <a:srgbClr val="C00000"/>
                </a:solidFill>
              </a:rPr>
              <a:t>sector basis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7DEFC-3758-E3BF-4AB0-AF700E8F7A8B}"/>
              </a:ext>
            </a:extLst>
          </p:cNvPr>
          <p:cNvSpPr txBox="1"/>
          <p:nvPr/>
        </p:nvSpPr>
        <p:spPr>
          <a:xfrm>
            <a:off x="5082988" y="5518900"/>
            <a:ext cx="638333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 Japan Corporate Implied FX Jump Sizes,</a:t>
            </a:r>
            <a:r>
              <a:rPr lang="en-GB" dirty="0"/>
              <a:t> Source: S&amp;P Global (2018)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35008-B372-31E2-AE1C-B86C344D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00558"/>
            <a:ext cx="5979926" cy="36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BRL Quanto CDS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FEDBD-8182-3CCC-4413-B421B66EF303}"/>
              </a:ext>
            </a:extLst>
          </p:cNvPr>
          <p:cNvSpPr txBox="1"/>
          <p:nvPr/>
        </p:nvSpPr>
        <p:spPr>
          <a:xfrm>
            <a:off x="601338" y="1112535"/>
            <a:ext cx="430811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Brazil Sovereign CDS Spreads (BRL)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Consider an FX  jump of -25%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CDS spreads in BRL (Quanto) would be lower than those in USD by ca. 46 Bps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080400-ADF8-C6EB-38FB-FCF62A51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8" y="3018049"/>
            <a:ext cx="2681019" cy="33383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842940-1013-C4E3-9137-B725C170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06" y="4374873"/>
            <a:ext cx="6761356" cy="19814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FBEFCA-F206-8778-D2E8-E5B8B22372AE}"/>
              </a:ext>
            </a:extLst>
          </p:cNvPr>
          <p:cNvSpPr txBox="1"/>
          <p:nvPr/>
        </p:nvSpPr>
        <p:spPr>
          <a:xfrm>
            <a:off x="4487538" y="3801664"/>
            <a:ext cx="430811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What-If Analysis</a:t>
            </a:r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834D27-FF86-91B5-2FFA-FE0B28FF6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841" y="1369411"/>
            <a:ext cx="521090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1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8" y="5330057"/>
            <a:ext cx="2149444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Have questions or want further info?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67457-2CC4-4B6D-B84F-ED4C626AF2AF}"/>
              </a:ext>
            </a:extLst>
          </p:cNvPr>
          <p:cNvSpPr txBox="1"/>
          <p:nvPr/>
        </p:nvSpPr>
        <p:spPr>
          <a:xfrm>
            <a:off x="675238" y="5769167"/>
            <a:ext cx="609742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yriad roman"/>
              </a:rPr>
              <a:t>LinkedIn:		</a:t>
            </a:r>
            <a:r>
              <a:rPr lang="en-GB" b="0" i="0" dirty="0">
                <a:effectLst/>
                <a:latin typeface="-apple-system"/>
                <a:hlinkClick r:id="rId2"/>
              </a:rPr>
              <a:t>www.linkedin.com/in/nburgessx</a:t>
            </a:r>
            <a:endParaRPr lang="en-GB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2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5AE01-9BAE-427B-84F9-266E069D47A7}"/>
              </a:ext>
            </a:extLst>
          </p:cNvPr>
          <p:cNvSpPr txBox="1"/>
          <p:nvPr/>
        </p:nvSpPr>
        <p:spPr>
          <a:xfrm>
            <a:off x="1076771" y="1305627"/>
            <a:ext cx="500213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PART ONE: Theory</a:t>
            </a:r>
            <a:endParaRPr lang="en-GB" dirty="0"/>
          </a:p>
          <a:p>
            <a:r>
              <a:rPr lang="en-GB" dirty="0"/>
              <a:t>Quanto CDS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Introduction to Quanto CDS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CDS Pricing &amp; Par Spread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FX Risks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Hazard Rates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Basis Spread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422ED-4196-4707-BCA2-080CAFA1300A}"/>
              </a:ext>
            </a:extLst>
          </p:cNvPr>
          <p:cNvSpPr txBox="1"/>
          <p:nvPr/>
        </p:nvSpPr>
        <p:spPr>
          <a:xfrm>
            <a:off x="6113091" y="1302136"/>
            <a:ext cx="500213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PART TWO: Pricing &amp; Practice </a:t>
            </a:r>
          </a:p>
          <a:p>
            <a:r>
              <a:rPr lang="en-GB" dirty="0"/>
              <a:t>Case Studies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Crash &amp; Covariance Impact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Par Spreads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Basis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Corporate Quanto Basis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Brazil Quanto CDS ‘What-If’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EC032-E129-41D2-87E9-AF697060C64C}"/>
              </a:ext>
            </a:extLst>
          </p:cNvPr>
          <p:cNvSpPr txBox="1"/>
          <p:nvPr/>
        </p:nvSpPr>
        <p:spPr>
          <a:xfrm>
            <a:off x="1076771" y="4699499"/>
            <a:ext cx="6434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myriad roman"/>
              </a:rPr>
              <a:t>Quant Research Papers</a:t>
            </a:r>
          </a:p>
          <a:p>
            <a:r>
              <a:rPr lang="en-US" dirty="0">
                <a:latin typeface="myriad roman"/>
                <a:hlinkClick r:id="rId2"/>
              </a:rPr>
              <a:t>www.link-to-cds-research.com</a:t>
            </a:r>
            <a:endParaRPr lang="en-US" dirty="0">
              <a:latin typeface="myriad roman"/>
            </a:endParaRPr>
          </a:p>
          <a:p>
            <a:endParaRPr lang="en-US" dirty="0">
              <a:latin typeface="myriad roman"/>
            </a:endParaRPr>
          </a:p>
          <a:p>
            <a:r>
              <a:rPr lang="en-US" dirty="0"/>
              <a:t>Support Materials: Excel &amp; Python Examples</a:t>
            </a:r>
          </a:p>
          <a:p>
            <a:r>
              <a:rPr lang="en-US" dirty="0">
                <a:hlinkClick r:id="rId3"/>
              </a:rPr>
              <a:t>www.link-to-excel-and-python-examples.com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EE47-6F42-412F-B8A3-7F8417E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E3CE-47B5-4D7A-A0F7-E378291003D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CB80A-0E66-9C3A-EEFA-CC0827E6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PART ONE </a:t>
            </a:r>
            <a:r>
              <a:rPr lang="en-US" sz="3200" dirty="0"/>
              <a:t>-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Quanto CDS</a:t>
            </a:r>
          </a:p>
        </p:txBody>
      </p:sp>
    </p:spTree>
    <p:extLst>
      <p:ext uri="{BB962C8B-B14F-4D97-AF65-F5344CB8AC3E}">
        <p14:creationId xmlns:p14="http://schemas.microsoft.com/office/powerpoint/2010/main" val="195236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Quanto CDS</a:t>
            </a:r>
            <a:r>
              <a:rPr lang="en-US" sz="3200" dirty="0"/>
              <a:t> –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162D2-B9E3-4615-8E42-6EBC1178A44E}"/>
              </a:ext>
            </a:extLst>
          </p:cNvPr>
          <p:cNvSpPr txBox="1"/>
          <p:nvPr/>
        </p:nvSpPr>
        <p:spPr>
          <a:xfrm>
            <a:off x="838200" y="4677821"/>
            <a:ext cx="1027684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Liquid vs Contractual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</a:t>
            </a:r>
            <a:r>
              <a:rPr lang="en-GB" b="1" dirty="0"/>
              <a:t>Liquid Currency</a:t>
            </a:r>
            <a:r>
              <a:rPr lang="en-GB" dirty="0"/>
              <a:t> for a CDS contract is USD, regardless of bond domicile &amp; issue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When the CDS </a:t>
            </a:r>
            <a:r>
              <a:rPr lang="en-GB" b="1" dirty="0"/>
              <a:t>Contractual Currency </a:t>
            </a:r>
            <a:r>
              <a:rPr lang="en-GB" dirty="0"/>
              <a:t>is not the liquid currency, the CDS is considered a </a:t>
            </a:r>
            <a:r>
              <a:rPr lang="en-GB" b="1" dirty="0"/>
              <a:t>Quanto CDS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7F2F9-FC5B-65E1-50C3-0D01A2A56F9F}"/>
              </a:ext>
            </a:extLst>
          </p:cNvPr>
          <p:cNvSpPr txBox="1"/>
          <p:nvPr/>
        </p:nvSpPr>
        <p:spPr>
          <a:xfrm>
            <a:off x="951230" y="1228948"/>
            <a:ext cx="105156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Credit Default Swap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An insurance contract to protect against losses should the reference bond default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protection buyer pays regular </a:t>
            </a:r>
            <a:r>
              <a:rPr lang="en-GB" b="1" dirty="0"/>
              <a:t>Fixed Premiums </a:t>
            </a:r>
            <a:r>
              <a:rPr lang="en-GB" dirty="0"/>
              <a:t>in exchange for the </a:t>
            </a:r>
            <a:r>
              <a:rPr lang="en-GB" b="1" dirty="0"/>
              <a:t>Loss Given Default, </a:t>
            </a:r>
            <a:r>
              <a:rPr lang="en-GB" dirty="0"/>
              <a:t>LGD = N( 1 – RR)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C265A-7884-E6DD-CD7F-72C5F207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6" y="2825187"/>
            <a:ext cx="9327688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6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Pricing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4DF4CB-8BA1-ED88-0EC1-351132FA661B}"/>
                  </a:ext>
                </a:extLst>
              </p:cNvPr>
              <p:cNvSpPr txBox="1"/>
              <p:nvPr/>
            </p:nvSpPr>
            <p:spPr>
              <a:xfrm>
                <a:off x="1947878" y="5351983"/>
                <a:ext cx="7835145" cy="1384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𝐶𝐷𝑆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en-GB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/>
                                        </m:rPr>
                                        <a:rPr lang="en-GB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</m:d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GB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𝑃𝑟𝑜𝑡𝑒𝑐𝑡𝑖𝑜𝑛</m:t>
                              </m:r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𝐿𝑒𝑔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GB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𝑃𝑟𝑒𝑚𝑖𝑢𝑚</m:t>
                              </m:r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𝐿𝑒𝑔</m:t>
                              </m:r>
                            </m:lim>
                          </m:limLow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b="0" dirty="0">
                  <a:solidFill>
                    <a:srgbClr val="0000FF"/>
                  </a:solidFill>
                </a:endParaRPr>
              </a:p>
              <a:p>
                <a:pPr/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4DF4CB-8BA1-ED88-0EC1-351132FA6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78" y="5351983"/>
                <a:ext cx="7835145" cy="1384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94A50-16BE-C3BB-A680-B3F07155A12F}"/>
              </a:ext>
            </a:extLst>
          </p:cNvPr>
          <p:cNvSpPr txBox="1"/>
          <p:nvPr/>
        </p:nvSpPr>
        <p:spPr>
          <a:xfrm>
            <a:off x="3300051" y="4867137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Present Value </a:t>
            </a:r>
            <a:r>
              <a:rPr lang="en-GB" dirty="0"/>
              <a:t>is the sum of </a:t>
            </a:r>
            <a:r>
              <a:rPr lang="en-GB" b="1" dirty="0"/>
              <a:t>Risky Discounted </a:t>
            </a:r>
            <a:r>
              <a:rPr lang="en-GB" dirty="0"/>
              <a:t>cash flows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37154-65B2-1404-8C34-5E4DD1E86977}"/>
                  </a:ext>
                </a:extLst>
              </p:cNvPr>
              <p:cNvSpPr txBox="1"/>
              <p:nvPr/>
            </p:nvSpPr>
            <p:spPr>
              <a:xfrm>
                <a:off x="9660211" y="1873155"/>
                <a:ext cx="2409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</a:rPr>
                  <a:t>Probability of Default at  End of Period</a:t>
                </a:r>
              </a:p>
              <a:p>
                <a:pPr algn="ctr"/>
                <a:r>
                  <a:rPr lang="en-GB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37154-65B2-1404-8C34-5E4DD1E86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211" y="1873155"/>
                <a:ext cx="2409870" cy="1200329"/>
              </a:xfrm>
              <a:prstGeom prst="rect">
                <a:avLst/>
              </a:prstGeom>
              <a:blipFill>
                <a:blip r:embed="rId3"/>
                <a:stretch>
                  <a:fillRect l="-2025" t="-2538" r="-60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8BBC3-6822-FC1B-36DE-235D6203C5D2}"/>
                  </a:ext>
                </a:extLst>
              </p:cNvPr>
              <p:cNvSpPr txBox="1"/>
              <p:nvPr/>
            </p:nvSpPr>
            <p:spPr>
              <a:xfrm>
                <a:off x="9660211" y="3360270"/>
                <a:ext cx="2409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</a:rPr>
                  <a:t>Probability of Survival</a:t>
                </a:r>
              </a:p>
              <a:p>
                <a:pPr algn="ctr"/>
                <a:r>
                  <a:rPr lang="en-GB" dirty="0"/>
                  <a:t>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8BBC3-6822-FC1B-36DE-235D6203C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211" y="3360270"/>
                <a:ext cx="2409870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E1E71DE-4DE4-79D0-6B97-099725C52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225" y="987384"/>
            <a:ext cx="7180450" cy="38324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06059C15-2013-618A-B572-311AF7569543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217825" y="6394636"/>
                <a:ext cx="10772904" cy="365125"/>
              </a:xfrm>
            </p:spPr>
            <p:txBody>
              <a:bodyPr/>
              <a:lstStyle/>
              <a:p>
                <a:pPr algn="just"/>
                <a:r>
                  <a:rPr lang="en-US" baseline="300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There are other ways to compute conditional default probabilities, here 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chemeClr val="bg1">
                            <a:lumMod val="65000"/>
                          </a:schemeClr>
                        </a:solidFill>
                      </a:rPr>
                      <m:t>λ</m:t>
                    </m:r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</a:rPr>
                      <m:t> </m:t>
                    </m:r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</a:rPr>
                      <m:t>𝑄</m:t>
                    </m:r>
                    <m:d>
                      <m:dPr>
                        <m:ctrlPr>
                          <a:rPr lang="en-GB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m:t>𝑡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to simplify the par spread calculation.</a:t>
                </a:r>
              </a:p>
            </p:txBody>
          </p:sp>
        </mc:Choice>
        <mc:Fallback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06059C15-2013-618A-B572-311AF7569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217825" y="6394636"/>
                <a:ext cx="10772904" cy="36512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Par Spread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732130" y="1175420"/>
            <a:ext cx="884217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Quotation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CDS contracts typically quote as a </a:t>
            </a:r>
            <a:r>
              <a:rPr lang="en-GB" b="1" dirty="0"/>
              <a:t>Par Spread, 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This is the spread that makes the premium and protection leg PVs equal.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0D33C3-2540-9E74-C820-BE88FCB30581}"/>
                  </a:ext>
                </a:extLst>
              </p:cNvPr>
              <p:cNvSpPr txBox="1"/>
              <p:nvPr/>
            </p:nvSpPr>
            <p:spPr>
              <a:xfrm>
                <a:off x="4811070" y="3748907"/>
                <a:ext cx="6940167" cy="1044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/>
                                    </m:rPr>
                                    <a:rPr lang="en-GB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GB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GB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en-GB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##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b="0" dirty="0">
                  <a:solidFill>
                    <a:srgbClr val="0000FF"/>
                  </a:solidFill>
                </a:endParaRPr>
              </a:p>
              <a:p>
                <a:pPr/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0D33C3-2540-9E74-C820-BE88FCB3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70" y="3748907"/>
                <a:ext cx="6940167" cy="1044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59758F-6B2E-B25C-96F1-DD027445EC7C}"/>
              </a:ext>
            </a:extLst>
          </p:cNvPr>
          <p:cNvSpPr txBox="1"/>
          <p:nvPr/>
        </p:nvSpPr>
        <p:spPr>
          <a:xfrm>
            <a:off x="4811070" y="2706670"/>
            <a:ext cx="738093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Par Spread Formula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Setting the PV in equation (1) to zero and rearranging gives (2),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0EB14-AB64-5ADE-CDB5-839FFE1BC696}"/>
                  </a:ext>
                </a:extLst>
              </p:cNvPr>
              <p:cNvSpPr txBox="1"/>
              <p:nvPr/>
            </p:nvSpPr>
            <p:spPr>
              <a:xfrm>
                <a:off x="732130" y="4614950"/>
                <a:ext cx="10177917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C00000"/>
                    </a:solidFill>
                  </a:rPr>
                  <a:t>Par Spread Rule of Thumb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Terms in red cancel and assuming annual premiums i.e.,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/>
                  <a:t>gives a simple rule of thumb,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0EB14-AB64-5ADE-CDB5-839FFE1B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30" y="4614950"/>
                <a:ext cx="10177917" cy="879664"/>
              </a:xfrm>
              <a:prstGeom prst="rect">
                <a:avLst/>
              </a:prstGeom>
              <a:blipFill>
                <a:blip r:embed="rId3"/>
                <a:stretch>
                  <a:fillRect l="-479" b="-10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7C5C16-89D4-1E85-1A4E-F0688D623A28}"/>
                  </a:ext>
                </a:extLst>
              </p:cNvPr>
              <p:cNvSpPr txBox="1"/>
              <p:nvPr/>
            </p:nvSpPr>
            <p:spPr>
              <a:xfrm>
                <a:off x="3189952" y="5636713"/>
                <a:ext cx="34588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GB" sz="24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###(3)</m:t>
                          </m:r>
                          <m: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GB" b="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7C5C16-89D4-1E85-1A4E-F0688D62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52" y="5636713"/>
                <a:ext cx="3458884" cy="461665"/>
              </a:xfrm>
              <a:prstGeom prst="rect">
                <a:avLst/>
              </a:prstGeom>
              <a:blipFill>
                <a:blip r:embed="rId4"/>
                <a:stretch>
                  <a:fillRect r="-528" b="-1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4791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Quanto CDS </a:t>
            </a:r>
            <a:r>
              <a:rPr lang="en-US" sz="3200" dirty="0"/>
              <a:t>– FX Risks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5817961" y="4099355"/>
            <a:ext cx="596166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FX Covariance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covariance with credit spreads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As default intensity increases, Quanto currency weakens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protection becomes cheap relative to USD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135F-4CF0-8D88-04D0-821E879F0E58}"/>
              </a:ext>
            </a:extLst>
          </p:cNvPr>
          <p:cNvSpPr txBox="1"/>
          <p:nvPr/>
        </p:nvSpPr>
        <p:spPr>
          <a:xfrm>
            <a:off x="618432" y="4116042"/>
            <a:ext cx="474246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FX Crash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devaluation or crash risk on default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CDS Spreads cheapen relative to USD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A746-EB78-125A-AAA9-EA5132A4523E}"/>
              </a:ext>
            </a:extLst>
          </p:cNvPr>
          <p:cNvSpPr txBox="1"/>
          <p:nvPr/>
        </p:nvSpPr>
        <p:spPr>
          <a:xfrm>
            <a:off x="618432" y="1284522"/>
            <a:ext cx="98298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Quanto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Consider CDS trading in USD (Liquid) and BRL (Quanto)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Typically, the BRL Quanto CDS will be illiquid, so we might use USD Hazard Rates as proxy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When using USD Hazard Rates to price Quanto CDS we need to adjust for Quanto FX 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52A0D-19DC-766F-A6AB-26C1AE6C61A2}"/>
              </a:ext>
            </a:extLst>
          </p:cNvPr>
          <p:cNvSpPr txBox="1"/>
          <p:nvPr/>
        </p:nvSpPr>
        <p:spPr>
          <a:xfrm>
            <a:off x="3115169" y="3134464"/>
            <a:ext cx="596166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GB" sz="2400" dirty="0">
                <a:solidFill>
                  <a:srgbClr val="0000FF"/>
                </a:solidFill>
              </a:rPr>
              <a:t>Quanto FX Risk = Crash Risk + Covariance Risk</a:t>
            </a:r>
          </a:p>
        </p:txBody>
      </p:sp>
    </p:spTree>
    <p:extLst>
      <p:ext uri="{BB962C8B-B14F-4D97-AF65-F5344CB8AC3E}">
        <p14:creationId xmlns:p14="http://schemas.microsoft.com/office/powerpoint/2010/main" val="306747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FX Jump on Default Explained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0EB14-AB64-5ADE-CDB5-839FFE1BC696}"/>
                  </a:ext>
                </a:extLst>
              </p:cNvPr>
              <p:cNvSpPr txBox="1"/>
              <p:nvPr/>
            </p:nvSpPr>
            <p:spPr>
              <a:xfrm>
                <a:off x="560475" y="3950511"/>
                <a:ext cx="10177917" cy="254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Credit Default and Impact of FX Devaluation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Should Italy default we expect EUR will weaken versus USD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That is the amount of USD to buy 1 EUR to jump down i.e., </a:t>
                </a:r>
                <a:r>
                  <a:rPr lang="en-GB" dirty="0">
                    <a:solidFill>
                      <a:srgbClr val="C00000"/>
                    </a:solidFill>
                  </a:rPr>
                  <a:t>Negative Jump,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%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Therefore, </a:t>
                </a:r>
                <a:r>
                  <a:rPr lang="en-GB" dirty="0">
                    <a:solidFill>
                      <a:srgbClr val="C00000"/>
                    </a:solidFill>
                  </a:rPr>
                  <a:t>Quanto protection payments in EUR are worth less</a:t>
                </a:r>
                <a:r>
                  <a:rPr lang="en-GB" dirty="0"/>
                  <a:t> relative to USD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Par spreads measure protection payment value.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Consequently, we expect </a:t>
                </a:r>
                <a:r>
                  <a:rPr lang="en-GB" dirty="0">
                    <a:solidFill>
                      <a:srgbClr val="C00000"/>
                    </a:solidFill>
                  </a:rPr>
                  <a:t>Lower Quanto Par Spreads</a:t>
                </a:r>
                <a:r>
                  <a:rPr lang="en-GB" dirty="0"/>
                  <a:t> in EUR relative to USD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0EB14-AB64-5ADE-CDB5-839FFE1B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5" y="3950511"/>
                <a:ext cx="10177917" cy="2542363"/>
              </a:xfrm>
              <a:prstGeom prst="rect">
                <a:avLst/>
              </a:prstGeom>
              <a:blipFill>
                <a:blip r:embed="rId2"/>
                <a:stretch>
                  <a:fillRect l="-539" b="-2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0AF3A-942B-4502-25A1-C1A664BE4B68}"/>
                  </a:ext>
                </a:extLst>
              </p:cNvPr>
              <p:cNvSpPr txBox="1"/>
              <p:nvPr/>
            </p:nvSpPr>
            <p:spPr>
              <a:xfrm>
                <a:off x="627711" y="1165923"/>
                <a:ext cx="7489830" cy="2541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Sovereign CDS - Italy Case Study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Consider Italy Sovereign CDS in USD </a:t>
                </a:r>
                <a:r>
                  <a:rPr lang="en-GB" dirty="0">
                    <a:solidFill>
                      <a:srgbClr val="C00000"/>
                    </a:solidFill>
                  </a:rPr>
                  <a:t>(Liquid Currency)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and Italy CDS in EUR </a:t>
                </a:r>
                <a:r>
                  <a:rPr lang="en-GB" dirty="0">
                    <a:solidFill>
                      <a:srgbClr val="C00000"/>
                    </a:solidFill>
                  </a:rPr>
                  <a:t>(Quanto Contractual Currency</a:t>
                </a:r>
                <a:r>
                  <a:rPr lang="en-GB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Let’s define an FX process as </a:t>
                </a:r>
                <a:r>
                  <a:rPr lang="en-GB" dirty="0">
                    <a:solidFill>
                      <a:srgbClr val="C00000"/>
                    </a:solidFill>
                  </a:rPr>
                  <a:t>Z = Quanto/USD</a:t>
                </a: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 FX process Z = EUR/USD i.e., how many USD needed to buy 1 EUR?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We can measure the </a:t>
                </a:r>
                <a:r>
                  <a:rPr lang="en-GB" dirty="0">
                    <a:solidFill>
                      <a:srgbClr val="C00000"/>
                    </a:solidFill>
                  </a:rPr>
                  <a:t>jump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% </a:t>
                </a:r>
                <a:r>
                  <a:rPr lang="en-GB" dirty="0"/>
                  <a:t>in the FX rate if there is a sovereign default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0AF3A-942B-4502-25A1-C1A664BE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1" y="1165923"/>
                <a:ext cx="7489830" cy="2541658"/>
              </a:xfrm>
              <a:prstGeom prst="rect">
                <a:avLst/>
              </a:prstGeom>
              <a:blipFill>
                <a:blip r:embed="rId3"/>
                <a:stretch>
                  <a:fillRect l="-732" b="-2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2860FF-F682-CC25-D110-84E81E24E706}"/>
              </a:ext>
            </a:extLst>
          </p:cNvPr>
          <p:cNvSpPr txBox="1"/>
          <p:nvPr/>
        </p:nvSpPr>
        <p:spPr>
          <a:xfrm>
            <a:off x="8184776" y="2453797"/>
            <a:ext cx="3729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0000FF"/>
                </a:solidFill>
              </a:rPr>
              <a:t>Key Points: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000" dirty="0"/>
              <a:t>Negative FX Jump on Default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000" dirty="0"/>
              <a:t>Quanto Protection Cheapens (Relative to USD)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000" dirty="0"/>
              <a:t>Lower Quanto CDS Spreads</a:t>
            </a:r>
          </a:p>
        </p:txBody>
      </p:sp>
    </p:spTree>
    <p:extLst>
      <p:ext uri="{BB962C8B-B14F-4D97-AF65-F5344CB8AC3E}">
        <p14:creationId xmlns:p14="http://schemas.microsoft.com/office/powerpoint/2010/main" val="229139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Price Impact of FX Jump on Default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520A-37E4-6B9D-997D-36B646DBB26E}"/>
                  </a:ext>
                </a:extLst>
              </p:cNvPr>
              <p:cNvSpPr txBox="1"/>
              <p:nvPr/>
            </p:nvSpPr>
            <p:spPr>
              <a:xfrm>
                <a:off x="838200" y="1178832"/>
                <a:ext cx="6096000" cy="1711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Consider Italy CDS in EUR (Quanto) and USD (Liquid)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Z = EUR/USD </a:t>
                </a:r>
                <a:r>
                  <a:rPr lang="en-GB" dirty="0">
                    <a:solidFill>
                      <a:srgbClr val="C00000"/>
                    </a:solidFill>
                  </a:rPr>
                  <a:t>(Quanto/USD)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On Default Expect </a:t>
                </a:r>
                <a:r>
                  <a:rPr lang="en-GB" dirty="0">
                    <a:solidFill>
                      <a:srgbClr val="C00000"/>
                    </a:solidFill>
                  </a:rPr>
                  <a:t>Negative FX Jump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Quanto Protection Cheaper Relative to USD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520A-37E4-6B9D-997D-36B646DB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832"/>
                <a:ext cx="6096000" cy="1711366"/>
              </a:xfrm>
              <a:prstGeom prst="rect">
                <a:avLst/>
              </a:prstGeom>
              <a:blipFill>
                <a:blip r:embed="rId2"/>
                <a:stretch>
                  <a:fillRect l="-900" b="-4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502C21-0A54-08C4-1B62-F0601B1481D1}"/>
                  </a:ext>
                </a:extLst>
              </p:cNvPr>
              <p:cNvSpPr txBox="1"/>
              <p:nvPr/>
            </p:nvSpPr>
            <p:spPr>
              <a:xfrm>
                <a:off x="838200" y="3085782"/>
                <a:ext cx="6199094" cy="129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Cheaper Quanto Protection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EUR CDS Spread &lt; USD CDS Spread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chemeClr val="tx1"/>
                    </a:solidFill>
                  </a:rPr>
                  <a:t>EUR Hazard Rates &lt; USD Hazard Rates,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GB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GB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GB" sz="18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502C21-0A54-08C4-1B62-F0601B148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5782"/>
                <a:ext cx="6199094" cy="1295163"/>
              </a:xfrm>
              <a:prstGeom prst="rect">
                <a:avLst/>
              </a:prstGeom>
              <a:blipFill>
                <a:blip r:embed="rId3"/>
                <a:stretch>
                  <a:fillRect l="-886" b="-6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35D82-4B5E-C29C-ED6E-DDA9B7D013AA}"/>
                  </a:ext>
                </a:extLst>
              </p:cNvPr>
              <p:cNvSpPr txBox="1"/>
              <p:nvPr/>
            </p:nvSpPr>
            <p:spPr>
              <a:xfrm>
                <a:off x="838200" y="4619739"/>
                <a:ext cx="10515600" cy="2153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Quanto CDS Spreads</a:t>
                </a: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Intuitively, we can deduce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𝐿𝑖𝑞𝑢𝑖𝑑</m:t>
                        </m:r>
                      </m:sup>
                    </m:sSup>
                  </m:oMath>
                </a14:m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sz="1800" dirty="0"/>
                  <a:t>Furthermore,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GB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GB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𝐿𝑖𝑞𝑢𝑖𝑑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Therefore, w</a:t>
                </a:r>
                <a:r>
                  <a:rPr lang="en-GB" dirty="0">
                    <a:solidFill>
                      <a:schemeClr val="tx1"/>
                    </a:solidFill>
                  </a:rPr>
                  <a:t>e should not use raw USD hazard Rates (Liquid) to price EUR CDS (Quanto)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solidFill>
                      <a:schemeClr val="tx1"/>
                    </a:solidFill>
                  </a:rPr>
                  <a:t>We must </a:t>
                </a:r>
                <a:r>
                  <a:rPr lang="en-GB" dirty="0"/>
                  <a:t>scale hazard rates for Quanto CDS pricing and instead use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35D82-4B5E-C29C-ED6E-DDA9B7D01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19739"/>
                <a:ext cx="10515600" cy="2153666"/>
              </a:xfrm>
              <a:prstGeom prst="rect">
                <a:avLst/>
              </a:prstGeom>
              <a:blipFill>
                <a:blip r:embed="rId4"/>
                <a:stretch>
                  <a:fillRect l="-522" b="-3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3BC670-53BD-1305-60D9-99F395000191}"/>
                  </a:ext>
                </a:extLst>
              </p:cNvPr>
              <p:cNvSpPr txBox="1"/>
              <p:nvPr/>
            </p:nvSpPr>
            <p:spPr>
              <a:xfrm>
                <a:off x="7734708" y="2668994"/>
                <a:ext cx="3518647" cy="1495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1800" dirty="0">
                    <a:solidFill>
                      <a:srgbClr val="0000FF"/>
                    </a:solidFill>
                  </a:rPr>
                  <a:t>Quanto Rules of Thumb</a:t>
                </a:r>
              </a:p>
              <a:p>
                <a:pPr algn="just"/>
                <a:endParaRPr lang="en-GB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 algn="just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  <m:r>
                      <a:rPr lang="en-GB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𝐿𝑖𝑞𝑢𝑖𝑑</m:t>
                        </m:r>
                      </m:sup>
                    </m:sSup>
                  </m:oMath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sz="18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  <m:r>
                      <a:rPr lang="en-GB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𝐿𝑖𝑞𝑢𝑖𝑑</m:t>
                        </m:r>
                      </m:sup>
                    </m:sSup>
                  </m:oMath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3BC670-53BD-1305-60D9-99F39500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708" y="2668994"/>
                <a:ext cx="3518647" cy="1495153"/>
              </a:xfrm>
              <a:prstGeom prst="rect">
                <a:avLst/>
              </a:prstGeom>
              <a:blipFill>
                <a:blip r:embed="rId5"/>
                <a:stretch>
                  <a:fillRect l="-1560" t="-2449"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9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Aptos</vt:lpstr>
      <vt:lpstr>Arial</vt:lpstr>
      <vt:lpstr>Calibri</vt:lpstr>
      <vt:lpstr>Calibri Light</vt:lpstr>
      <vt:lpstr>Cambria Math</vt:lpstr>
      <vt:lpstr>myriad roman</vt:lpstr>
      <vt:lpstr>Wingdings</vt:lpstr>
      <vt:lpstr>Office Theme</vt:lpstr>
      <vt:lpstr>PowerPoint Presentation</vt:lpstr>
      <vt:lpstr>PowerPoint Presentation</vt:lpstr>
      <vt:lpstr>PART ONE - THEORY</vt:lpstr>
      <vt:lpstr>Quanto CDS – Description</vt:lpstr>
      <vt:lpstr>Credit Default Swaps – Pricing</vt:lpstr>
      <vt:lpstr>Credit Default Swaps – Par Spread</vt:lpstr>
      <vt:lpstr>Quanto CDS – FX Risks</vt:lpstr>
      <vt:lpstr>Credit Default Swaps – FX Jump on Default Explained</vt:lpstr>
      <vt:lpstr>Credit Default Swaps – Price Impact of FX Jump on Default</vt:lpstr>
      <vt:lpstr>Credit Default Swaps – Mathematics of Quanto Hazard Rates I</vt:lpstr>
      <vt:lpstr>Credit Default Swaps – Mathematics of Quanto Hazard Rates II</vt:lpstr>
      <vt:lpstr>PART TWO – PRICING &amp; PRACTICE</vt:lpstr>
      <vt:lpstr>Case Study – FX Crash &amp; Covariance Effect on Spreads</vt:lpstr>
      <vt:lpstr>Credit Default Swaps – Quanto Par Spreads</vt:lpstr>
      <vt:lpstr>Credit Default Swaps – Sovereign Quanto Basis</vt:lpstr>
      <vt:lpstr>Credit Default Swaps – Corporate Quanto Basis</vt:lpstr>
      <vt:lpstr>Credit Default Swaps – BRL Quanto CDS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2022-10-25T14:58:59Z</dcterms:created>
  <dcterms:modified xsi:type="dcterms:W3CDTF">2023-09-07T23:47:14Z</dcterms:modified>
</cp:coreProperties>
</file>