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0A68-47E9-915A-536C-9DB7EB25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27BDE-E70C-A965-A265-4672E0174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07BB-36FD-E02F-C7A8-8581E7EB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BE08-E1E6-F8A0-55AD-95DE5BBE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3FD7F-E92E-E62E-2494-452ABB7D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632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FB23-995C-8B50-0765-3679052B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E22EB-DFA0-8082-0C39-4DCDA4CC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859C-434E-078B-DD76-7F492684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2BFF-EC20-BCB6-6367-8A48DD75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4C5F-1083-07CB-A5A4-D2693CEF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3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A5013-9441-0E82-929B-1C14A4BA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0E482-D83F-86EC-B8A3-E6CB742A9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BF59-7D3E-FC85-1BEF-93E8C8AF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DEE5-8D28-282F-EC39-D46049C1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4854-1CB8-EA62-DEB6-8FCF1614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28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825C-9793-410C-B21B-26DDF91E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A88E-EFBF-0BFE-0C45-DB618F82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E6AE-C96F-0445-71E4-AD6657FA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92B4-A2E9-390B-DD65-9B343668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FF70-10D1-B340-14A9-136D8F2E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711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62D5-22C3-20D8-7450-2234CE80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7B47-62E3-19E5-E8D5-3B52B2740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4DEE-4F2A-B46D-35B0-563CE4F7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86AD-42EB-8FE5-319F-3294C1D7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48AE-C7E0-07EF-3386-4444E773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338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B501-9577-D175-D443-BFA15D4D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DA19-EBD4-BEE4-FD5F-6ED139AAA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04EC1-E569-8C42-1391-6843728E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806D8-E26B-741C-D784-6115369A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0F2F-8C06-BF7B-5527-BBB847D1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DF5D-BB12-2E8C-9556-22DEEC78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53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B6B-E389-0411-269E-15C348F3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C7F17-9EFA-DAB4-15D4-C13AF6AD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B166A-4277-D8EE-71A3-C0D1239F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06625-2F8B-4F02-1285-AF7532C18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F9BBA-6DBA-C687-E1DA-AF93955F1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32A95-70FD-BBAF-286A-5B9D0C28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E6612-B349-82B2-A989-95B81C58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B909A-4A2A-DA1B-D6BC-0A1C0544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71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626F-44F3-EE15-AD89-A87380A0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D4BB-4ABC-E18A-1363-501AC9E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BC59-1554-CBA1-E669-B9E2183E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CEF27-8645-B2BA-46BD-9B5F1DEE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62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027CA-78C0-F35D-C09E-8D32BFCE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1E4BE-A7D7-AFD3-BBEA-D1E27721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2F374-5625-AFED-58D8-9700A0B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07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708F-3BDC-66D3-C9BF-2CFD1D1D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64E3-208A-9F8E-25D2-AB871319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8C6A8-FD77-A5E9-EDD1-B2410D24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A694-6818-DADA-7A15-AB3A286B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7203F-BE6A-2A41-1A3A-F78CCE54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12A6F-C8D1-CC30-3755-91AB69BC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96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499-17CC-BDCC-BEAD-4AB00359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84DD-D4A7-C747-5D16-33065CA64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8DC2-414D-A277-C014-4CB340908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F56AF-4253-3008-5B51-26910BF8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DEB7-DC86-D50F-CDB2-ABE62EC7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613D-EFB3-E024-ECD5-13D7D7D9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61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DA07A-D955-2CB4-54C8-678B28FD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0B1A3-E72F-F009-1401-6997DEF2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1130F-D3A2-B290-B661-D53AFA101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C658E-1EC0-4CB3-8366-ED4C006033A7}" type="datetimeFigureOut">
              <a:rPr lang="hr-HR" smtClean="0"/>
              <a:t>30.4.2024.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43C9-CD0D-0BCE-1FC8-8FA8CFEDD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5CA8-A3C3-1310-0E24-A5662D6F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E3D5-22F3-4B4B-8205-AF1DBF2772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202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os-market-share/desktop/worldwide" TargetMode="External"/><Relationship Id="rId2" Type="http://schemas.openxmlformats.org/officeDocument/2006/relationships/hyperlink" Target="https://hr.wikipedia.org/wiki/Linu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otivity.org/" TargetMode="External"/><Relationship Id="rId4" Type="http://schemas.openxmlformats.org/officeDocument/2006/relationships/hyperlink" Target="https://www.zephyr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80AF54-96E5-597C-3164-5670CE31A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741" b="137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0D8D2-CD7B-3699-96F7-2A8AE017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Linux operacijski sustav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34E2A-3E13-08A8-1FC7-449756AB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Filip Brstilo</a:t>
            </a:r>
          </a:p>
        </p:txBody>
      </p:sp>
    </p:spTree>
    <p:extLst>
      <p:ext uri="{BB962C8B-B14F-4D97-AF65-F5344CB8AC3E}">
        <p14:creationId xmlns:p14="http://schemas.microsoft.com/office/powerpoint/2010/main" val="117940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lluminated server room panel">
            <a:extLst>
              <a:ext uri="{FF2B5EF4-FFF2-40B4-BE49-F238E27FC236}">
                <a16:creationId xmlns:a16="http://schemas.microsoft.com/office/drawing/2014/main" id="{0F694F01-44DA-729A-DE93-DED331A9A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13653-999D-2427-E182-AD7D7292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Što je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F3BA-588B-0EE2-ABAE-D92814D4B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Linux je open-source kernel operacijskog sustava koji čini bazu mnogih distribucija ili </a:t>
            </a:r>
            <a:r>
              <a:rPr lang="hr-HR" i="1">
                <a:solidFill>
                  <a:srgbClr val="FFFFFF"/>
                </a:solidFill>
              </a:rPr>
              <a:t>distro-a</a:t>
            </a:r>
          </a:p>
          <a:p>
            <a:r>
              <a:rPr lang="hr-HR">
                <a:solidFill>
                  <a:srgbClr val="FFFFFF"/>
                </a:solidFill>
              </a:rPr>
              <a:t>spada u rubriku UNIX-like operacijskih sustava, odnosno operacijskih sustava nalik UNIX-u</a:t>
            </a:r>
          </a:p>
          <a:p>
            <a:r>
              <a:rPr lang="hr-HR">
                <a:solidFill>
                  <a:srgbClr val="FFFFFF"/>
                </a:solidFill>
              </a:rPr>
              <a:t>Potpun operacijski sustav sastoji se od Linux kernela, te mnoštva drugih programa i biblioteka koje najčešće dolaze od GNU projekta</a:t>
            </a:r>
          </a:p>
        </p:txBody>
      </p:sp>
    </p:spTree>
    <p:extLst>
      <p:ext uri="{BB962C8B-B14F-4D97-AF65-F5344CB8AC3E}">
        <p14:creationId xmlns:p14="http://schemas.microsoft.com/office/powerpoint/2010/main" val="495308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Programming data on computer monitor">
            <a:extLst>
              <a:ext uri="{FF2B5EF4-FFF2-40B4-BE49-F238E27FC236}">
                <a16:creationId xmlns:a16="http://schemas.microsoft.com/office/drawing/2014/main" id="{F5D20A72-974F-6584-2195-5246CF0B9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795" b="89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53D19-113D-290C-3BEC-7A7CB8A9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Zašto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271E-C16D-D921-B3CD-CDACB90E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Prednosti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Otvoren kod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Prilagodljivost – svaka komponenta se može i ne mora instalirati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Sigurnost – Manja količina malware-a je dizajnirana za Linux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Podrška – Iza projekta stoji velika zajednica koja brzo i efikasno rješava sve probleme</a:t>
            </a:r>
          </a:p>
          <a:p>
            <a:r>
              <a:rPr lang="hr-HR">
                <a:solidFill>
                  <a:srgbClr val="FFFFFF"/>
                </a:solidFill>
              </a:rPr>
              <a:t>Nedostatci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Ograničena kompatibilnost software-a i hardware-a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Korisnici koji dolaze s ostalih operacijskih sustava moraju naučiti koristiti se Linux-om, pogotovo oni koji nisu upoznati sa CLI sučeljem</a:t>
            </a:r>
          </a:p>
        </p:txBody>
      </p:sp>
    </p:spTree>
    <p:extLst>
      <p:ext uri="{BB962C8B-B14F-4D97-AF65-F5344CB8AC3E}">
        <p14:creationId xmlns:p14="http://schemas.microsoft.com/office/powerpoint/2010/main" val="105120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3011211"/>
            <a:ext cx="3474943" cy="347494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C0724-87EF-656E-98FF-717C6D87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27" y="3579484"/>
            <a:ext cx="3267256" cy="2474102"/>
          </a:xfrm>
        </p:spPr>
        <p:txBody>
          <a:bodyPr>
            <a:normAutofit/>
          </a:bodyPr>
          <a:lstStyle/>
          <a:p>
            <a:pPr algn="ctr"/>
            <a:r>
              <a:rPr lang="hr-HR" sz="3600">
                <a:solidFill>
                  <a:schemeClr val="bg1"/>
                </a:solidFill>
              </a:rPr>
              <a:t>Neke poznate distribucije</a:t>
            </a:r>
          </a:p>
        </p:txBody>
      </p:sp>
      <p:pic>
        <p:nvPicPr>
          <p:cNvPr id="9" name="Picture 8" descr="A circle with white and orange circle with white circles and dots&#10;&#10;Description automatically generated">
            <a:extLst>
              <a:ext uri="{FF2B5EF4-FFF2-40B4-BE49-F238E27FC236}">
                <a16:creationId xmlns:a16="http://schemas.microsoft.com/office/drawing/2014/main" id="{8B615FBC-946C-934D-139B-6AF3525FD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222667" y="735775"/>
            <a:ext cx="2040115" cy="2040115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pic>
        <p:nvPicPr>
          <p:cNvPr id="11" name="Picture 10" descr="A logo with a spiral&#10;&#10;Description automatically generated">
            <a:extLst>
              <a:ext uri="{FF2B5EF4-FFF2-40B4-BE49-F238E27FC236}">
                <a16:creationId xmlns:a16="http://schemas.microsoft.com/office/drawing/2014/main" id="{198CA2D5-260D-D135-5833-A1FC7964D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r="8" b="17740"/>
          <a:stretch/>
        </p:blipFill>
        <p:spPr>
          <a:xfrm>
            <a:off x="2367813" y="168131"/>
            <a:ext cx="1705963" cy="1705963"/>
          </a:xfrm>
          <a:custGeom>
            <a:avLst/>
            <a:gdLst/>
            <a:ahLst/>
            <a:cxnLst/>
            <a:rect l="l" t="t" r="r" b="b"/>
            <a:pathLst>
              <a:path w="2228656" h="2228656">
                <a:moveTo>
                  <a:pt x="1114328" y="0"/>
                </a:moveTo>
                <a:cubicBezTo>
                  <a:pt x="1729754" y="0"/>
                  <a:pt x="2228656" y="498902"/>
                  <a:pt x="2228656" y="1114328"/>
                </a:cubicBezTo>
                <a:cubicBezTo>
                  <a:pt x="2228656" y="1729754"/>
                  <a:pt x="1729754" y="2228656"/>
                  <a:pt x="1114328" y="2228656"/>
                </a:cubicBezTo>
                <a:cubicBezTo>
                  <a:pt x="498902" y="2228656"/>
                  <a:pt x="0" y="1729754"/>
                  <a:pt x="0" y="1114328"/>
                </a:cubicBezTo>
                <a:cubicBezTo>
                  <a:pt x="0" y="498902"/>
                  <a:pt x="498902" y="0"/>
                  <a:pt x="1114328" y="0"/>
                </a:cubicBezTo>
                <a:close/>
              </a:path>
            </a:pathLst>
          </a:custGeom>
        </p:spPr>
      </p:pic>
      <p:grpSp>
        <p:nvGrpSpPr>
          <p:cNvPr id="5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6976" y="3037805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 descr="A colorful logo with arrows&#10;&#10;Description automatically generated">
            <a:extLst>
              <a:ext uri="{FF2B5EF4-FFF2-40B4-BE49-F238E27FC236}">
                <a16:creationId xmlns:a16="http://schemas.microsoft.com/office/drawing/2014/main" id="{B15EFF90-82D8-91E2-D5A6-6F4C9B403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3897249" y="1682346"/>
            <a:ext cx="1897916" cy="1897916"/>
          </a:xfrm>
          <a:custGeom>
            <a:avLst/>
            <a:gdLst/>
            <a:ahLst/>
            <a:cxnLst/>
            <a:rect l="l" t="t" r="r" b="b"/>
            <a:pathLst>
              <a:path w="2479422" h="2479422">
                <a:moveTo>
                  <a:pt x="1239711" y="0"/>
                </a:moveTo>
                <a:cubicBezTo>
                  <a:pt x="1924384" y="0"/>
                  <a:pt x="2479422" y="555038"/>
                  <a:pt x="2479422" y="1239711"/>
                </a:cubicBezTo>
                <a:cubicBezTo>
                  <a:pt x="2479422" y="1924384"/>
                  <a:pt x="1924384" y="2479422"/>
                  <a:pt x="1239711" y="2479422"/>
                </a:cubicBezTo>
                <a:cubicBezTo>
                  <a:pt x="555038" y="2479422"/>
                  <a:pt x="0" y="1924384"/>
                  <a:pt x="0" y="1239711"/>
                </a:cubicBezTo>
                <a:cubicBezTo>
                  <a:pt x="0" y="555038"/>
                  <a:pt x="555038" y="0"/>
                  <a:pt x="1239711" y="0"/>
                </a:cubicBezTo>
                <a:close/>
              </a:path>
            </a:pathLst>
          </a:custGeom>
        </p:spPr>
      </p:pic>
      <p:grpSp>
        <p:nvGrpSpPr>
          <p:cNvPr id="5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08153" y="207461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5" name="Picture 14" descr="A blue triangle with a black background&#10;&#10;Description automatically generated">
            <a:extLst>
              <a:ext uri="{FF2B5EF4-FFF2-40B4-BE49-F238E27FC236}">
                <a16:creationId xmlns:a16="http://schemas.microsoft.com/office/drawing/2014/main" id="{CC5F9D36-8BC8-9B34-9A9F-17E5D3C696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>
          <a:xfrm>
            <a:off x="4542412" y="3850995"/>
            <a:ext cx="2013902" cy="2013902"/>
          </a:xfrm>
          <a:custGeom>
            <a:avLst/>
            <a:gdLst/>
            <a:ahLst/>
            <a:cxnLst/>
            <a:rect l="l" t="t" r="r" b="b"/>
            <a:pathLst>
              <a:path w="2013902" h="2013902">
                <a:moveTo>
                  <a:pt x="1006951" y="0"/>
                </a:moveTo>
                <a:cubicBezTo>
                  <a:pt x="1563075" y="0"/>
                  <a:pt x="2013902" y="450827"/>
                  <a:pt x="2013902" y="1006951"/>
                </a:cubicBezTo>
                <a:cubicBezTo>
                  <a:pt x="2013902" y="1563075"/>
                  <a:pt x="1563075" y="2013902"/>
                  <a:pt x="1006951" y="2013902"/>
                </a:cubicBezTo>
                <a:cubicBezTo>
                  <a:pt x="450827" y="2013902"/>
                  <a:pt x="0" y="1563075"/>
                  <a:pt x="0" y="1006951"/>
                </a:cubicBezTo>
                <a:cubicBezTo>
                  <a:pt x="0" y="450827"/>
                  <a:pt x="450827" y="0"/>
                  <a:pt x="100695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FF76-FCBB-C1A4-A863-02FAE261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776" y="674087"/>
            <a:ext cx="4427091" cy="5434793"/>
          </a:xfrm>
        </p:spPr>
        <p:txBody>
          <a:bodyPr anchor="ctr">
            <a:normAutofit/>
          </a:bodyPr>
          <a:lstStyle/>
          <a:p>
            <a:r>
              <a:rPr lang="hr-HR" sz="2000">
                <a:solidFill>
                  <a:schemeClr val="bg1"/>
                </a:solidFill>
              </a:rPr>
              <a:t>Postoje mnoge distribucije, svaka sa svojim prednostima i nedostatcima</a:t>
            </a:r>
          </a:p>
          <a:p>
            <a:r>
              <a:rPr lang="hr-HR" sz="2000">
                <a:solidFill>
                  <a:schemeClr val="bg1"/>
                </a:solidFill>
              </a:rPr>
              <a:t>Ubuntu – jedna od najpopularnijih distribucija, poznata po pristupačnosti i širokoj ponudi dostupnog software-a</a:t>
            </a:r>
          </a:p>
          <a:p>
            <a:r>
              <a:rPr lang="hr-HR" sz="2000">
                <a:solidFill>
                  <a:schemeClr val="bg1"/>
                </a:solidFill>
              </a:rPr>
              <a:t>Debian – poznat po svojoj stabilnosti, koristi se kao baza za mnoge druge distro-e</a:t>
            </a:r>
          </a:p>
          <a:p>
            <a:r>
              <a:rPr lang="hr-HR" sz="2000">
                <a:solidFill>
                  <a:schemeClr val="bg1"/>
                </a:solidFill>
              </a:rPr>
              <a:t>CentOS – namijenjen za poslovne korisnike, pruža dugotrajnu podršku i sigurnosna ažuriranja</a:t>
            </a:r>
          </a:p>
          <a:p>
            <a:r>
              <a:rPr lang="hr-HR" sz="2000">
                <a:solidFill>
                  <a:schemeClr val="bg1"/>
                </a:solidFill>
              </a:rPr>
              <a:t>Arch (btw) – privlačan naprednim korisnicima koji žele maksimalnu kontrolu i prilagodljivost</a:t>
            </a:r>
          </a:p>
        </p:txBody>
      </p:sp>
    </p:spTree>
    <p:extLst>
      <p:ext uri="{BB962C8B-B14F-4D97-AF65-F5344CB8AC3E}">
        <p14:creationId xmlns:p14="http://schemas.microsoft.com/office/powerpoint/2010/main" val="83130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Electronic components on a white background">
            <a:extLst>
              <a:ext uri="{FF2B5EF4-FFF2-40B4-BE49-F238E27FC236}">
                <a16:creationId xmlns:a16="http://schemas.microsoft.com/office/drawing/2014/main" id="{FF311A2B-A831-A265-ADDA-B4CA8C382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B726C-616C-2614-68B8-D153C6AE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Linux izvan osobnih računala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EF0F-7D07-C3EC-F350-338299C0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Linux operacijski sustavi čine svega ~4% tržišta osobnih računala</a:t>
            </a:r>
          </a:p>
          <a:p>
            <a:r>
              <a:rPr lang="hr-HR">
                <a:solidFill>
                  <a:srgbClr val="FFFFFF"/>
                </a:solidFill>
              </a:rPr>
              <a:t>Područja računarstva u kojima Linux prevladava: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Server infrastruktura, uključujući web servere, cloud servise i baze podataka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Superračunala, zahvaljujući svojoj skalabilnosti i stabilnosti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Integrirani sustavi poput vozila i industrijskih pogona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Mobilni uređaji (Android)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IoT uređaji</a:t>
            </a:r>
          </a:p>
        </p:txBody>
      </p:sp>
    </p:spTree>
    <p:extLst>
      <p:ext uri="{BB962C8B-B14F-4D97-AF65-F5344CB8AC3E}">
        <p14:creationId xmlns:p14="http://schemas.microsoft.com/office/powerpoint/2010/main" val="427476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508D484-BA92-C019-F91C-BDBAAE691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82CDB-B464-4C46-1DCF-B645052C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Linux u embedded sustavima (npr. vozilima)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6570-83AF-050B-48CE-7973DC23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Embedded sustavi su specijalizirani za određenu funkciju</a:t>
            </a:r>
          </a:p>
          <a:p>
            <a:r>
              <a:rPr lang="hr-HR">
                <a:solidFill>
                  <a:srgbClr val="FFFFFF"/>
                </a:solidFill>
              </a:rPr>
              <a:t>Često imaju pristup ograničenim resursima</a:t>
            </a:r>
          </a:p>
          <a:p>
            <a:r>
              <a:rPr lang="hr-HR">
                <a:solidFill>
                  <a:srgbClr val="FFFFFF"/>
                </a:solidFill>
              </a:rPr>
              <a:t>Linux se pokazao kao dobra opcija za ovakve sustave, zbog svoje poznatosti, fleksibilnosti i robusnosti</a:t>
            </a:r>
          </a:p>
          <a:p>
            <a:r>
              <a:rPr lang="hr-HR">
                <a:solidFill>
                  <a:srgbClr val="FFFFFF"/>
                </a:solidFill>
              </a:rPr>
              <a:t>Zbog primjene na desktop računalima, sustavi se mogu razvijati, testirati i koristiti na istoj platformi, što ubrzava njihov razvoj</a:t>
            </a:r>
          </a:p>
        </p:txBody>
      </p:sp>
    </p:spTree>
    <p:extLst>
      <p:ext uri="{BB962C8B-B14F-4D97-AF65-F5344CB8AC3E}">
        <p14:creationId xmlns:p14="http://schemas.microsoft.com/office/powerpoint/2010/main" val="345200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92BC2CD4-A6A7-AC33-8ED5-7453CFD73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B100C-C9BF-5251-A759-9B3ECF94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Prilike i izazovi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DF06-11F8-56A3-9F0E-CC445D9B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Zbog raznolikosti hardware-a i različitih primjena Linux operativnih sustava, održavanje kompatibilnosti i sigurnosti postaje veći izazov</a:t>
            </a:r>
          </a:p>
          <a:p>
            <a:r>
              <a:rPr lang="hr-HR">
                <a:solidFill>
                  <a:srgbClr val="FFFFFF"/>
                </a:solidFill>
              </a:rPr>
              <a:t>Zbog raširene primjene Linux-a, potencijalne ranjivosti operativnog sustava su velika meta hakera</a:t>
            </a:r>
          </a:p>
          <a:p>
            <a:r>
              <a:rPr lang="hr-HR">
                <a:solidFill>
                  <a:srgbClr val="FFFFFF"/>
                </a:solidFill>
              </a:rPr>
              <a:t>Kako mobilni i IoT uređaji postaju sve povezaniji i dijele veći broj podataka, ugrožava se sigurnost podataka i privatnost korisnika</a:t>
            </a:r>
          </a:p>
          <a:p>
            <a:r>
              <a:rPr lang="hr-HR">
                <a:solidFill>
                  <a:srgbClr val="FFFFFF"/>
                </a:solidFill>
              </a:rPr>
              <a:t>Projekti poput Zephyr OS i IoTivity pokušavaju standardizirati i poboljšati sigurnosne aspekte takvih uređaja</a:t>
            </a:r>
          </a:p>
        </p:txBody>
      </p:sp>
    </p:spTree>
    <p:extLst>
      <p:ext uri="{BB962C8B-B14F-4D97-AF65-F5344CB8AC3E}">
        <p14:creationId xmlns:p14="http://schemas.microsoft.com/office/powerpoint/2010/main" val="221678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46B818F-C5F5-6FD4-4881-F162B0DB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529EF-9934-52C3-3FF0-613457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593A-4F23-EFA9-D1BE-495CCF70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Linux uz grafičko sučelje nudi i moćan command line interface (najčešće bash ili zsh)</a:t>
            </a:r>
          </a:p>
          <a:p>
            <a:r>
              <a:rPr lang="hr-HR">
                <a:solidFill>
                  <a:srgbClr val="FFFFFF"/>
                </a:solidFill>
              </a:rPr>
              <a:t>Prednosti: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Učinkovitost i brzina izvršavanja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Automatizacija</a:t>
            </a:r>
          </a:p>
          <a:p>
            <a:r>
              <a:rPr lang="hr-HR">
                <a:solidFill>
                  <a:srgbClr val="FFFFFF"/>
                </a:solidFill>
              </a:rPr>
              <a:t>Nedostatci: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Neintuitivnost</a:t>
            </a:r>
          </a:p>
          <a:p>
            <a:pPr lvl="1"/>
            <a:r>
              <a:rPr lang="hr-HR">
                <a:solidFill>
                  <a:srgbClr val="FFFFFF"/>
                </a:solidFill>
              </a:rPr>
              <a:t>Lako se događaju greške u naredbama</a:t>
            </a:r>
          </a:p>
        </p:txBody>
      </p:sp>
    </p:spTree>
    <p:extLst>
      <p:ext uri="{BB962C8B-B14F-4D97-AF65-F5344CB8AC3E}">
        <p14:creationId xmlns:p14="http://schemas.microsoft.com/office/powerpoint/2010/main" val="140356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51D94-723B-4A6F-9D49-6F3CDB83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r-HR" sz="4000">
                <a:solidFill>
                  <a:srgbClr val="FFFFFF"/>
                </a:solidFill>
              </a:rPr>
              <a:t>Kraj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1A11-5D7D-63E9-9AD6-EF55B632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hr-HR" sz="2000"/>
              <a:t>Izvori:</a:t>
            </a:r>
          </a:p>
          <a:p>
            <a:pPr lvl="1"/>
            <a:r>
              <a:rPr lang="hr-HR" sz="2000">
                <a:hlinkClick r:id="rId2"/>
              </a:rPr>
              <a:t>https://hr.wikipedia.org/wiki/Linux</a:t>
            </a:r>
            <a:endParaRPr lang="hr-HR" sz="2000"/>
          </a:p>
          <a:p>
            <a:pPr lvl="1"/>
            <a:r>
              <a:rPr lang="hr-HR" sz="2000">
                <a:hlinkClick r:id="rId3"/>
              </a:rPr>
              <a:t>https://gs.statcounter.com/os-market-share/desktop/worldwide</a:t>
            </a:r>
            <a:endParaRPr lang="hr-HR" sz="2000"/>
          </a:p>
          <a:p>
            <a:pPr lvl="1"/>
            <a:r>
              <a:rPr lang="hr-HR" sz="2000">
                <a:hlinkClick r:id="rId4"/>
              </a:rPr>
              <a:t>https://www.zephyrproject.org/</a:t>
            </a:r>
            <a:endParaRPr lang="hr-HR" sz="2000"/>
          </a:p>
          <a:p>
            <a:pPr lvl="1"/>
            <a:r>
              <a:rPr lang="hr-HR" sz="2000">
                <a:hlinkClick r:id="rId5"/>
              </a:rPr>
              <a:t>http://iotivity.org/</a:t>
            </a:r>
            <a:endParaRPr lang="hr-HR" sz="2000"/>
          </a:p>
        </p:txBody>
      </p:sp>
    </p:spTree>
    <p:extLst>
      <p:ext uri="{BB962C8B-B14F-4D97-AF65-F5344CB8AC3E}">
        <p14:creationId xmlns:p14="http://schemas.microsoft.com/office/powerpoint/2010/main" val="344333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446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Linux operacijski sustav</vt:lpstr>
      <vt:lpstr>Što je Linux</vt:lpstr>
      <vt:lpstr>Zašto Linux</vt:lpstr>
      <vt:lpstr>Neke poznate distribucije</vt:lpstr>
      <vt:lpstr>Linux izvan osobnih računala</vt:lpstr>
      <vt:lpstr>Linux u embedded sustavima (npr. vozilima)</vt:lpstr>
      <vt:lpstr>Prilike i izazovi</vt:lpstr>
      <vt:lpstr>CLI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operacijski sustav</dc:title>
  <dc:creator>Filip Brstilo</dc:creator>
  <cp:lastModifiedBy>Filip Brstilo</cp:lastModifiedBy>
  <cp:revision>3</cp:revision>
  <dcterms:created xsi:type="dcterms:W3CDTF">2024-04-09T08:45:09Z</dcterms:created>
  <dcterms:modified xsi:type="dcterms:W3CDTF">2024-04-30T12:27:55Z</dcterms:modified>
</cp:coreProperties>
</file>