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500" r:id="rId3"/>
    <p:sldId id="407" r:id="rId4"/>
    <p:sldId id="508" r:id="rId5"/>
    <p:sldId id="509" r:id="rId6"/>
    <p:sldId id="510" r:id="rId7"/>
    <p:sldId id="507" r:id="rId8"/>
    <p:sldId id="512" r:id="rId9"/>
    <p:sldId id="511" r:id="rId10"/>
    <p:sldId id="513" r:id="rId11"/>
    <p:sldId id="515" r:id="rId12"/>
    <p:sldId id="514" r:id="rId13"/>
    <p:sldId id="516" r:id="rId14"/>
    <p:sldId id="517" r:id="rId15"/>
    <p:sldId id="518" r:id="rId16"/>
    <p:sldId id="51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B7E85-EEC2-46E8-87DB-688B352DEBE0}"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C677BF-1733-4C70-BA1D-B2DE7C2E3CAE}" type="slidenum">
              <a:rPr lang="en-US" smtClean="0"/>
              <a:t>‹#›</a:t>
            </a:fld>
            <a:endParaRPr lang="en-US"/>
          </a:p>
        </p:txBody>
      </p:sp>
    </p:spTree>
    <p:extLst>
      <p:ext uri="{BB962C8B-B14F-4D97-AF65-F5344CB8AC3E}">
        <p14:creationId xmlns:p14="http://schemas.microsoft.com/office/powerpoint/2010/main" val="3756332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D6C302-31C7-4DEA-9506-1B126B42DC74}" type="slidenum">
              <a:rPr lang="en-US" smtClean="0"/>
              <a:t>2</a:t>
            </a:fld>
            <a:endParaRPr lang="en-US"/>
          </a:p>
        </p:txBody>
      </p:sp>
    </p:spTree>
    <p:extLst>
      <p:ext uri="{BB962C8B-B14F-4D97-AF65-F5344CB8AC3E}">
        <p14:creationId xmlns:p14="http://schemas.microsoft.com/office/powerpoint/2010/main" val="3951136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0130-C4F4-A135-BC5F-BC59CC5E0B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35289F-1247-2D3E-3A44-5C8AD4AC9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DAA6A6-C80F-DF94-AF31-396934CF7104}"/>
              </a:ext>
            </a:extLst>
          </p:cNvPr>
          <p:cNvSpPr>
            <a:spLocks noGrp="1"/>
          </p:cNvSpPr>
          <p:nvPr>
            <p:ph type="dt" sz="half" idx="10"/>
          </p:nvPr>
        </p:nvSpPr>
        <p:spPr/>
        <p:txBody>
          <a:bodyPr/>
          <a:lstStyle/>
          <a:p>
            <a:fld id="{BB418FAB-9181-4D59-8FF3-33160454DA04}" type="datetimeFigureOut">
              <a:rPr lang="en-US" smtClean="0"/>
              <a:t>8/28/2023</a:t>
            </a:fld>
            <a:endParaRPr lang="en-US"/>
          </a:p>
        </p:txBody>
      </p:sp>
      <p:sp>
        <p:nvSpPr>
          <p:cNvPr id="5" name="Footer Placeholder 4">
            <a:extLst>
              <a:ext uri="{FF2B5EF4-FFF2-40B4-BE49-F238E27FC236}">
                <a16:creationId xmlns:a16="http://schemas.microsoft.com/office/drawing/2014/main" id="{191000B5-562B-BB27-59C8-F011636EF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0B80B-0BFB-605C-F7A7-AB0F4A549C5C}"/>
              </a:ext>
            </a:extLst>
          </p:cNvPr>
          <p:cNvSpPr>
            <a:spLocks noGrp="1"/>
          </p:cNvSpPr>
          <p:nvPr>
            <p:ph type="sldNum" sz="quarter" idx="12"/>
          </p:nvPr>
        </p:nvSpPr>
        <p:spPr/>
        <p:txBody>
          <a:bodyPr/>
          <a:lstStyle/>
          <a:p>
            <a:fld id="{0B5774F7-DA10-44F5-86AA-FC77B1F37BF1}" type="slidenum">
              <a:rPr lang="en-US" smtClean="0"/>
              <a:t>‹#›</a:t>
            </a:fld>
            <a:endParaRPr lang="en-US"/>
          </a:p>
        </p:txBody>
      </p:sp>
    </p:spTree>
    <p:extLst>
      <p:ext uri="{BB962C8B-B14F-4D97-AF65-F5344CB8AC3E}">
        <p14:creationId xmlns:p14="http://schemas.microsoft.com/office/powerpoint/2010/main" val="2491773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65A3-C964-B37E-6EA9-1FB6D20DCC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62990A-1525-A37C-D49F-BAAB9DAABF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1670-772D-48C6-9809-1544BF8CF76D}"/>
              </a:ext>
            </a:extLst>
          </p:cNvPr>
          <p:cNvSpPr>
            <a:spLocks noGrp="1"/>
          </p:cNvSpPr>
          <p:nvPr>
            <p:ph type="dt" sz="half" idx="10"/>
          </p:nvPr>
        </p:nvSpPr>
        <p:spPr/>
        <p:txBody>
          <a:bodyPr/>
          <a:lstStyle/>
          <a:p>
            <a:fld id="{BB418FAB-9181-4D59-8FF3-33160454DA04}" type="datetimeFigureOut">
              <a:rPr lang="en-US" smtClean="0"/>
              <a:t>8/28/2023</a:t>
            </a:fld>
            <a:endParaRPr lang="en-US"/>
          </a:p>
        </p:txBody>
      </p:sp>
      <p:sp>
        <p:nvSpPr>
          <p:cNvPr id="5" name="Footer Placeholder 4">
            <a:extLst>
              <a:ext uri="{FF2B5EF4-FFF2-40B4-BE49-F238E27FC236}">
                <a16:creationId xmlns:a16="http://schemas.microsoft.com/office/drawing/2014/main" id="{A0989717-E5DD-D286-CAF3-396527126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7FCF6-9F12-D34D-40E6-45AA505049B6}"/>
              </a:ext>
            </a:extLst>
          </p:cNvPr>
          <p:cNvSpPr>
            <a:spLocks noGrp="1"/>
          </p:cNvSpPr>
          <p:nvPr>
            <p:ph type="sldNum" sz="quarter" idx="12"/>
          </p:nvPr>
        </p:nvSpPr>
        <p:spPr/>
        <p:txBody>
          <a:bodyPr/>
          <a:lstStyle/>
          <a:p>
            <a:fld id="{0B5774F7-DA10-44F5-86AA-FC77B1F37BF1}" type="slidenum">
              <a:rPr lang="en-US" smtClean="0"/>
              <a:t>‹#›</a:t>
            </a:fld>
            <a:endParaRPr lang="en-US"/>
          </a:p>
        </p:txBody>
      </p:sp>
    </p:spTree>
    <p:extLst>
      <p:ext uri="{BB962C8B-B14F-4D97-AF65-F5344CB8AC3E}">
        <p14:creationId xmlns:p14="http://schemas.microsoft.com/office/powerpoint/2010/main" val="254016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47A518-A5ED-0760-7860-0A07C4E98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4C905D-C176-FE47-9FBA-FC2C2E79A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86D4D-A610-92C2-AF7B-A485233F9336}"/>
              </a:ext>
            </a:extLst>
          </p:cNvPr>
          <p:cNvSpPr>
            <a:spLocks noGrp="1"/>
          </p:cNvSpPr>
          <p:nvPr>
            <p:ph type="dt" sz="half" idx="10"/>
          </p:nvPr>
        </p:nvSpPr>
        <p:spPr/>
        <p:txBody>
          <a:bodyPr/>
          <a:lstStyle/>
          <a:p>
            <a:fld id="{BB418FAB-9181-4D59-8FF3-33160454DA04}" type="datetimeFigureOut">
              <a:rPr lang="en-US" smtClean="0"/>
              <a:t>8/28/2023</a:t>
            </a:fld>
            <a:endParaRPr lang="en-US"/>
          </a:p>
        </p:txBody>
      </p:sp>
      <p:sp>
        <p:nvSpPr>
          <p:cNvPr id="5" name="Footer Placeholder 4">
            <a:extLst>
              <a:ext uri="{FF2B5EF4-FFF2-40B4-BE49-F238E27FC236}">
                <a16:creationId xmlns:a16="http://schemas.microsoft.com/office/drawing/2014/main" id="{AC998316-172E-8AB9-C71D-E97BE7846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B5863-CA02-81CB-4C25-E6B4FEE3244C}"/>
              </a:ext>
            </a:extLst>
          </p:cNvPr>
          <p:cNvSpPr>
            <a:spLocks noGrp="1"/>
          </p:cNvSpPr>
          <p:nvPr>
            <p:ph type="sldNum" sz="quarter" idx="12"/>
          </p:nvPr>
        </p:nvSpPr>
        <p:spPr/>
        <p:txBody>
          <a:bodyPr/>
          <a:lstStyle/>
          <a:p>
            <a:fld id="{0B5774F7-DA10-44F5-86AA-FC77B1F37BF1}" type="slidenum">
              <a:rPr lang="en-US" smtClean="0"/>
              <a:t>‹#›</a:t>
            </a:fld>
            <a:endParaRPr lang="en-US"/>
          </a:p>
        </p:txBody>
      </p:sp>
    </p:spTree>
    <p:extLst>
      <p:ext uri="{BB962C8B-B14F-4D97-AF65-F5344CB8AC3E}">
        <p14:creationId xmlns:p14="http://schemas.microsoft.com/office/powerpoint/2010/main" val="24353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3A70-5B6C-4896-9184-26A4AC1645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FA0F4-00A5-DC52-DCCD-6836FE573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CBCA9-8D6B-B4D7-A9EF-B62AC0438C18}"/>
              </a:ext>
            </a:extLst>
          </p:cNvPr>
          <p:cNvSpPr>
            <a:spLocks noGrp="1"/>
          </p:cNvSpPr>
          <p:nvPr>
            <p:ph type="dt" sz="half" idx="10"/>
          </p:nvPr>
        </p:nvSpPr>
        <p:spPr/>
        <p:txBody>
          <a:bodyPr/>
          <a:lstStyle/>
          <a:p>
            <a:fld id="{BB418FAB-9181-4D59-8FF3-33160454DA04}" type="datetimeFigureOut">
              <a:rPr lang="en-US" smtClean="0"/>
              <a:t>8/28/2023</a:t>
            </a:fld>
            <a:endParaRPr lang="en-US"/>
          </a:p>
        </p:txBody>
      </p:sp>
      <p:sp>
        <p:nvSpPr>
          <p:cNvPr id="5" name="Footer Placeholder 4">
            <a:extLst>
              <a:ext uri="{FF2B5EF4-FFF2-40B4-BE49-F238E27FC236}">
                <a16:creationId xmlns:a16="http://schemas.microsoft.com/office/drawing/2014/main" id="{A813A666-EC6B-6809-8EAD-6482D6B2E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44348-E6CE-C91B-2ADD-29EA9ABC4197}"/>
              </a:ext>
            </a:extLst>
          </p:cNvPr>
          <p:cNvSpPr>
            <a:spLocks noGrp="1"/>
          </p:cNvSpPr>
          <p:nvPr>
            <p:ph type="sldNum" sz="quarter" idx="12"/>
          </p:nvPr>
        </p:nvSpPr>
        <p:spPr/>
        <p:txBody>
          <a:bodyPr/>
          <a:lstStyle/>
          <a:p>
            <a:fld id="{0B5774F7-DA10-44F5-86AA-FC77B1F37BF1}" type="slidenum">
              <a:rPr lang="en-US" smtClean="0"/>
              <a:t>‹#›</a:t>
            </a:fld>
            <a:endParaRPr lang="en-US"/>
          </a:p>
        </p:txBody>
      </p:sp>
    </p:spTree>
    <p:extLst>
      <p:ext uri="{BB962C8B-B14F-4D97-AF65-F5344CB8AC3E}">
        <p14:creationId xmlns:p14="http://schemas.microsoft.com/office/powerpoint/2010/main" val="985952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A1B2-4384-99EF-7459-0ECAF2C84D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752B58-7966-0929-6603-A728BE1923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12096-F6CD-1294-E293-0C60014A4F07}"/>
              </a:ext>
            </a:extLst>
          </p:cNvPr>
          <p:cNvSpPr>
            <a:spLocks noGrp="1"/>
          </p:cNvSpPr>
          <p:nvPr>
            <p:ph type="dt" sz="half" idx="10"/>
          </p:nvPr>
        </p:nvSpPr>
        <p:spPr/>
        <p:txBody>
          <a:bodyPr/>
          <a:lstStyle/>
          <a:p>
            <a:fld id="{BB418FAB-9181-4D59-8FF3-33160454DA04}" type="datetimeFigureOut">
              <a:rPr lang="en-US" smtClean="0"/>
              <a:t>8/28/2023</a:t>
            </a:fld>
            <a:endParaRPr lang="en-US"/>
          </a:p>
        </p:txBody>
      </p:sp>
      <p:sp>
        <p:nvSpPr>
          <p:cNvPr id="5" name="Footer Placeholder 4">
            <a:extLst>
              <a:ext uri="{FF2B5EF4-FFF2-40B4-BE49-F238E27FC236}">
                <a16:creationId xmlns:a16="http://schemas.microsoft.com/office/drawing/2014/main" id="{6492989D-249E-A793-C414-4968C6F5C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A6E46-D012-EC06-9A48-792C70524555}"/>
              </a:ext>
            </a:extLst>
          </p:cNvPr>
          <p:cNvSpPr>
            <a:spLocks noGrp="1"/>
          </p:cNvSpPr>
          <p:nvPr>
            <p:ph type="sldNum" sz="quarter" idx="12"/>
          </p:nvPr>
        </p:nvSpPr>
        <p:spPr/>
        <p:txBody>
          <a:bodyPr/>
          <a:lstStyle/>
          <a:p>
            <a:fld id="{0B5774F7-DA10-44F5-86AA-FC77B1F37BF1}" type="slidenum">
              <a:rPr lang="en-US" smtClean="0"/>
              <a:t>‹#›</a:t>
            </a:fld>
            <a:endParaRPr lang="en-US"/>
          </a:p>
        </p:txBody>
      </p:sp>
    </p:spTree>
    <p:extLst>
      <p:ext uri="{BB962C8B-B14F-4D97-AF65-F5344CB8AC3E}">
        <p14:creationId xmlns:p14="http://schemas.microsoft.com/office/powerpoint/2010/main" val="251019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3DAB-2C5F-3209-78CD-15A017C417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C45E4-D682-E87F-CAD8-A726D77640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B5222E-C763-65A8-8872-08B34B3319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BDAB38-CE2B-7E40-30FD-0AB83CCDA9D8}"/>
              </a:ext>
            </a:extLst>
          </p:cNvPr>
          <p:cNvSpPr>
            <a:spLocks noGrp="1"/>
          </p:cNvSpPr>
          <p:nvPr>
            <p:ph type="dt" sz="half" idx="10"/>
          </p:nvPr>
        </p:nvSpPr>
        <p:spPr/>
        <p:txBody>
          <a:bodyPr/>
          <a:lstStyle/>
          <a:p>
            <a:fld id="{BB418FAB-9181-4D59-8FF3-33160454DA04}" type="datetimeFigureOut">
              <a:rPr lang="en-US" smtClean="0"/>
              <a:t>8/28/2023</a:t>
            </a:fld>
            <a:endParaRPr lang="en-US"/>
          </a:p>
        </p:txBody>
      </p:sp>
      <p:sp>
        <p:nvSpPr>
          <p:cNvPr id="6" name="Footer Placeholder 5">
            <a:extLst>
              <a:ext uri="{FF2B5EF4-FFF2-40B4-BE49-F238E27FC236}">
                <a16:creationId xmlns:a16="http://schemas.microsoft.com/office/drawing/2014/main" id="{5F861748-A908-61B9-D0FD-C38B9895E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5900B-C0AC-9956-54D4-67C4CEBF8DF4}"/>
              </a:ext>
            </a:extLst>
          </p:cNvPr>
          <p:cNvSpPr>
            <a:spLocks noGrp="1"/>
          </p:cNvSpPr>
          <p:nvPr>
            <p:ph type="sldNum" sz="quarter" idx="12"/>
          </p:nvPr>
        </p:nvSpPr>
        <p:spPr/>
        <p:txBody>
          <a:bodyPr/>
          <a:lstStyle/>
          <a:p>
            <a:fld id="{0B5774F7-DA10-44F5-86AA-FC77B1F37BF1}" type="slidenum">
              <a:rPr lang="en-US" smtClean="0"/>
              <a:t>‹#›</a:t>
            </a:fld>
            <a:endParaRPr lang="en-US"/>
          </a:p>
        </p:txBody>
      </p:sp>
    </p:spTree>
    <p:extLst>
      <p:ext uri="{BB962C8B-B14F-4D97-AF65-F5344CB8AC3E}">
        <p14:creationId xmlns:p14="http://schemas.microsoft.com/office/powerpoint/2010/main" val="1282049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4C1A-3F5D-A2F5-C2A2-3230628556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5036E8-8D90-903A-E063-290395DD5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E4BC3B-A5F7-8A57-64F5-F3571FE6FA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0B093E-7A67-2C24-9E94-4F7A11979A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0CB503-F513-9EE5-099A-4C6FD2EC70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07ED7E-6C8A-FFB4-294E-B16B95C70B95}"/>
              </a:ext>
            </a:extLst>
          </p:cNvPr>
          <p:cNvSpPr>
            <a:spLocks noGrp="1"/>
          </p:cNvSpPr>
          <p:nvPr>
            <p:ph type="dt" sz="half" idx="10"/>
          </p:nvPr>
        </p:nvSpPr>
        <p:spPr/>
        <p:txBody>
          <a:bodyPr/>
          <a:lstStyle/>
          <a:p>
            <a:fld id="{BB418FAB-9181-4D59-8FF3-33160454DA04}" type="datetimeFigureOut">
              <a:rPr lang="en-US" smtClean="0"/>
              <a:t>8/28/2023</a:t>
            </a:fld>
            <a:endParaRPr lang="en-US"/>
          </a:p>
        </p:txBody>
      </p:sp>
      <p:sp>
        <p:nvSpPr>
          <p:cNvPr id="8" name="Footer Placeholder 7">
            <a:extLst>
              <a:ext uri="{FF2B5EF4-FFF2-40B4-BE49-F238E27FC236}">
                <a16:creationId xmlns:a16="http://schemas.microsoft.com/office/drawing/2014/main" id="{12472C37-CF4C-13C8-251E-44ADBB2F83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9EC491-0F6E-536A-ED76-F7DBDF41CCB1}"/>
              </a:ext>
            </a:extLst>
          </p:cNvPr>
          <p:cNvSpPr>
            <a:spLocks noGrp="1"/>
          </p:cNvSpPr>
          <p:nvPr>
            <p:ph type="sldNum" sz="quarter" idx="12"/>
          </p:nvPr>
        </p:nvSpPr>
        <p:spPr/>
        <p:txBody>
          <a:bodyPr/>
          <a:lstStyle/>
          <a:p>
            <a:fld id="{0B5774F7-DA10-44F5-86AA-FC77B1F37BF1}" type="slidenum">
              <a:rPr lang="en-US" smtClean="0"/>
              <a:t>‹#›</a:t>
            </a:fld>
            <a:endParaRPr lang="en-US"/>
          </a:p>
        </p:txBody>
      </p:sp>
    </p:spTree>
    <p:extLst>
      <p:ext uri="{BB962C8B-B14F-4D97-AF65-F5344CB8AC3E}">
        <p14:creationId xmlns:p14="http://schemas.microsoft.com/office/powerpoint/2010/main" val="144157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1674-6079-7E74-2CB1-001842AC8B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2A5E30-6D76-7650-586F-3C6A5DCA9CF8}"/>
              </a:ext>
            </a:extLst>
          </p:cNvPr>
          <p:cNvSpPr>
            <a:spLocks noGrp="1"/>
          </p:cNvSpPr>
          <p:nvPr>
            <p:ph type="dt" sz="half" idx="10"/>
          </p:nvPr>
        </p:nvSpPr>
        <p:spPr/>
        <p:txBody>
          <a:bodyPr/>
          <a:lstStyle/>
          <a:p>
            <a:fld id="{BB418FAB-9181-4D59-8FF3-33160454DA04}" type="datetimeFigureOut">
              <a:rPr lang="en-US" smtClean="0"/>
              <a:t>8/28/2023</a:t>
            </a:fld>
            <a:endParaRPr lang="en-US"/>
          </a:p>
        </p:txBody>
      </p:sp>
      <p:sp>
        <p:nvSpPr>
          <p:cNvPr id="4" name="Footer Placeholder 3">
            <a:extLst>
              <a:ext uri="{FF2B5EF4-FFF2-40B4-BE49-F238E27FC236}">
                <a16:creationId xmlns:a16="http://schemas.microsoft.com/office/drawing/2014/main" id="{CE60D08B-692C-F8AF-4A1A-9192CB9A64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F862A5-0734-7E24-BAA4-4028FB335337}"/>
              </a:ext>
            </a:extLst>
          </p:cNvPr>
          <p:cNvSpPr>
            <a:spLocks noGrp="1"/>
          </p:cNvSpPr>
          <p:nvPr>
            <p:ph type="sldNum" sz="quarter" idx="12"/>
          </p:nvPr>
        </p:nvSpPr>
        <p:spPr/>
        <p:txBody>
          <a:bodyPr/>
          <a:lstStyle/>
          <a:p>
            <a:fld id="{0B5774F7-DA10-44F5-86AA-FC77B1F37BF1}" type="slidenum">
              <a:rPr lang="en-US" smtClean="0"/>
              <a:t>‹#›</a:t>
            </a:fld>
            <a:endParaRPr lang="en-US"/>
          </a:p>
        </p:txBody>
      </p:sp>
    </p:spTree>
    <p:extLst>
      <p:ext uri="{BB962C8B-B14F-4D97-AF65-F5344CB8AC3E}">
        <p14:creationId xmlns:p14="http://schemas.microsoft.com/office/powerpoint/2010/main" val="859040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C4D41-864B-39E5-A365-FFFF6E24171A}"/>
              </a:ext>
            </a:extLst>
          </p:cNvPr>
          <p:cNvSpPr>
            <a:spLocks noGrp="1"/>
          </p:cNvSpPr>
          <p:nvPr>
            <p:ph type="dt" sz="half" idx="10"/>
          </p:nvPr>
        </p:nvSpPr>
        <p:spPr/>
        <p:txBody>
          <a:bodyPr/>
          <a:lstStyle/>
          <a:p>
            <a:fld id="{BB418FAB-9181-4D59-8FF3-33160454DA04}" type="datetimeFigureOut">
              <a:rPr lang="en-US" smtClean="0"/>
              <a:t>8/28/2023</a:t>
            </a:fld>
            <a:endParaRPr lang="en-US"/>
          </a:p>
        </p:txBody>
      </p:sp>
      <p:sp>
        <p:nvSpPr>
          <p:cNvPr id="3" name="Footer Placeholder 2">
            <a:extLst>
              <a:ext uri="{FF2B5EF4-FFF2-40B4-BE49-F238E27FC236}">
                <a16:creationId xmlns:a16="http://schemas.microsoft.com/office/drawing/2014/main" id="{6C978C05-F17C-2264-B2DF-744B6FB523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F3852F-7E75-D5F0-D936-440AD9CBB0E2}"/>
              </a:ext>
            </a:extLst>
          </p:cNvPr>
          <p:cNvSpPr>
            <a:spLocks noGrp="1"/>
          </p:cNvSpPr>
          <p:nvPr>
            <p:ph type="sldNum" sz="quarter" idx="12"/>
          </p:nvPr>
        </p:nvSpPr>
        <p:spPr/>
        <p:txBody>
          <a:bodyPr/>
          <a:lstStyle/>
          <a:p>
            <a:fld id="{0B5774F7-DA10-44F5-86AA-FC77B1F37BF1}" type="slidenum">
              <a:rPr lang="en-US" smtClean="0"/>
              <a:t>‹#›</a:t>
            </a:fld>
            <a:endParaRPr lang="en-US"/>
          </a:p>
        </p:txBody>
      </p:sp>
    </p:spTree>
    <p:extLst>
      <p:ext uri="{BB962C8B-B14F-4D97-AF65-F5344CB8AC3E}">
        <p14:creationId xmlns:p14="http://schemas.microsoft.com/office/powerpoint/2010/main" val="328116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B8AA-4EE1-E439-0DE1-D3046F298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101096-23D1-D1C4-A82D-1917AC447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1766FE-C7C2-67E4-2978-CFC67CEDF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AF09B-5472-A2CD-CF25-0FA6517175BC}"/>
              </a:ext>
            </a:extLst>
          </p:cNvPr>
          <p:cNvSpPr>
            <a:spLocks noGrp="1"/>
          </p:cNvSpPr>
          <p:nvPr>
            <p:ph type="dt" sz="half" idx="10"/>
          </p:nvPr>
        </p:nvSpPr>
        <p:spPr/>
        <p:txBody>
          <a:bodyPr/>
          <a:lstStyle/>
          <a:p>
            <a:fld id="{BB418FAB-9181-4D59-8FF3-33160454DA04}" type="datetimeFigureOut">
              <a:rPr lang="en-US" smtClean="0"/>
              <a:t>8/28/2023</a:t>
            </a:fld>
            <a:endParaRPr lang="en-US"/>
          </a:p>
        </p:txBody>
      </p:sp>
      <p:sp>
        <p:nvSpPr>
          <p:cNvPr id="6" name="Footer Placeholder 5">
            <a:extLst>
              <a:ext uri="{FF2B5EF4-FFF2-40B4-BE49-F238E27FC236}">
                <a16:creationId xmlns:a16="http://schemas.microsoft.com/office/drawing/2014/main" id="{1841A146-B3EC-2218-F989-E338A7B06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CF9AA-5993-733C-54B8-68F3BED60EEC}"/>
              </a:ext>
            </a:extLst>
          </p:cNvPr>
          <p:cNvSpPr>
            <a:spLocks noGrp="1"/>
          </p:cNvSpPr>
          <p:nvPr>
            <p:ph type="sldNum" sz="quarter" idx="12"/>
          </p:nvPr>
        </p:nvSpPr>
        <p:spPr/>
        <p:txBody>
          <a:bodyPr/>
          <a:lstStyle/>
          <a:p>
            <a:fld id="{0B5774F7-DA10-44F5-86AA-FC77B1F37BF1}" type="slidenum">
              <a:rPr lang="en-US" smtClean="0"/>
              <a:t>‹#›</a:t>
            </a:fld>
            <a:endParaRPr lang="en-US"/>
          </a:p>
        </p:txBody>
      </p:sp>
    </p:spTree>
    <p:extLst>
      <p:ext uri="{BB962C8B-B14F-4D97-AF65-F5344CB8AC3E}">
        <p14:creationId xmlns:p14="http://schemas.microsoft.com/office/powerpoint/2010/main" val="371102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D2355-592A-DBE0-400F-4F962AB59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D6850C-7F2F-EE1B-414F-C5A94EA282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CE089-C298-C668-3940-7B1312CFE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61FEA-8859-7558-A29E-ABDD1565F8E5}"/>
              </a:ext>
            </a:extLst>
          </p:cNvPr>
          <p:cNvSpPr>
            <a:spLocks noGrp="1"/>
          </p:cNvSpPr>
          <p:nvPr>
            <p:ph type="dt" sz="half" idx="10"/>
          </p:nvPr>
        </p:nvSpPr>
        <p:spPr/>
        <p:txBody>
          <a:bodyPr/>
          <a:lstStyle/>
          <a:p>
            <a:fld id="{BB418FAB-9181-4D59-8FF3-33160454DA04}" type="datetimeFigureOut">
              <a:rPr lang="en-US" smtClean="0"/>
              <a:t>8/28/2023</a:t>
            </a:fld>
            <a:endParaRPr lang="en-US"/>
          </a:p>
        </p:txBody>
      </p:sp>
      <p:sp>
        <p:nvSpPr>
          <p:cNvPr id="6" name="Footer Placeholder 5">
            <a:extLst>
              <a:ext uri="{FF2B5EF4-FFF2-40B4-BE49-F238E27FC236}">
                <a16:creationId xmlns:a16="http://schemas.microsoft.com/office/drawing/2014/main" id="{93099D53-3765-D095-9FF9-5DECEADC6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7D9E8-9E80-5292-6E4B-C0323347164E}"/>
              </a:ext>
            </a:extLst>
          </p:cNvPr>
          <p:cNvSpPr>
            <a:spLocks noGrp="1"/>
          </p:cNvSpPr>
          <p:nvPr>
            <p:ph type="sldNum" sz="quarter" idx="12"/>
          </p:nvPr>
        </p:nvSpPr>
        <p:spPr/>
        <p:txBody>
          <a:bodyPr/>
          <a:lstStyle/>
          <a:p>
            <a:fld id="{0B5774F7-DA10-44F5-86AA-FC77B1F37BF1}" type="slidenum">
              <a:rPr lang="en-US" smtClean="0"/>
              <a:t>‹#›</a:t>
            </a:fld>
            <a:endParaRPr lang="en-US"/>
          </a:p>
        </p:txBody>
      </p:sp>
    </p:spTree>
    <p:extLst>
      <p:ext uri="{BB962C8B-B14F-4D97-AF65-F5344CB8AC3E}">
        <p14:creationId xmlns:p14="http://schemas.microsoft.com/office/powerpoint/2010/main" val="418560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959AA-BAD8-D652-F11D-176E91288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131CDC-1F95-17E2-2FF5-EFA59BAF8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04CDE-FB88-A139-EA85-D35F6FD42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418FAB-9181-4D59-8FF3-33160454DA04}" type="datetimeFigureOut">
              <a:rPr lang="en-US" smtClean="0"/>
              <a:t>8/28/2023</a:t>
            </a:fld>
            <a:endParaRPr lang="en-US"/>
          </a:p>
        </p:txBody>
      </p:sp>
      <p:sp>
        <p:nvSpPr>
          <p:cNvPr id="5" name="Footer Placeholder 4">
            <a:extLst>
              <a:ext uri="{FF2B5EF4-FFF2-40B4-BE49-F238E27FC236}">
                <a16:creationId xmlns:a16="http://schemas.microsoft.com/office/drawing/2014/main" id="{6F40826B-CD77-CB0C-E4E4-3E2517ECA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6DD437-B386-1042-2A6A-F1AD71004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774F7-DA10-44F5-86AA-FC77B1F37BF1}" type="slidenum">
              <a:rPr lang="en-US" smtClean="0"/>
              <a:t>‹#›</a:t>
            </a:fld>
            <a:endParaRPr lang="en-US"/>
          </a:p>
        </p:txBody>
      </p:sp>
    </p:spTree>
    <p:extLst>
      <p:ext uri="{BB962C8B-B14F-4D97-AF65-F5344CB8AC3E}">
        <p14:creationId xmlns:p14="http://schemas.microsoft.com/office/powerpoint/2010/main" val="390758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itypopulation.de/" TargetMode="External"/><Relationship Id="rId2" Type="http://schemas.openxmlformats.org/officeDocument/2006/relationships/hyperlink" Target="https://data.g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3D2CF-629C-4147-B4EE-C699155C0B78}"/>
              </a:ext>
            </a:extLst>
          </p:cNvPr>
          <p:cNvSpPr>
            <a:spLocks noGrp="1"/>
          </p:cNvSpPr>
          <p:nvPr>
            <p:ph type="ctrTitle"/>
          </p:nvPr>
        </p:nvSpPr>
        <p:spPr>
          <a:xfrm>
            <a:off x="1397540" y="605695"/>
            <a:ext cx="9144000" cy="3348079"/>
          </a:xfrm>
        </p:spPr>
        <p:txBody>
          <a:bodyPr>
            <a:normAutofit/>
          </a:bodyPr>
          <a:lstStyle/>
          <a:p>
            <a:pPr algn="ctr"/>
            <a:r>
              <a:rPr lang="en-US" sz="3200" dirty="0"/>
              <a:t>Data Visualization</a:t>
            </a:r>
            <a:br>
              <a:rPr lang="en-US" sz="5400" dirty="0"/>
            </a:br>
            <a:r>
              <a:rPr lang="en-US" sz="5400" dirty="0"/>
              <a:t>Fuad Bin Saif</a:t>
            </a:r>
            <a:br>
              <a:rPr lang="en-US" sz="3100" b="0" baseline="30000" dirty="0"/>
            </a:br>
            <a:r>
              <a:rPr lang="en-US" sz="2200" b="0" dirty="0"/>
              <a:t>Final Project Presentation</a:t>
            </a:r>
            <a:br>
              <a:rPr lang="en-US" sz="2200" b="0" dirty="0"/>
            </a:br>
            <a:r>
              <a:rPr lang="en-US" sz="1800" b="1" dirty="0">
                <a:solidFill>
                  <a:srgbClr val="00B0F0"/>
                </a:solidFill>
                <a:effectLst/>
                <a:highlight>
                  <a:srgbClr val="FFFFFF"/>
                </a:highlight>
                <a:latin typeface="Calibri Light" panose="020F0302020204030204" pitchFamily="34" charset="0"/>
                <a:ea typeface="Times New Roman" panose="02020603050405020304" pitchFamily="18" charset="0"/>
              </a:rPr>
              <a:t>Exploring the Urban dynamics through datasets made of Hate crime, Arrest, shooting, eviction and collision of New York City</a:t>
            </a:r>
            <a:endParaRPr lang="en-US" dirty="0">
              <a:solidFill>
                <a:srgbClr val="00B0F0"/>
              </a:solidFill>
            </a:endParaRPr>
          </a:p>
        </p:txBody>
      </p:sp>
      <p:sp>
        <p:nvSpPr>
          <p:cNvPr id="4" name="TextBox 3">
            <a:extLst>
              <a:ext uri="{FF2B5EF4-FFF2-40B4-BE49-F238E27FC236}">
                <a16:creationId xmlns:a16="http://schemas.microsoft.com/office/drawing/2014/main" id="{19E9C675-1EDE-486E-A783-6F990D9D0DE4}"/>
              </a:ext>
            </a:extLst>
          </p:cNvPr>
          <p:cNvSpPr txBox="1"/>
          <p:nvPr/>
        </p:nvSpPr>
        <p:spPr>
          <a:xfrm>
            <a:off x="1397540" y="3796686"/>
            <a:ext cx="9144000" cy="646331"/>
          </a:xfrm>
          <a:prstGeom prst="rect">
            <a:avLst/>
          </a:prstGeom>
          <a:noFill/>
        </p:spPr>
        <p:txBody>
          <a:bodyPr wrap="square">
            <a:spAutoFit/>
          </a:bodyPr>
          <a:lstStyle/>
          <a:p>
            <a:pPr algn="ctr"/>
            <a:r>
              <a:rPr lang="en-US" dirty="0"/>
              <a:t>U41393121</a:t>
            </a:r>
          </a:p>
          <a:p>
            <a:pPr algn="ctr"/>
            <a:r>
              <a:rPr lang="en-US" dirty="0"/>
              <a:t>Email: fuadbinsaif@usf.edu</a:t>
            </a:r>
          </a:p>
        </p:txBody>
      </p:sp>
    </p:spTree>
    <p:extLst>
      <p:ext uri="{BB962C8B-B14F-4D97-AF65-F5344CB8AC3E}">
        <p14:creationId xmlns:p14="http://schemas.microsoft.com/office/powerpoint/2010/main" val="3797571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30F-3755-4B8C-B148-A7B62E81D715}"/>
              </a:ext>
            </a:extLst>
          </p:cNvPr>
          <p:cNvSpPr>
            <a:spLocks noGrp="1"/>
          </p:cNvSpPr>
          <p:nvPr>
            <p:ph type="title"/>
          </p:nvPr>
        </p:nvSpPr>
        <p:spPr/>
        <p:txBody>
          <a:bodyPr>
            <a:normAutofit/>
          </a:bodyPr>
          <a:lstStyle/>
          <a:p>
            <a:pPr marL="0" marR="0">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5. What trend do we see in arrest, shooting, hate crime?</a:t>
            </a:r>
            <a:endParaRPr lang="en-US" sz="1800" dirty="0">
              <a:effectLst/>
              <a:latin typeface="Arial" panose="020B0604020202020204" pitchFamily="34" charset="0"/>
              <a:ea typeface="Arial" panose="020B0604020202020204" pitchFamily="34" charset="0"/>
            </a:endParaRPr>
          </a:p>
        </p:txBody>
      </p:sp>
      <p:pic>
        <p:nvPicPr>
          <p:cNvPr id="3" name="Picture 2" descr="A graph of different types of lines&#10;&#10;Description automatically generated with medium confidence">
            <a:extLst>
              <a:ext uri="{FF2B5EF4-FFF2-40B4-BE49-F238E27FC236}">
                <a16:creationId xmlns:a16="http://schemas.microsoft.com/office/drawing/2014/main" id="{68A304B9-0A37-4BBD-103C-04BE6107B769}"/>
              </a:ext>
            </a:extLst>
          </p:cNvPr>
          <p:cNvPicPr>
            <a:picLocks noChangeAspect="1"/>
          </p:cNvPicPr>
          <p:nvPr/>
        </p:nvPicPr>
        <p:blipFill>
          <a:blip r:embed="rId2"/>
          <a:stretch>
            <a:fillRect/>
          </a:stretch>
        </p:blipFill>
        <p:spPr>
          <a:xfrm>
            <a:off x="2598907" y="1197792"/>
            <a:ext cx="5943600" cy="4754245"/>
          </a:xfrm>
          <a:prstGeom prst="rect">
            <a:avLst/>
          </a:prstGeom>
        </p:spPr>
      </p:pic>
    </p:spTree>
    <p:extLst>
      <p:ext uri="{BB962C8B-B14F-4D97-AF65-F5344CB8AC3E}">
        <p14:creationId xmlns:p14="http://schemas.microsoft.com/office/powerpoint/2010/main" val="30382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30F-3755-4B8C-B148-A7B62E81D715}"/>
              </a:ext>
            </a:extLst>
          </p:cNvPr>
          <p:cNvSpPr>
            <a:spLocks noGrp="1"/>
          </p:cNvSpPr>
          <p:nvPr>
            <p:ph type="title"/>
          </p:nvPr>
        </p:nvSpPr>
        <p:spPr/>
        <p:txBody>
          <a:bodyPr>
            <a:normAutofit/>
          </a:bodyPr>
          <a:lstStyle/>
          <a:p>
            <a:pPr marL="0" marR="0">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6. What does a borough wise comparative analysis of arrest, shoot, collision, eviction and hate crime look like? Which borough had the highest percentage of the variables? What can we infer from the visuals? </a:t>
            </a:r>
            <a:endParaRPr lang="en-US" sz="1800" dirty="0">
              <a:effectLst/>
              <a:latin typeface="Arial" panose="020B0604020202020204" pitchFamily="34" charset="0"/>
              <a:ea typeface="Arial" panose="020B0604020202020204" pitchFamily="34" charset="0"/>
            </a:endParaRPr>
          </a:p>
        </p:txBody>
      </p:sp>
      <p:pic>
        <p:nvPicPr>
          <p:cNvPr id="3" name="Picture 2" descr="A graph of different colored bars&#10;&#10;Description automatically generated with medium confidence">
            <a:extLst>
              <a:ext uri="{FF2B5EF4-FFF2-40B4-BE49-F238E27FC236}">
                <a16:creationId xmlns:a16="http://schemas.microsoft.com/office/drawing/2014/main" id="{D22ED0C0-DE4E-501D-B281-8733B551993E}"/>
              </a:ext>
            </a:extLst>
          </p:cNvPr>
          <p:cNvPicPr>
            <a:picLocks noChangeAspect="1"/>
          </p:cNvPicPr>
          <p:nvPr/>
        </p:nvPicPr>
        <p:blipFill>
          <a:blip r:embed="rId2"/>
          <a:stretch>
            <a:fillRect/>
          </a:stretch>
        </p:blipFill>
        <p:spPr>
          <a:xfrm>
            <a:off x="2178327" y="1417638"/>
            <a:ext cx="6551295" cy="4556760"/>
          </a:xfrm>
          <a:prstGeom prst="rect">
            <a:avLst/>
          </a:prstGeom>
        </p:spPr>
      </p:pic>
    </p:spTree>
    <p:extLst>
      <p:ext uri="{BB962C8B-B14F-4D97-AF65-F5344CB8AC3E}">
        <p14:creationId xmlns:p14="http://schemas.microsoft.com/office/powerpoint/2010/main" val="233883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30F-3755-4B8C-B148-A7B62E81D715}"/>
              </a:ext>
            </a:extLst>
          </p:cNvPr>
          <p:cNvSpPr>
            <a:spLocks noGrp="1"/>
          </p:cNvSpPr>
          <p:nvPr>
            <p:ph type="title"/>
          </p:nvPr>
        </p:nvSpPr>
        <p:spPr/>
        <p:txBody>
          <a:bodyPr>
            <a:normAutofit/>
          </a:bodyPr>
          <a:lstStyle/>
          <a:p>
            <a:pPr marL="0" marR="0">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6. What does a borough wise comparative analysis of arrest, shoot, collision, eviction and hate crime look like? Which borough had the highest percentage of the variables? What can we infer from the visuals? </a:t>
            </a:r>
            <a:endParaRPr lang="en-US" sz="1800" dirty="0">
              <a:effectLst/>
              <a:latin typeface="Arial" panose="020B0604020202020204" pitchFamily="34" charset="0"/>
              <a:ea typeface="Arial" panose="020B0604020202020204" pitchFamily="34" charset="0"/>
            </a:endParaRPr>
          </a:p>
        </p:txBody>
      </p:sp>
      <p:pic>
        <p:nvPicPr>
          <p:cNvPr id="3" name="Picture 2" descr="A graph of different colored bars&#10;&#10;Description automatically generated">
            <a:extLst>
              <a:ext uri="{FF2B5EF4-FFF2-40B4-BE49-F238E27FC236}">
                <a16:creationId xmlns:a16="http://schemas.microsoft.com/office/drawing/2014/main" id="{0A5082A2-DC4C-CFF5-3A5F-3502B24DDE06}"/>
              </a:ext>
            </a:extLst>
          </p:cNvPr>
          <p:cNvPicPr>
            <a:picLocks noChangeAspect="1"/>
          </p:cNvPicPr>
          <p:nvPr/>
        </p:nvPicPr>
        <p:blipFill>
          <a:blip r:embed="rId2"/>
          <a:stretch>
            <a:fillRect/>
          </a:stretch>
        </p:blipFill>
        <p:spPr>
          <a:xfrm>
            <a:off x="760379" y="2019300"/>
            <a:ext cx="5943600" cy="2819400"/>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451A47FB-5AD8-6186-329C-551FB6E55AFA}"/>
              </a:ext>
            </a:extLst>
          </p:cNvPr>
          <p:cNvPicPr>
            <a:picLocks noChangeAspect="1"/>
          </p:cNvPicPr>
          <p:nvPr/>
        </p:nvPicPr>
        <p:blipFill>
          <a:blip r:embed="rId3"/>
          <a:stretch>
            <a:fillRect/>
          </a:stretch>
        </p:blipFill>
        <p:spPr>
          <a:xfrm>
            <a:off x="6846652" y="1915049"/>
            <a:ext cx="5171745" cy="3027902"/>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D616E06A-CACC-3914-130A-41418060D6F6}"/>
              </a:ext>
            </a:extLst>
          </p:cNvPr>
          <p:cNvPicPr>
            <a:picLocks noChangeAspect="1"/>
          </p:cNvPicPr>
          <p:nvPr/>
        </p:nvPicPr>
        <p:blipFill>
          <a:blip r:embed="rId4"/>
          <a:stretch>
            <a:fillRect/>
          </a:stretch>
        </p:blipFill>
        <p:spPr>
          <a:xfrm>
            <a:off x="1645595" y="1915049"/>
            <a:ext cx="5943600" cy="4030345"/>
          </a:xfrm>
          <a:prstGeom prst="rect">
            <a:avLst/>
          </a:prstGeom>
        </p:spPr>
      </p:pic>
    </p:spTree>
    <p:extLst>
      <p:ext uri="{BB962C8B-B14F-4D97-AF65-F5344CB8AC3E}">
        <p14:creationId xmlns:p14="http://schemas.microsoft.com/office/powerpoint/2010/main" val="185909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30F-3755-4B8C-B148-A7B62E81D715}"/>
              </a:ext>
            </a:extLst>
          </p:cNvPr>
          <p:cNvSpPr>
            <a:spLocks noGrp="1"/>
          </p:cNvSpPr>
          <p:nvPr>
            <p:ph type="title"/>
          </p:nvPr>
        </p:nvSpPr>
        <p:spPr/>
        <p:txBody>
          <a:bodyPr>
            <a:normAutofit/>
          </a:bodyPr>
          <a:lstStyle/>
          <a:p>
            <a:pPr marL="0" marR="0">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6. What does a borough wise comparative analysis of arrest, shoot, collision, eviction and hate crime look like? Which borough had the highest percentage of the variables? What can we infer from the visuals? </a:t>
            </a:r>
            <a:endParaRPr lang="en-US" sz="1800" dirty="0">
              <a:effectLst/>
              <a:latin typeface="Arial" panose="020B0604020202020204" pitchFamily="34" charset="0"/>
              <a:ea typeface="Arial" panose="020B0604020202020204" pitchFamily="34" charset="0"/>
            </a:endParaRPr>
          </a:p>
        </p:txBody>
      </p:sp>
      <p:pic>
        <p:nvPicPr>
          <p:cNvPr id="5" name="Picture 4" descr="A graph of different colored bars&#10;&#10;Description automatically generated">
            <a:extLst>
              <a:ext uri="{FF2B5EF4-FFF2-40B4-BE49-F238E27FC236}">
                <a16:creationId xmlns:a16="http://schemas.microsoft.com/office/drawing/2014/main" id="{D616E06A-CACC-3914-130A-41418060D6F6}"/>
              </a:ext>
            </a:extLst>
          </p:cNvPr>
          <p:cNvPicPr>
            <a:picLocks noChangeAspect="1"/>
          </p:cNvPicPr>
          <p:nvPr/>
        </p:nvPicPr>
        <p:blipFill>
          <a:blip r:embed="rId2"/>
          <a:stretch>
            <a:fillRect/>
          </a:stretch>
        </p:blipFill>
        <p:spPr>
          <a:xfrm>
            <a:off x="609600" y="1417638"/>
            <a:ext cx="5943600" cy="4030345"/>
          </a:xfrm>
          <a:prstGeom prst="rect">
            <a:avLst/>
          </a:prstGeom>
        </p:spPr>
      </p:pic>
      <p:pic>
        <p:nvPicPr>
          <p:cNvPr id="6" name="Picture 5" descr="A graph of different colored bars&#10;&#10;Description automatically generated with medium confidence">
            <a:extLst>
              <a:ext uri="{FF2B5EF4-FFF2-40B4-BE49-F238E27FC236}">
                <a16:creationId xmlns:a16="http://schemas.microsoft.com/office/drawing/2014/main" id="{368856E1-B3D1-7CBC-71AA-83D86ADB1BA3}"/>
              </a:ext>
            </a:extLst>
          </p:cNvPr>
          <p:cNvPicPr>
            <a:picLocks noChangeAspect="1"/>
          </p:cNvPicPr>
          <p:nvPr/>
        </p:nvPicPr>
        <p:blipFill>
          <a:blip r:embed="rId3"/>
          <a:stretch>
            <a:fillRect/>
          </a:stretch>
        </p:blipFill>
        <p:spPr>
          <a:xfrm>
            <a:off x="6451917" y="1628785"/>
            <a:ext cx="5740083" cy="3600430"/>
          </a:xfrm>
          <a:prstGeom prst="rect">
            <a:avLst/>
          </a:prstGeom>
        </p:spPr>
      </p:pic>
    </p:spTree>
    <p:extLst>
      <p:ext uri="{BB962C8B-B14F-4D97-AF65-F5344CB8AC3E}">
        <p14:creationId xmlns:p14="http://schemas.microsoft.com/office/powerpoint/2010/main" val="121183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30F-3755-4B8C-B148-A7B62E81D715}"/>
              </a:ext>
            </a:extLst>
          </p:cNvPr>
          <p:cNvSpPr>
            <a:spLocks noGrp="1"/>
          </p:cNvSpPr>
          <p:nvPr>
            <p:ph type="title"/>
          </p:nvPr>
        </p:nvSpPr>
        <p:spPr/>
        <p:txBody>
          <a:bodyPr>
            <a:normAutofit/>
          </a:bodyPr>
          <a:lstStyle/>
          <a:p>
            <a:pPr marL="0" marR="0">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6. What does a borough wise comparative analysis of arrest, shoot, collision, eviction and hate crime look like? Which borough had the highest percentage of the variables? What can we infer from the visuals? </a:t>
            </a:r>
            <a:endParaRPr lang="en-US" sz="1800" dirty="0">
              <a:effectLst/>
              <a:latin typeface="Arial" panose="020B0604020202020204" pitchFamily="34" charset="0"/>
              <a:ea typeface="Arial" panose="020B0604020202020204" pitchFamily="34" charset="0"/>
            </a:endParaRPr>
          </a:p>
        </p:txBody>
      </p:sp>
      <p:pic>
        <p:nvPicPr>
          <p:cNvPr id="3" name="Picture 2" descr="A graph of different colored lines&#10;&#10;Description automatically generated">
            <a:extLst>
              <a:ext uri="{FF2B5EF4-FFF2-40B4-BE49-F238E27FC236}">
                <a16:creationId xmlns:a16="http://schemas.microsoft.com/office/drawing/2014/main" id="{9E4DF0B5-44D7-9E19-6D4C-C5EA34140B09}"/>
              </a:ext>
            </a:extLst>
          </p:cNvPr>
          <p:cNvPicPr>
            <a:picLocks noChangeAspect="1"/>
          </p:cNvPicPr>
          <p:nvPr/>
        </p:nvPicPr>
        <p:blipFill>
          <a:blip r:embed="rId2"/>
          <a:stretch>
            <a:fillRect/>
          </a:stretch>
        </p:blipFill>
        <p:spPr>
          <a:xfrm>
            <a:off x="1763494" y="1619174"/>
            <a:ext cx="8408707" cy="4382791"/>
          </a:xfrm>
          <a:prstGeom prst="rect">
            <a:avLst/>
          </a:prstGeom>
        </p:spPr>
      </p:pic>
    </p:spTree>
    <p:extLst>
      <p:ext uri="{BB962C8B-B14F-4D97-AF65-F5344CB8AC3E}">
        <p14:creationId xmlns:p14="http://schemas.microsoft.com/office/powerpoint/2010/main" val="175988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30F-3755-4B8C-B148-A7B62E81D715}"/>
              </a:ext>
            </a:extLst>
          </p:cNvPr>
          <p:cNvSpPr>
            <a:spLocks noGrp="1"/>
          </p:cNvSpPr>
          <p:nvPr>
            <p:ph type="title"/>
          </p:nvPr>
        </p:nvSpPr>
        <p:spPr/>
        <p:txBody>
          <a:bodyPr>
            <a:normAutofit/>
          </a:bodyPr>
          <a:lstStyle/>
          <a:p>
            <a:pPr marL="0" marR="0">
              <a:lnSpc>
                <a:spcPct val="115000"/>
              </a:lnSpc>
              <a:spcBef>
                <a:spcPts val="0"/>
              </a:spcBef>
              <a:spcAft>
                <a:spcPts val="0"/>
              </a:spcAft>
            </a:pPr>
            <a:r>
              <a:rPr lang="en-US" sz="4400" b="1" dirty="0">
                <a:effectLst/>
                <a:latin typeface="Times New Roman" panose="02020603050405020304" pitchFamily="18" charset="0"/>
                <a:ea typeface="Arial" panose="020B0604020202020204" pitchFamily="34" charset="0"/>
              </a:rPr>
              <a:t>Additional research questions:</a:t>
            </a:r>
            <a:br>
              <a:rPr lang="en-US" sz="1800" dirty="0">
                <a:effectLst/>
                <a:latin typeface="Arial" panose="020B0604020202020204" pitchFamily="34" charset="0"/>
                <a:ea typeface="Arial" panose="020B0604020202020204" pitchFamily="34"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C07150-9D1D-4A14-95C9-9FAE8724FF64}"/>
              </a:ext>
            </a:extLst>
          </p:cNvPr>
          <p:cNvSpPr>
            <a:spLocks noGrp="1"/>
          </p:cNvSpPr>
          <p:nvPr>
            <p:ph idx="1"/>
          </p:nvPr>
        </p:nvSpPr>
        <p:spPr/>
        <p:txBody>
          <a:bodyPr>
            <a:normAutofit fontScale="92500"/>
          </a:bodyPr>
          <a:lstStyle/>
          <a:p>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What was the crime scenario like in areas where arrests had the highest density? </a:t>
            </a:r>
          </a:p>
          <a:p>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Could there be an economic factor that contributed to arrests in NY city?</a:t>
            </a:r>
            <a:endParaRPr lang="en-US" sz="2800" kern="100" dirty="0">
              <a:latin typeface="Calibri" panose="020F0502020204030204" pitchFamily="34" charset="0"/>
              <a:ea typeface="Calibri" panose="020F0502020204030204" pitchFamily="34" charset="0"/>
              <a:cs typeface="Times New Roman" panose="02020603050405020304" pitchFamily="18" charset="0"/>
            </a:endParaRPr>
          </a:p>
          <a:p>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If we normalize the dataset, then could we expect to see a different trend?</a:t>
            </a:r>
            <a:endParaRPr lang="en-US" sz="2800" kern="100" dirty="0">
              <a:latin typeface="Calibri" panose="020F0502020204030204" pitchFamily="34" charset="0"/>
              <a:ea typeface="Calibri" panose="020F0502020204030204" pitchFamily="34" charset="0"/>
              <a:cs typeface="Times New Roman" panose="02020603050405020304" pitchFamily="18" charset="0"/>
            </a:endParaRPr>
          </a:p>
          <a:p>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If hate crimes were plotted against evictions will there be any co relation?</a:t>
            </a:r>
          </a:p>
          <a:p>
            <a:r>
              <a:rPr lang="en-US" sz="2800" kern="100" dirty="0">
                <a:effectLst/>
                <a:latin typeface="Times New Roman" panose="02020603050405020304" pitchFamily="18" charset="0"/>
                <a:ea typeface="Arial" panose="020B0604020202020204" pitchFamily="34" charset="0"/>
                <a:cs typeface="Times New Roman" panose="02020603050405020304" pitchFamily="18" charset="0"/>
              </a:rPr>
              <a:t>What</a:t>
            </a:r>
            <a:r>
              <a:rPr lang="en-US" sz="2800" kern="100" dirty="0">
                <a:latin typeface="Times New Roman" panose="02020603050405020304" pitchFamily="18" charset="0"/>
                <a:ea typeface="Arial" panose="020B0604020202020204" pitchFamily="34" charset="0"/>
                <a:cs typeface="Times New Roman" panose="02020603050405020304" pitchFamily="18" charset="0"/>
              </a:rPr>
              <a:t> was the reason for such high collision rate for vehicle type one?</a:t>
            </a:r>
          </a:p>
          <a:p>
            <a:r>
              <a:rPr lang="en-US" sz="2800" kern="100" dirty="0">
                <a:effectLst/>
                <a:latin typeface="Times New Roman" panose="02020603050405020304" pitchFamily="18" charset="0"/>
                <a:ea typeface="Arial" panose="020B0604020202020204" pitchFamily="34" charset="0"/>
                <a:cs typeface="Times New Roman" panose="02020603050405020304" pitchFamily="18" charset="0"/>
              </a:rPr>
              <a:t>What is the main cause of driver distraction that is creating so many accidents?</a:t>
            </a:r>
            <a:endParaRPr lang="en-US" sz="2800" dirty="0">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1055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30F-3755-4B8C-B148-A7B62E81D715}"/>
              </a:ext>
            </a:extLst>
          </p:cNvPr>
          <p:cNvSpPr>
            <a:spLocks noGrp="1"/>
          </p:cNvSpPr>
          <p:nvPr>
            <p:ph type="title"/>
          </p:nvPr>
        </p:nvSpPr>
        <p:spPr>
          <a:xfrm>
            <a:off x="522051" y="2434179"/>
            <a:ext cx="10972800" cy="1143000"/>
          </a:xfrm>
        </p:spPr>
        <p:txBody>
          <a:bodyPr>
            <a:normAutofit fontScale="90000"/>
          </a:bodyPr>
          <a:lstStyle/>
          <a:p>
            <a:pPr marL="0" marR="0" algn="ctr">
              <a:lnSpc>
                <a:spcPct val="115000"/>
              </a:lnSpc>
              <a:spcBef>
                <a:spcPts val="0"/>
              </a:spcBef>
              <a:spcAft>
                <a:spcPts val="0"/>
              </a:spcAft>
            </a:pPr>
            <a:r>
              <a:rPr lang="en-US" sz="4400" b="1" dirty="0">
                <a:effectLst/>
                <a:latin typeface="Times New Roman" panose="02020603050405020304" pitchFamily="18" charset="0"/>
                <a:ea typeface="Arial" panose="020B0604020202020204" pitchFamily="34" charset="0"/>
              </a:rPr>
              <a:t>Thank You</a:t>
            </a:r>
            <a:br>
              <a:rPr lang="en-US" sz="1800" dirty="0">
                <a:effectLst/>
                <a:latin typeface="Arial" panose="020B0604020202020204" pitchFamily="34" charset="0"/>
                <a:ea typeface="Arial" panose="020B0604020202020204" pitchFamily="34"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438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a:t>
            </a:r>
          </a:p>
        </p:txBody>
      </p:sp>
      <p:sp>
        <p:nvSpPr>
          <p:cNvPr id="7" name="Content Placeholder 6">
            <a:extLst>
              <a:ext uri="{FF2B5EF4-FFF2-40B4-BE49-F238E27FC236}">
                <a16:creationId xmlns:a16="http://schemas.microsoft.com/office/drawing/2014/main" id="{8A222CC6-B0B8-DDFA-1282-7C8CA7F206F9}"/>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1800" kern="100" dirty="0">
                <a:solidFill>
                  <a:srgbClr val="0F583A"/>
                </a:solidFill>
                <a:effectLst/>
                <a:latin typeface="Calibri" panose="020F0502020204030204" pitchFamily="34" charset="0"/>
                <a:ea typeface="Calibri" panose="020F0502020204030204" pitchFamily="34" charset="0"/>
                <a:cs typeface="Times New Roman" panose="02020603050405020304" pitchFamily="18" charset="0"/>
              </a:rPr>
              <a:t>Where were the arrests made in terms of location in NY city and did any race have precedence over other races? </a:t>
            </a:r>
          </a:p>
          <a:p>
            <a:pPr marL="342900" marR="0" lvl="0" indent="-342900">
              <a:lnSpc>
                <a:spcPct val="107000"/>
              </a:lnSpc>
              <a:spcBef>
                <a:spcPts val="0"/>
              </a:spcBef>
              <a:spcAft>
                <a:spcPts val="0"/>
              </a:spcAft>
              <a:buFont typeface="+mj-lt"/>
              <a:buAutoNum type="arabicPeriod"/>
            </a:pPr>
            <a:r>
              <a:rPr lang="en-US" sz="1800" kern="100" dirty="0">
                <a:solidFill>
                  <a:srgbClr val="0F583A"/>
                </a:solidFill>
                <a:effectLst/>
                <a:latin typeface="Calibri" panose="020F0502020204030204" pitchFamily="34" charset="0"/>
                <a:ea typeface="Calibri" panose="020F0502020204030204" pitchFamily="34" charset="0"/>
                <a:cs typeface="Times New Roman" panose="02020603050405020304" pitchFamily="18" charset="0"/>
              </a:rPr>
              <a:t>What was the age range of the arrests that were made? What was the number in terms of gender?</a:t>
            </a:r>
          </a:p>
          <a:p>
            <a:pPr marL="342900" marR="0" lvl="0" indent="-342900">
              <a:lnSpc>
                <a:spcPct val="107000"/>
              </a:lnSpc>
              <a:spcBef>
                <a:spcPts val="0"/>
              </a:spcBef>
              <a:spcAft>
                <a:spcPts val="0"/>
              </a:spcAft>
              <a:buFont typeface="+mj-lt"/>
              <a:buAutoNum type="arabicPeriod"/>
            </a:pPr>
            <a:r>
              <a:rPr lang="en-US" sz="1800" kern="100" dirty="0">
                <a:solidFill>
                  <a:srgbClr val="0F583A"/>
                </a:solidFill>
                <a:effectLst/>
                <a:latin typeface="Calibri" panose="020F0502020204030204" pitchFamily="34" charset="0"/>
                <a:ea typeface="Calibri" panose="020F0502020204030204" pitchFamily="34" charset="0"/>
                <a:cs typeface="Times New Roman" panose="02020603050405020304" pitchFamily="18" charset="0"/>
              </a:rPr>
              <a:t>What was the scenario of arrest made and shooting in NYC?</a:t>
            </a:r>
          </a:p>
          <a:p>
            <a:pPr marL="342900" marR="0" lvl="0" indent="-342900">
              <a:lnSpc>
                <a:spcPct val="107000"/>
              </a:lnSpc>
              <a:spcBef>
                <a:spcPts val="0"/>
              </a:spcBef>
              <a:spcAft>
                <a:spcPts val="0"/>
              </a:spcAft>
              <a:buFont typeface="+mj-lt"/>
              <a:buAutoNum type="arabicPeriod"/>
            </a:pPr>
            <a:r>
              <a:rPr lang="en-US" sz="1800" kern="100" dirty="0">
                <a:solidFill>
                  <a:srgbClr val="0F583A"/>
                </a:solidFill>
                <a:effectLst/>
                <a:latin typeface="Calibri" panose="020F0502020204030204" pitchFamily="34" charset="0"/>
                <a:ea typeface="Calibri" panose="020F0502020204030204" pitchFamily="34" charset="0"/>
                <a:cs typeface="Times New Roman" panose="02020603050405020304" pitchFamily="18" charset="0"/>
              </a:rPr>
              <a:t>For vehicle collisions, what factors contributed towards collision of different types of vehicles? </a:t>
            </a:r>
            <a:r>
              <a:rPr lang="en-US" sz="1800" kern="100" dirty="0" err="1">
                <a:solidFill>
                  <a:srgbClr val="0F583A"/>
                </a:solidFill>
                <a:effectLst/>
                <a:latin typeface="Calibri" panose="020F0502020204030204" pitchFamily="34" charset="0"/>
                <a:ea typeface="Calibri" panose="020F0502020204030204" pitchFamily="34" charset="0"/>
                <a:cs typeface="Times New Roman" panose="02020603050405020304" pitchFamily="18" charset="0"/>
              </a:rPr>
              <a:t>Analize</a:t>
            </a:r>
            <a:r>
              <a:rPr lang="en-US" sz="1800" kern="100" dirty="0">
                <a:solidFill>
                  <a:srgbClr val="0F583A"/>
                </a:solidFill>
                <a:effectLst/>
                <a:latin typeface="Calibri" panose="020F0502020204030204" pitchFamily="34" charset="0"/>
                <a:ea typeface="Calibri" panose="020F0502020204030204" pitchFamily="34" charset="0"/>
                <a:cs typeface="Times New Roman" panose="02020603050405020304" pitchFamily="18" charset="0"/>
              </a:rPr>
              <a:t> the visuals.</a:t>
            </a:r>
          </a:p>
          <a:p>
            <a:pPr marL="342900" marR="0" lvl="0" indent="-342900">
              <a:lnSpc>
                <a:spcPct val="107000"/>
              </a:lnSpc>
              <a:spcBef>
                <a:spcPts val="0"/>
              </a:spcBef>
              <a:spcAft>
                <a:spcPts val="0"/>
              </a:spcAft>
              <a:buFont typeface="+mj-lt"/>
              <a:buAutoNum type="arabicPeriod"/>
            </a:pPr>
            <a:r>
              <a:rPr lang="en-US" sz="1800" kern="100" dirty="0">
                <a:solidFill>
                  <a:srgbClr val="0F583A"/>
                </a:solidFill>
                <a:effectLst/>
                <a:latin typeface="Calibri" panose="020F0502020204030204" pitchFamily="34" charset="0"/>
                <a:ea typeface="Calibri" panose="020F0502020204030204" pitchFamily="34" charset="0"/>
                <a:cs typeface="Times New Roman" panose="02020603050405020304" pitchFamily="18" charset="0"/>
              </a:rPr>
              <a:t>What trend do we see in arrest, shooting, hate crime and collision?</a:t>
            </a:r>
          </a:p>
          <a:p>
            <a:pPr marL="342900" marR="0" lvl="0" indent="-342900">
              <a:lnSpc>
                <a:spcPct val="107000"/>
              </a:lnSpc>
              <a:spcBef>
                <a:spcPts val="0"/>
              </a:spcBef>
              <a:spcAft>
                <a:spcPts val="800"/>
              </a:spcAft>
              <a:buFont typeface="+mj-lt"/>
              <a:buAutoNum type="arabicPeriod"/>
            </a:pPr>
            <a:r>
              <a:rPr lang="en-US" sz="1800" kern="100" dirty="0">
                <a:solidFill>
                  <a:srgbClr val="0F583A"/>
                </a:solidFill>
                <a:effectLst/>
                <a:latin typeface="Calibri" panose="020F0502020204030204" pitchFamily="34" charset="0"/>
                <a:ea typeface="Calibri" panose="020F0502020204030204" pitchFamily="34" charset="0"/>
                <a:cs typeface="Times New Roman" panose="02020603050405020304" pitchFamily="18" charset="0"/>
              </a:rPr>
              <a:t>What does a borough wise comparative analysis of arrest, shoot, collision, eviction and hate crime look like? Which borough had the highest percentage of the variables? What can we infer from the visuals?</a:t>
            </a:r>
          </a:p>
        </p:txBody>
      </p:sp>
    </p:spTree>
    <p:extLst>
      <p:ext uri="{BB962C8B-B14F-4D97-AF65-F5344CB8AC3E}">
        <p14:creationId xmlns:p14="http://schemas.microsoft.com/office/powerpoint/2010/main" val="80984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CF82-F06E-46CC-9AE5-C492EAE054D3}"/>
              </a:ext>
            </a:extLst>
          </p:cNvPr>
          <p:cNvSpPr>
            <a:spLocks noGrp="1"/>
          </p:cNvSpPr>
          <p:nvPr>
            <p:ph type="title"/>
          </p:nvPr>
        </p:nvSpPr>
        <p:spPr/>
        <p:txBody>
          <a:bodyPr>
            <a:normAutofit/>
          </a:bodyPr>
          <a:lstStyle/>
          <a:p>
            <a:pPr marL="0" marR="0">
              <a:lnSpc>
                <a:spcPct val="115000"/>
              </a:lnSpc>
              <a:spcBef>
                <a:spcPts val="0"/>
              </a:spcBef>
              <a:spcAft>
                <a:spcPts val="0"/>
              </a:spcAft>
            </a:pPr>
            <a:r>
              <a:rPr lang="en-US" b="1" dirty="0">
                <a:effectLst/>
                <a:latin typeface="Times New Roman" panose="02020603050405020304" pitchFamily="18" charset="0"/>
                <a:ea typeface="Arial" panose="020B0604020202020204" pitchFamily="34" charset="0"/>
              </a:rPr>
              <a:t>Methodology:</a:t>
            </a:r>
            <a:endParaRPr lang="en-US"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5FF14751-86A2-4111-9BB8-C917F5A98E94}"/>
              </a:ext>
            </a:extLst>
          </p:cNvPr>
          <p:cNvSpPr>
            <a:spLocks noGrp="1"/>
          </p:cNvSpPr>
          <p:nvPr>
            <p:ph idx="1"/>
          </p:nvPr>
        </p:nvSpPr>
        <p:spPr/>
        <p:txBody>
          <a:bodyPr/>
          <a:lstStyle/>
          <a:p>
            <a:r>
              <a:rPr lang="en-US" sz="1800" kern="0" dirty="0">
                <a:effectLst/>
                <a:latin typeface="Times New Roman" panose="02020603050405020304" pitchFamily="18" charset="0"/>
                <a:ea typeface="Arial" panose="020B0604020202020204" pitchFamily="34" charset="0"/>
              </a:rPr>
              <a:t>All my data was collected from </a:t>
            </a:r>
            <a:r>
              <a:rPr lang="en-US" sz="1800" u="sng" kern="0" dirty="0">
                <a:solidFill>
                  <a:srgbClr val="0563C1"/>
                </a:solidFill>
                <a:effectLst/>
                <a:latin typeface="Times New Roman" panose="02020603050405020304" pitchFamily="18" charset="0"/>
                <a:ea typeface="Arial" panose="020B0604020202020204" pitchFamily="34" charset="0"/>
                <a:hlinkClick r:id="rId2"/>
              </a:rPr>
              <a:t>data.gov</a:t>
            </a:r>
            <a:r>
              <a:rPr lang="en-US" sz="1800" kern="0" dirty="0">
                <a:effectLst/>
                <a:latin typeface="Times New Roman" panose="02020603050405020304" pitchFamily="18" charset="0"/>
                <a:ea typeface="Arial" panose="020B0604020202020204" pitchFamily="34" charset="0"/>
              </a:rPr>
              <a:t> and </a:t>
            </a:r>
            <a:r>
              <a:rPr lang="en-US" sz="1800" u="sng" kern="0" dirty="0" err="1">
                <a:solidFill>
                  <a:srgbClr val="0563C1"/>
                </a:solidFill>
                <a:effectLst/>
                <a:latin typeface="Times New Roman" panose="02020603050405020304" pitchFamily="18" charset="0"/>
                <a:ea typeface="Arial" panose="020B0604020202020204" pitchFamily="34" charset="0"/>
                <a:hlinkClick r:id="rId3"/>
              </a:rPr>
              <a:t>CityPopulation</a:t>
            </a:r>
            <a:r>
              <a:rPr lang="en-US" sz="1800" kern="0" dirty="0">
                <a:effectLst/>
                <a:latin typeface="Times New Roman" panose="02020603050405020304" pitchFamily="18" charset="0"/>
                <a:ea typeface="Arial" panose="020B0604020202020204" pitchFamily="34" charset="0"/>
              </a:rPr>
              <a:t>.</a:t>
            </a:r>
          </a:p>
          <a:p>
            <a:endParaRPr lang="en-US" sz="1800" kern="0" dirty="0">
              <a:effectLst/>
              <a:latin typeface="Times New Roman" panose="02020603050405020304" pitchFamily="18" charset="0"/>
              <a:ea typeface="Arial" panose="020B0604020202020204" pitchFamily="34" charset="0"/>
            </a:endParaRPr>
          </a:p>
          <a:p>
            <a:pPr marL="0" marR="0">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Arrest:</a:t>
            </a:r>
            <a:r>
              <a:rPr lang="en-US" sz="1800" dirty="0">
                <a:effectLst/>
                <a:latin typeface="Times New Roman" panose="02020603050405020304" pitchFamily="18" charset="0"/>
                <a:ea typeface="Arial" panose="020B0604020202020204" pitchFamily="34" charset="0"/>
              </a:rPr>
              <a:t> This data contains various information like arrest location, date, precinct, borough etc. about arrests made in in New York city from the year 2006.</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Shooting:</a:t>
            </a:r>
            <a:r>
              <a:rPr lang="en-US" sz="1800" dirty="0">
                <a:effectLst/>
                <a:latin typeface="Times New Roman" panose="02020603050405020304" pitchFamily="18" charset="0"/>
                <a:ea typeface="Arial" panose="020B0604020202020204" pitchFamily="34" charset="0"/>
              </a:rPr>
              <a:t> This dataset contains all shooting that took place in NY city from the year 2006 to 2022. This dataset contains columns like borough, occur date, victims’ race, victims’ sex etc.</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Hate Crime</a:t>
            </a:r>
            <a:r>
              <a:rPr lang="en-US" sz="1800" dirty="0">
                <a:effectLst/>
                <a:latin typeface="Times New Roman" panose="02020603050405020304" pitchFamily="18" charset="0"/>
                <a:ea typeface="Arial" panose="020B0604020202020204" pitchFamily="34" charset="0"/>
              </a:rPr>
              <a:t>: This is the dataset about hate crime committed in NY city from the year 2019 to 2023. This contains various information about hate crime which includes borough, Motive description, offense description etc.</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Eviction</a:t>
            </a:r>
            <a:r>
              <a:rPr lang="en-US" sz="1800" dirty="0">
                <a:effectLst/>
                <a:latin typeface="Times New Roman" panose="02020603050405020304" pitchFamily="18" charset="0"/>
                <a:ea typeface="Arial" panose="020B0604020202020204" pitchFamily="34" charset="0"/>
              </a:rPr>
              <a:t>: This data is about the evictions made in NY city from 2017 to 2023. This dataset also has various information about the eviction.</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Collision</a:t>
            </a:r>
            <a:r>
              <a:rPr lang="en-US" sz="1800" dirty="0">
                <a:effectLst/>
                <a:latin typeface="Times New Roman" panose="02020603050405020304" pitchFamily="18" charset="0"/>
                <a:ea typeface="Arial" panose="020B0604020202020204" pitchFamily="34" charset="0"/>
              </a:rPr>
              <a:t>: This is the car collision data of NY city from the year 2012 to 2023. This dataset contains information about the collision vehicle and factors influencing the crash.</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1620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30F-3755-4B8C-B148-A7B62E81D715}"/>
              </a:ext>
            </a:extLst>
          </p:cNvPr>
          <p:cNvSpPr>
            <a:spLocks noGrp="1"/>
          </p:cNvSpPr>
          <p:nvPr>
            <p:ph type="title"/>
          </p:nvPr>
        </p:nvSpPr>
        <p:spPr/>
        <p:txBody>
          <a:bodyPr>
            <a:normAutofit/>
          </a:bodyPr>
          <a:lstStyle/>
          <a:p>
            <a:r>
              <a:rPr lang="en-US" dirty="0"/>
              <a:t>Data Processing</a:t>
            </a:r>
            <a:endParaRPr lang="en-US" sz="2100" dirty="0"/>
          </a:p>
        </p:txBody>
      </p:sp>
      <p:sp>
        <p:nvSpPr>
          <p:cNvPr id="3" name="Content Placeholder 2">
            <a:extLst>
              <a:ext uri="{FF2B5EF4-FFF2-40B4-BE49-F238E27FC236}">
                <a16:creationId xmlns:a16="http://schemas.microsoft.com/office/drawing/2014/main" id="{AFC07150-9D1D-4A14-95C9-9FAE8724FF64}"/>
              </a:ext>
            </a:extLst>
          </p:cNvPr>
          <p:cNvSpPr>
            <a:spLocks noGrp="1"/>
          </p:cNvSpPr>
          <p:nvPr>
            <p:ph idx="1"/>
          </p:nvPr>
        </p:nvSpPr>
        <p:spPr/>
        <p:txBody>
          <a:bodyPr>
            <a:normAutofit lnSpcReduction="10000"/>
          </a:bodyPr>
          <a:lstStyle/>
          <a:p>
            <a:r>
              <a:rPr lang="en-US" dirty="0"/>
              <a:t>The data sets had several columns of data that were not necessarily needed for our work.</a:t>
            </a:r>
          </a:p>
          <a:p>
            <a:r>
              <a:rPr lang="en-US" dirty="0"/>
              <a:t>To create a joint between data I had to change the name of Borough data as the spelling were not the same in all cases</a:t>
            </a:r>
          </a:p>
          <a:p>
            <a:pPr marL="800100" lvl="2" indent="0">
              <a:lnSpc>
                <a:spcPct val="115000"/>
              </a:lnSpc>
              <a:spcBef>
                <a:spcPts val="0"/>
              </a:spcBef>
              <a:buNone/>
            </a:pPr>
            <a:r>
              <a:rPr lang="en-US" sz="1000" dirty="0">
                <a:solidFill>
                  <a:srgbClr val="002060"/>
                </a:solidFill>
                <a:effectLst/>
                <a:latin typeface="Calibri Light" panose="020F0302020204030204" pitchFamily="34" charset="0"/>
                <a:ea typeface="Arial" panose="020B0604020202020204" pitchFamily="34" charset="0"/>
              </a:rPr>
              <a:t>Arrests&lt;- </a:t>
            </a:r>
            <a:r>
              <a:rPr lang="en-US" sz="1000" dirty="0" err="1">
                <a:solidFill>
                  <a:srgbClr val="002060"/>
                </a:solidFill>
                <a:effectLst/>
                <a:latin typeface="Calibri Light" panose="020F0302020204030204" pitchFamily="34" charset="0"/>
                <a:ea typeface="Arial" panose="020B0604020202020204" pitchFamily="34" charset="0"/>
              </a:rPr>
              <a:t>read_csv</a:t>
            </a:r>
            <a:r>
              <a:rPr lang="en-US" sz="1000" dirty="0">
                <a:solidFill>
                  <a:srgbClr val="002060"/>
                </a:solidFill>
                <a:effectLst/>
                <a:latin typeface="Calibri Light" panose="020F0302020204030204" pitchFamily="34" charset="0"/>
                <a:ea typeface="Arial" panose="020B0604020202020204" pitchFamily="34" charset="0"/>
              </a:rPr>
              <a:t>("</a:t>
            </a:r>
            <a:r>
              <a:rPr lang="en-US" sz="1000" dirty="0" err="1">
                <a:solidFill>
                  <a:srgbClr val="002060"/>
                </a:solidFill>
                <a:effectLst/>
                <a:latin typeface="Calibri Light" panose="020F0302020204030204" pitchFamily="34" charset="0"/>
                <a:ea typeface="Arial" panose="020B0604020202020204" pitchFamily="34" charset="0"/>
              </a:rPr>
              <a:t>NYPD_Arrests_Data__Historic</a:t>
            </a:r>
            <a:r>
              <a:rPr lang="en-US" sz="1000" dirty="0">
                <a:solidFill>
                  <a:srgbClr val="002060"/>
                </a:solidFill>
                <a:effectLst/>
                <a:latin typeface="Calibri Light" panose="020F0302020204030204" pitchFamily="34" charset="0"/>
                <a:ea typeface="Arial" panose="020B0604020202020204" pitchFamily="34" charset="0"/>
              </a:rPr>
              <a:t>_ - Copy.csv")</a:t>
            </a:r>
            <a:endParaRPr lang="en-US" sz="1000" dirty="0">
              <a:effectLst/>
              <a:latin typeface="Arial" panose="020B0604020202020204" pitchFamily="34" charset="0"/>
              <a:ea typeface="Arial" panose="020B0604020202020204" pitchFamily="34" charset="0"/>
            </a:endParaRPr>
          </a:p>
          <a:p>
            <a:pPr marL="800100" lvl="2" indent="0">
              <a:lnSpc>
                <a:spcPct val="115000"/>
              </a:lnSpc>
              <a:spcBef>
                <a:spcPts val="0"/>
              </a:spcBef>
              <a:buNone/>
            </a:pPr>
            <a:r>
              <a:rPr lang="en-US" sz="1000" dirty="0" err="1">
                <a:solidFill>
                  <a:srgbClr val="002060"/>
                </a:solidFill>
                <a:effectLst/>
                <a:latin typeface="Calibri Light" panose="020F0302020204030204" pitchFamily="34" charset="0"/>
                <a:ea typeface="Arial" panose="020B0604020202020204" pitchFamily="34" charset="0"/>
              </a:rPr>
              <a:t>colnames</a:t>
            </a:r>
            <a:r>
              <a:rPr lang="en-US" sz="1000" dirty="0">
                <a:solidFill>
                  <a:srgbClr val="002060"/>
                </a:solidFill>
                <a:effectLst/>
                <a:latin typeface="Calibri Light" panose="020F0302020204030204" pitchFamily="34" charset="0"/>
                <a:ea typeface="Arial" panose="020B0604020202020204" pitchFamily="34" charset="0"/>
              </a:rPr>
              <a:t>(Arrests)[c(9)] &lt;- c("BORO")</a:t>
            </a:r>
            <a:endParaRPr lang="en-US" sz="1000" dirty="0">
              <a:effectLst/>
              <a:latin typeface="Arial" panose="020B0604020202020204" pitchFamily="34" charset="0"/>
              <a:ea typeface="Arial" panose="020B0604020202020204" pitchFamily="34" charset="0"/>
            </a:endParaRPr>
          </a:p>
          <a:p>
            <a:pPr marL="800100" lvl="2" indent="0">
              <a:lnSpc>
                <a:spcPct val="115000"/>
              </a:lnSpc>
              <a:spcBef>
                <a:spcPts val="0"/>
              </a:spcBef>
              <a:buNone/>
            </a:pPr>
            <a:r>
              <a:rPr lang="en-US" sz="1000" dirty="0">
                <a:solidFill>
                  <a:srgbClr val="002060"/>
                </a:solidFill>
                <a:effectLst/>
                <a:latin typeface="Calibri Light" panose="020F0302020204030204" pitchFamily="34" charset="0"/>
                <a:ea typeface="Arial" panose="020B0604020202020204" pitchFamily="34" charset="0"/>
              </a:rPr>
              <a:t>unique(</a:t>
            </a:r>
            <a:r>
              <a:rPr lang="en-US" sz="1000" dirty="0" err="1">
                <a:solidFill>
                  <a:srgbClr val="002060"/>
                </a:solidFill>
                <a:effectLst/>
                <a:latin typeface="Calibri Light" panose="020F0302020204030204" pitchFamily="34" charset="0"/>
                <a:ea typeface="Arial" panose="020B0604020202020204" pitchFamily="34" charset="0"/>
              </a:rPr>
              <a:t>Arrests$`BORO</a:t>
            </a:r>
            <a:r>
              <a:rPr lang="en-US" sz="1000" dirty="0">
                <a:solidFill>
                  <a:srgbClr val="002060"/>
                </a:solidFill>
                <a:effectLst/>
                <a:latin typeface="Calibri Light" panose="020F0302020204030204" pitchFamily="34" charset="0"/>
                <a:ea typeface="Arial" panose="020B0604020202020204" pitchFamily="34" charset="0"/>
              </a:rPr>
              <a:t>`)</a:t>
            </a:r>
            <a:endParaRPr lang="en-US" sz="1000" dirty="0">
              <a:effectLst/>
              <a:latin typeface="Arial" panose="020B0604020202020204" pitchFamily="34" charset="0"/>
              <a:ea typeface="Arial" panose="020B0604020202020204" pitchFamily="34" charset="0"/>
            </a:endParaRPr>
          </a:p>
          <a:p>
            <a:pPr marL="800100" lvl="2" indent="0">
              <a:lnSpc>
                <a:spcPct val="115000"/>
              </a:lnSpc>
              <a:spcBef>
                <a:spcPts val="0"/>
              </a:spcBef>
              <a:buNone/>
            </a:pPr>
            <a:r>
              <a:rPr lang="en-US" sz="1000" dirty="0">
                <a:solidFill>
                  <a:srgbClr val="002060"/>
                </a:solidFill>
                <a:effectLst/>
                <a:latin typeface="Calibri Light" panose="020F0302020204030204" pitchFamily="34" charset="0"/>
                <a:ea typeface="Arial" panose="020B0604020202020204" pitchFamily="34" charset="0"/>
              </a:rPr>
              <a:t>Arrests &lt;- Arrests %&gt;%</a:t>
            </a:r>
            <a:endParaRPr lang="en-US" sz="1000" dirty="0">
              <a:effectLst/>
              <a:latin typeface="Arial" panose="020B0604020202020204" pitchFamily="34" charset="0"/>
              <a:ea typeface="Arial" panose="020B0604020202020204" pitchFamily="34" charset="0"/>
            </a:endParaRPr>
          </a:p>
          <a:p>
            <a:pPr marL="800100" lvl="2" indent="0">
              <a:lnSpc>
                <a:spcPct val="115000"/>
              </a:lnSpc>
              <a:spcBef>
                <a:spcPts val="0"/>
              </a:spcBef>
              <a:buNone/>
            </a:pPr>
            <a:r>
              <a:rPr lang="en-US" sz="1000" dirty="0">
                <a:solidFill>
                  <a:srgbClr val="002060"/>
                </a:solidFill>
                <a:effectLst/>
                <a:latin typeface="Calibri Light" panose="020F0302020204030204" pitchFamily="34" charset="0"/>
                <a:ea typeface="Arial" panose="020B0604020202020204" pitchFamily="34" charset="0"/>
              </a:rPr>
              <a:t>  filter(!is.na(BORO))</a:t>
            </a:r>
            <a:endParaRPr lang="en-US" sz="1000" dirty="0">
              <a:effectLst/>
              <a:latin typeface="Arial" panose="020B0604020202020204" pitchFamily="34" charset="0"/>
              <a:ea typeface="Arial" panose="020B0604020202020204" pitchFamily="34" charset="0"/>
            </a:endParaRPr>
          </a:p>
          <a:p>
            <a:pPr marL="800100" lvl="2" indent="0">
              <a:lnSpc>
                <a:spcPct val="115000"/>
              </a:lnSpc>
              <a:spcBef>
                <a:spcPts val="0"/>
              </a:spcBef>
              <a:buNone/>
            </a:pPr>
            <a:r>
              <a:rPr lang="en-US" sz="1000" dirty="0">
                <a:solidFill>
                  <a:srgbClr val="002060"/>
                </a:solidFill>
                <a:effectLst/>
                <a:latin typeface="Calibri Light" panose="020F0302020204030204" pitchFamily="34" charset="0"/>
                <a:ea typeface="Arial" panose="020B0604020202020204" pitchFamily="34" charset="0"/>
              </a:rPr>
              <a:t>Arrests &lt;- Arrests %&gt;%</a:t>
            </a:r>
            <a:endParaRPr lang="en-US" sz="1000" dirty="0">
              <a:effectLst/>
              <a:latin typeface="Arial" panose="020B0604020202020204" pitchFamily="34" charset="0"/>
              <a:ea typeface="Arial" panose="020B0604020202020204" pitchFamily="34" charset="0"/>
            </a:endParaRPr>
          </a:p>
          <a:p>
            <a:pPr marL="800100" lvl="2" indent="0">
              <a:lnSpc>
                <a:spcPct val="115000"/>
              </a:lnSpc>
              <a:spcBef>
                <a:spcPts val="0"/>
              </a:spcBef>
              <a:buNone/>
            </a:pPr>
            <a:r>
              <a:rPr lang="en-US" sz="1000" dirty="0">
                <a:solidFill>
                  <a:srgbClr val="002060"/>
                </a:solidFill>
                <a:effectLst/>
                <a:latin typeface="Calibri Light" panose="020F0302020204030204" pitchFamily="34" charset="0"/>
                <a:ea typeface="Arial" panose="020B0604020202020204" pitchFamily="34" charset="0"/>
              </a:rPr>
              <a:t>  mutate(BORO = </a:t>
            </a:r>
            <a:r>
              <a:rPr lang="en-US" sz="1000" dirty="0" err="1">
                <a:solidFill>
                  <a:srgbClr val="002060"/>
                </a:solidFill>
                <a:effectLst/>
                <a:latin typeface="Calibri Light" panose="020F0302020204030204" pitchFamily="34" charset="0"/>
                <a:ea typeface="Arial" panose="020B0604020202020204" pitchFamily="34" charset="0"/>
              </a:rPr>
              <a:t>case_when</a:t>
            </a:r>
            <a:r>
              <a:rPr lang="en-US" sz="1000" dirty="0">
                <a:solidFill>
                  <a:srgbClr val="002060"/>
                </a:solidFill>
                <a:effectLst/>
                <a:latin typeface="Calibri Light" panose="020F0302020204030204" pitchFamily="34" charset="0"/>
                <a:ea typeface="Arial" panose="020B0604020202020204" pitchFamily="34" charset="0"/>
              </a:rPr>
              <a:t>(</a:t>
            </a:r>
            <a:endParaRPr lang="en-US" sz="1000" dirty="0">
              <a:effectLst/>
              <a:latin typeface="Arial" panose="020B0604020202020204" pitchFamily="34" charset="0"/>
              <a:ea typeface="Arial" panose="020B0604020202020204" pitchFamily="34" charset="0"/>
            </a:endParaRPr>
          </a:p>
          <a:p>
            <a:pPr marL="800100" lvl="2" indent="0">
              <a:lnSpc>
                <a:spcPct val="115000"/>
              </a:lnSpc>
              <a:spcBef>
                <a:spcPts val="0"/>
              </a:spcBef>
              <a:buNone/>
            </a:pPr>
            <a:r>
              <a:rPr lang="en-US" sz="1000" dirty="0">
                <a:solidFill>
                  <a:srgbClr val="002060"/>
                </a:solidFill>
                <a:effectLst/>
                <a:latin typeface="Calibri Light" panose="020F0302020204030204" pitchFamily="34" charset="0"/>
                <a:ea typeface="Arial" panose="020B0604020202020204" pitchFamily="34" charset="0"/>
              </a:rPr>
              <a:t>    BORO == 'B' ~ 'BRONX',</a:t>
            </a:r>
            <a:endParaRPr lang="en-US" sz="1000" dirty="0">
              <a:effectLst/>
              <a:latin typeface="Arial" panose="020B0604020202020204" pitchFamily="34" charset="0"/>
              <a:ea typeface="Arial" panose="020B0604020202020204" pitchFamily="34" charset="0"/>
            </a:endParaRPr>
          </a:p>
          <a:p>
            <a:pPr marL="800100" lvl="2" indent="0">
              <a:lnSpc>
                <a:spcPct val="115000"/>
              </a:lnSpc>
              <a:spcBef>
                <a:spcPts val="0"/>
              </a:spcBef>
              <a:buNone/>
            </a:pPr>
            <a:r>
              <a:rPr lang="en-US" sz="1000" dirty="0">
                <a:solidFill>
                  <a:srgbClr val="002060"/>
                </a:solidFill>
                <a:effectLst/>
                <a:latin typeface="Calibri Light" panose="020F0302020204030204" pitchFamily="34" charset="0"/>
                <a:ea typeface="Arial" panose="020B0604020202020204" pitchFamily="34" charset="0"/>
              </a:rPr>
              <a:t>    BORO == 'K' ~ 'BROOKLYN',</a:t>
            </a:r>
            <a:endParaRPr lang="en-US" sz="1000" dirty="0">
              <a:effectLst/>
              <a:latin typeface="Arial" panose="020B0604020202020204" pitchFamily="34" charset="0"/>
              <a:ea typeface="Arial" panose="020B0604020202020204" pitchFamily="34" charset="0"/>
            </a:endParaRPr>
          </a:p>
          <a:p>
            <a:pPr marL="800100" lvl="2" indent="0">
              <a:lnSpc>
                <a:spcPct val="115000"/>
              </a:lnSpc>
              <a:spcBef>
                <a:spcPts val="0"/>
              </a:spcBef>
              <a:buNone/>
            </a:pPr>
            <a:r>
              <a:rPr lang="en-US" sz="1000" dirty="0">
                <a:solidFill>
                  <a:srgbClr val="002060"/>
                </a:solidFill>
                <a:effectLst/>
                <a:latin typeface="Calibri Light" panose="020F0302020204030204" pitchFamily="34" charset="0"/>
                <a:ea typeface="Arial" panose="020B0604020202020204" pitchFamily="34" charset="0"/>
              </a:rPr>
              <a:t>    BORO == 'M' ~ 'MANHATTAN',</a:t>
            </a:r>
            <a:endParaRPr lang="en-US" sz="1000" dirty="0">
              <a:effectLst/>
              <a:latin typeface="Arial" panose="020B0604020202020204" pitchFamily="34" charset="0"/>
              <a:ea typeface="Arial" panose="020B0604020202020204" pitchFamily="34" charset="0"/>
            </a:endParaRPr>
          </a:p>
          <a:p>
            <a:pPr marL="800100" lvl="2" indent="0">
              <a:lnSpc>
                <a:spcPct val="115000"/>
              </a:lnSpc>
              <a:spcBef>
                <a:spcPts val="0"/>
              </a:spcBef>
              <a:buNone/>
            </a:pPr>
            <a:r>
              <a:rPr lang="en-US" sz="1000" dirty="0">
                <a:solidFill>
                  <a:srgbClr val="002060"/>
                </a:solidFill>
                <a:effectLst/>
                <a:latin typeface="Calibri Light" panose="020F0302020204030204" pitchFamily="34" charset="0"/>
                <a:ea typeface="Arial" panose="020B0604020202020204" pitchFamily="34" charset="0"/>
              </a:rPr>
              <a:t>    BORO == 'Q' ~ 'QUEENS',</a:t>
            </a:r>
            <a:endParaRPr lang="en-US" sz="1000" dirty="0">
              <a:effectLst/>
              <a:latin typeface="Arial" panose="020B0604020202020204" pitchFamily="34" charset="0"/>
              <a:ea typeface="Arial" panose="020B0604020202020204" pitchFamily="34" charset="0"/>
            </a:endParaRPr>
          </a:p>
          <a:p>
            <a:pPr marL="800100" lvl="2" indent="0">
              <a:lnSpc>
                <a:spcPct val="115000"/>
              </a:lnSpc>
              <a:spcBef>
                <a:spcPts val="0"/>
              </a:spcBef>
              <a:buNone/>
            </a:pPr>
            <a:r>
              <a:rPr lang="en-US" sz="1000" dirty="0">
                <a:solidFill>
                  <a:srgbClr val="002060"/>
                </a:solidFill>
                <a:effectLst/>
                <a:latin typeface="Calibri Light" panose="020F0302020204030204" pitchFamily="34" charset="0"/>
                <a:ea typeface="Arial" panose="020B0604020202020204" pitchFamily="34" charset="0"/>
              </a:rPr>
              <a:t>    BORO == 'S' ~ 'STATEN ISLAND',</a:t>
            </a:r>
            <a:endParaRPr lang="en-US" sz="1000" dirty="0">
              <a:effectLst/>
              <a:latin typeface="Arial" panose="020B0604020202020204" pitchFamily="34" charset="0"/>
              <a:ea typeface="Arial" panose="020B0604020202020204" pitchFamily="34" charset="0"/>
            </a:endParaRPr>
          </a:p>
          <a:p>
            <a:pPr marL="800100" lvl="2" indent="0">
              <a:lnSpc>
                <a:spcPct val="115000"/>
              </a:lnSpc>
              <a:spcBef>
                <a:spcPts val="0"/>
              </a:spcBef>
              <a:buNone/>
            </a:pPr>
            <a:r>
              <a:rPr lang="en-US" sz="1000" dirty="0">
                <a:solidFill>
                  <a:srgbClr val="002060"/>
                </a:solidFill>
                <a:effectLst/>
                <a:latin typeface="Calibri Light" panose="020F0302020204030204" pitchFamily="34" charset="0"/>
                <a:ea typeface="Arial" panose="020B0604020202020204" pitchFamily="34" charset="0"/>
              </a:rPr>
              <a:t>    TRUE ~ BORO</a:t>
            </a:r>
            <a:endParaRPr lang="en-US" sz="1000" dirty="0">
              <a:effectLst/>
              <a:latin typeface="Arial" panose="020B0604020202020204" pitchFamily="34" charset="0"/>
              <a:ea typeface="Arial" panose="020B0604020202020204" pitchFamily="34" charset="0"/>
            </a:endParaRPr>
          </a:p>
          <a:p>
            <a:pPr marL="800100" lvl="2" indent="0">
              <a:lnSpc>
                <a:spcPct val="115000"/>
              </a:lnSpc>
              <a:spcBef>
                <a:spcPts val="0"/>
              </a:spcBef>
              <a:buNone/>
            </a:pPr>
            <a:r>
              <a:rPr lang="en-US" sz="1000" dirty="0">
                <a:solidFill>
                  <a:srgbClr val="002060"/>
                </a:solidFill>
                <a:effectLst/>
                <a:latin typeface="Calibri Light" panose="020F030202020403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marL="800100" lvl="2" indent="0">
              <a:lnSpc>
                <a:spcPct val="115000"/>
              </a:lnSpc>
              <a:spcBef>
                <a:spcPts val="0"/>
              </a:spcBef>
              <a:buNone/>
            </a:pPr>
            <a:r>
              <a:rPr lang="en-US" sz="1000" dirty="0">
                <a:solidFill>
                  <a:srgbClr val="002060"/>
                </a:solidFill>
                <a:effectLst/>
                <a:latin typeface="Calibri Light" panose="020F0302020204030204" pitchFamily="34" charset="0"/>
                <a:ea typeface="Arial" panose="020B0604020202020204" pitchFamily="34" charset="0"/>
              </a:rPr>
              <a:t>write.csv(Arrests, "Arrest.csv", </a:t>
            </a:r>
            <a:r>
              <a:rPr lang="en-US" sz="1000" dirty="0" err="1">
                <a:solidFill>
                  <a:srgbClr val="002060"/>
                </a:solidFill>
                <a:effectLst/>
                <a:latin typeface="Calibri Light" panose="020F0302020204030204" pitchFamily="34" charset="0"/>
                <a:ea typeface="Arial" panose="020B0604020202020204" pitchFamily="34" charset="0"/>
              </a:rPr>
              <a:t>row.names</a:t>
            </a:r>
            <a:r>
              <a:rPr lang="en-US" sz="1000" dirty="0">
                <a:solidFill>
                  <a:srgbClr val="002060"/>
                </a:solidFill>
                <a:effectLst/>
                <a:latin typeface="Calibri Light" panose="020F0302020204030204" pitchFamily="34" charset="0"/>
                <a:ea typeface="Arial" panose="020B0604020202020204" pitchFamily="34" charset="0"/>
              </a:rPr>
              <a:t> = FALSE)</a:t>
            </a:r>
            <a:endParaRPr lang="en-US" sz="1000" dirty="0">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61198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30F-3755-4B8C-B148-A7B62E81D715}"/>
              </a:ext>
            </a:extLst>
          </p:cNvPr>
          <p:cNvSpPr>
            <a:spLocks noGrp="1"/>
          </p:cNvSpPr>
          <p:nvPr>
            <p:ph type="title"/>
          </p:nvPr>
        </p:nvSpPr>
        <p:spPr/>
        <p:txBody>
          <a:bodyPr>
            <a:normAutofit/>
          </a:bodyPr>
          <a:lstStyle/>
          <a:p>
            <a:r>
              <a:rPr lang="en-US" dirty="0"/>
              <a:t>Analysis</a:t>
            </a:r>
            <a:br>
              <a:rPr lang="en-US" dirty="0"/>
            </a:br>
            <a:r>
              <a:rPr lang="en-US" sz="1800" dirty="0"/>
              <a:t>Populations considerations</a:t>
            </a:r>
          </a:p>
        </p:txBody>
      </p:sp>
      <p:pic>
        <p:nvPicPr>
          <p:cNvPr id="7" name="Picture 6">
            <a:extLst>
              <a:ext uri="{FF2B5EF4-FFF2-40B4-BE49-F238E27FC236}">
                <a16:creationId xmlns:a16="http://schemas.microsoft.com/office/drawing/2014/main" id="{630E1E15-17E5-1675-D4CA-7B629E48E5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77421"/>
            <a:ext cx="5227320" cy="1699260"/>
          </a:xfrm>
          <a:prstGeom prst="rect">
            <a:avLst/>
          </a:prstGeom>
          <a:noFill/>
          <a:ln>
            <a:noFill/>
          </a:ln>
        </p:spPr>
      </p:pic>
      <p:pic>
        <p:nvPicPr>
          <p:cNvPr id="8" name="Picture 7">
            <a:extLst>
              <a:ext uri="{FF2B5EF4-FFF2-40B4-BE49-F238E27FC236}">
                <a16:creationId xmlns:a16="http://schemas.microsoft.com/office/drawing/2014/main" id="{CCD93C2F-FAEE-C898-4290-0CC0597817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89055"/>
            <a:ext cx="5728376" cy="1939945"/>
          </a:xfrm>
          <a:prstGeom prst="rect">
            <a:avLst/>
          </a:prstGeom>
          <a:noFill/>
          <a:ln>
            <a:noFill/>
          </a:ln>
        </p:spPr>
      </p:pic>
      <p:pic>
        <p:nvPicPr>
          <p:cNvPr id="9" name="Picture 8">
            <a:extLst>
              <a:ext uri="{FF2B5EF4-FFF2-40B4-BE49-F238E27FC236}">
                <a16:creationId xmlns:a16="http://schemas.microsoft.com/office/drawing/2014/main" id="{9890A3E0-16B4-4524-E6B6-F568FC8B477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293446"/>
            <a:ext cx="3802542" cy="3381992"/>
          </a:xfrm>
          <a:prstGeom prst="rect">
            <a:avLst/>
          </a:prstGeom>
          <a:noFill/>
          <a:ln>
            <a:noFill/>
          </a:ln>
        </p:spPr>
      </p:pic>
    </p:spTree>
    <p:extLst>
      <p:ext uri="{BB962C8B-B14F-4D97-AF65-F5344CB8AC3E}">
        <p14:creationId xmlns:p14="http://schemas.microsoft.com/office/powerpoint/2010/main" val="103308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30F-3755-4B8C-B148-A7B62E81D715}"/>
              </a:ext>
            </a:extLst>
          </p:cNvPr>
          <p:cNvSpPr>
            <a:spLocks noGrp="1"/>
          </p:cNvSpPr>
          <p:nvPr>
            <p:ph type="title"/>
          </p:nvPr>
        </p:nvSpPr>
        <p:spPr/>
        <p:txBody>
          <a:bodyPr>
            <a:normAutofit/>
          </a:bodyPr>
          <a:lstStyle/>
          <a:p>
            <a:pPr marL="0" marR="0">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1) Where were the arrests made in terms of location in NY city and did any race have precedence over other races?</a:t>
            </a:r>
            <a:endParaRPr lang="en-US" sz="1800" dirty="0">
              <a:effectLst/>
              <a:latin typeface="Arial" panose="020B0604020202020204" pitchFamily="34" charset="0"/>
              <a:ea typeface="Arial" panose="020B0604020202020204" pitchFamily="34" charset="0"/>
            </a:endParaRPr>
          </a:p>
        </p:txBody>
      </p:sp>
      <p:pic>
        <p:nvPicPr>
          <p:cNvPr id="7" name="Picture 6" descr="A map of the world&#10;&#10;Description automatically generated">
            <a:extLst>
              <a:ext uri="{FF2B5EF4-FFF2-40B4-BE49-F238E27FC236}">
                <a16:creationId xmlns:a16="http://schemas.microsoft.com/office/drawing/2014/main" id="{0387E206-B8A4-A070-57E4-5BAF9DE15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49" y="1196590"/>
            <a:ext cx="5440585" cy="2965003"/>
          </a:xfrm>
          <a:prstGeom prst="rect">
            <a:avLst/>
          </a:prstGeom>
        </p:spPr>
      </p:pic>
      <p:pic>
        <p:nvPicPr>
          <p:cNvPr id="8" name="Picture 7" descr="A group of colorful circles with black text&#10;&#10;Description automatically generated">
            <a:extLst>
              <a:ext uri="{FF2B5EF4-FFF2-40B4-BE49-F238E27FC236}">
                <a16:creationId xmlns:a16="http://schemas.microsoft.com/office/drawing/2014/main" id="{34A291FC-3555-FA8E-2FB3-7DF3B40F05F2}"/>
              </a:ext>
            </a:extLst>
          </p:cNvPr>
          <p:cNvPicPr>
            <a:picLocks noChangeAspect="1"/>
          </p:cNvPicPr>
          <p:nvPr/>
        </p:nvPicPr>
        <p:blipFill>
          <a:blip r:embed="rId3"/>
          <a:stretch>
            <a:fillRect/>
          </a:stretch>
        </p:blipFill>
        <p:spPr>
          <a:xfrm>
            <a:off x="7254010" y="1021965"/>
            <a:ext cx="3581609" cy="2965003"/>
          </a:xfrm>
          <a:prstGeom prst="rect">
            <a:avLst/>
          </a:prstGeom>
        </p:spPr>
      </p:pic>
      <p:pic>
        <p:nvPicPr>
          <p:cNvPr id="9" name="Picture 8">
            <a:extLst>
              <a:ext uri="{FF2B5EF4-FFF2-40B4-BE49-F238E27FC236}">
                <a16:creationId xmlns:a16="http://schemas.microsoft.com/office/drawing/2014/main" id="{C22DCA49-DE8A-190A-D505-FBA7E58A2D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71570" y="4240605"/>
            <a:ext cx="4648860" cy="2434833"/>
          </a:xfrm>
          <a:prstGeom prst="rect">
            <a:avLst/>
          </a:prstGeom>
          <a:noFill/>
          <a:ln>
            <a:noFill/>
          </a:ln>
        </p:spPr>
      </p:pic>
    </p:spTree>
    <p:extLst>
      <p:ext uri="{BB962C8B-B14F-4D97-AF65-F5344CB8AC3E}">
        <p14:creationId xmlns:p14="http://schemas.microsoft.com/office/powerpoint/2010/main" val="412067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30F-3755-4B8C-B148-A7B62E81D715}"/>
              </a:ext>
            </a:extLst>
          </p:cNvPr>
          <p:cNvSpPr>
            <a:spLocks noGrp="1"/>
          </p:cNvSpPr>
          <p:nvPr>
            <p:ph type="title"/>
          </p:nvPr>
        </p:nvSpPr>
        <p:spPr/>
        <p:txBody>
          <a:bodyPr>
            <a:normAutofit/>
          </a:bodyPr>
          <a:lstStyle/>
          <a:p>
            <a:pPr marL="0" marR="0">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2. What was the age range of the arrests that were made? What was the number in terms of gender?</a:t>
            </a:r>
            <a:endParaRPr lang="en-US" sz="1800" dirty="0">
              <a:effectLst/>
              <a:latin typeface="Arial" panose="020B0604020202020204" pitchFamily="34" charset="0"/>
              <a:ea typeface="Arial" panose="020B0604020202020204" pitchFamily="34" charset="0"/>
            </a:endParaRPr>
          </a:p>
        </p:txBody>
      </p:sp>
      <p:pic>
        <p:nvPicPr>
          <p:cNvPr id="10" name="Picture 9" descr="A graph of numbers and a number of people&#10;&#10;Description automatically generated with medium confidence">
            <a:extLst>
              <a:ext uri="{FF2B5EF4-FFF2-40B4-BE49-F238E27FC236}">
                <a16:creationId xmlns:a16="http://schemas.microsoft.com/office/drawing/2014/main" id="{006E8386-8BEC-B662-09EA-3025979323C0}"/>
              </a:ext>
            </a:extLst>
          </p:cNvPr>
          <p:cNvPicPr>
            <a:picLocks noChangeAspect="1"/>
          </p:cNvPicPr>
          <p:nvPr/>
        </p:nvPicPr>
        <p:blipFill>
          <a:blip r:embed="rId2"/>
          <a:stretch>
            <a:fillRect/>
          </a:stretch>
        </p:blipFill>
        <p:spPr>
          <a:xfrm>
            <a:off x="3447968" y="1294832"/>
            <a:ext cx="4735984" cy="4755772"/>
          </a:xfrm>
          <a:prstGeom prst="rect">
            <a:avLst/>
          </a:prstGeom>
        </p:spPr>
      </p:pic>
    </p:spTree>
    <p:extLst>
      <p:ext uri="{BB962C8B-B14F-4D97-AF65-F5344CB8AC3E}">
        <p14:creationId xmlns:p14="http://schemas.microsoft.com/office/powerpoint/2010/main" val="38288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30F-3755-4B8C-B148-A7B62E81D715}"/>
              </a:ext>
            </a:extLst>
          </p:cNvPr>
          <p:cNvSpPr>
            <a:spLocks noGrp="1"/>
          </p:cNvSpPr>
          <p:nvPr>
            <p:ph type="title"/>
          </p:nvPr>
        </p:nvSpPr>
        <p:spPr/>
        <p:txBody>
          <a:bodyPr>
            <a:normAutofit/>
          </a:bodyPr>
          <a:lstStyle/>
          <a:p>
            <a:pPr marL="0" marR="0">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3. What was the scenario of arrests and shooting in NYC? Is there any relationship between shooting and arrest in NY city?</a:t>
            </a:r>
            <a:endParaRPr lang="en-US" sz="1800" dirty="0">
              <a:effectLst/>
              <a:latin typeface="Arial" panose="020B0604020202020204" pitchFamily="34" charset="0"/>
              <a:ea typeface="Arial" panose="020B0604020202020204" pitchFamily="34" charset="0"/>
            </a:endParaRPr>
          </a:p>
        </p:txBody>
      </p:sp>
      <p:pic>
        <p:nvPicPr>
          <p:cNvPr id="3" name="Picture 2" descr="A graph with lines and numbers&#10;&#10;Description automatically generated">
            <a:extLst>
              <a:ext uri="{FF2B5EF4-FFF2-40B4-BE49-F238E27FC236}">
                <a16:creationId xmlns:a16="http://schemas.microsoft.com/office/drawing/2014/main" id="{2D29513A-AA6E-DCF9-25AF-DAD4D7CB932B}"/>
              </a:ext>
            </a:extLst>
          </p:cNvPr>
          <p:cNvPicPr>
            <a:picLocks noChangeAspect="1"/>
          </p:cNvPicPr>
          <p:nvPr/>
        </p:nvPicPr>
        <p:blipFill>
          <a:blip r:embed="rId2"/>
          <a:stretch>
            <a:fillRect/>
          </a:stretch>
        </p:blipFill>
        <p:spPr>
          <a:xfrm>
            <a:off x="1382948" y="1507497"/>
            <a:ext cx="9249383" cy="4890512"/>
          </a:xfrm>
          <a:prstGeom prst="rect">
            <a:avLst/>
          </a:prstGeom>
        </p:spPr>
      </p:pic>
    </p:spTree>
    <p:extLst>
      <p:ext uri="{BB962C8B-B14F-4D97-AF65-F5344CB8AC3E}">
        <p14:creationId xmlns:p14="http://schemas.microsoft.com/office/powerpoint/2010/main" val="185097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30F-3755-4B8C-B148-A7B62E81D715}"/>
              </a:ext>
            </a:extLst>
          </p:cNvPr>
          <p:cNvSpPr>
            <a:spLocks noGrp="1"/>
          </p:cNvSpPr>
          <p:nvPr>
            <p:ph type="title"/>
          </p:nvPr>
        </p:nvSpPr>
        <p:spPr/>
        <p:txBody>
          <a:bodyPr>
            <a:normAutofit/>
          </a:bodyPr>
          <a:lstStyle/>
          <a:p>
            <a:pPr marL="0" marR="0">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4. For vehicle collisions, what factors contributed towards collision of different types of vehicles?</a:t>
            </a:r>
            <a:r>
              <a:rPr lang="en-US" sz="1800" dirty="0">
                <a:effectLst/>
                <a:latin typeface="Arial" panose="020B0604020202020204" pitchFamily="34" charset="0"/>
                <a:ea typeface="Arial" panose="020B0604020202020204" pitchFamily="34" charset="0"/>
              </a:rPr>
              <a:t> </a:t>
            </a:r>
            <a:r>
              <a:rPr lang="en-US" sz="1800" b="1" dirty="0" err="1">
                <a:effectLst/>
                <a:latin typeface="Times New Roman" panose="02020603050405020304" pitchFamily="18" charset="0"/>
                <a:ea typeface="Arial" panose="020B0604020202020204" pitchFamily="34" charset="0"/>
              </a:rPr>
              <a:t>Analize</a:t>
            </a:r>
            <a:r>
              <a:rPr lang="en-US" sz="1800" b="1" dirty="0">
                <a:effectLst/>
                <a:latin typeface="Times New Roman" panose="02020603050405020304" pitchFamily="18" charset="0"/>
                <a:ea typeface="Arial" panose="020B0604020202020204" pitchFamily="34" charset="0"/>
              </a:rPr>
              <a:t> the visuals.</a:t>
            </a:r>
            <a:endParaRPr lang="en-US" sz="1800" dirty="0">
              <a:effectLst/>
              <a:latin typeface="Arial" panose="020B0604020202020204" pitchFamily="34" charset="0"/>
              <a:ea typeface="Arial" panose="020B0604020202020204" pitchFamily="34" charset="0"/>
            </a:endParaRPr>
          </a:p>
        </p:txBody>
      </p:sp>
      <p:pic>
        <p:nvPicPr>
          <p:cNvPr id="3" name="Picture 2" descr="A screen shot of a computer&#10;&#10;Description automatically generated">
            <a:extLst>
              <a:ext uri="{FF2B5EF4-FFF2-40B4-BE49-F238E27FC236}">
                <a16:creationId xmlns:a16="http://schemas.microsoft.com/office/drawing/2014/main" id="{0D3144DF-057C-F8DE-EB77-347191CFA8C5}"/>
              </a:ext>
            </a:extLst>
          </p:cNvPr>
          <p:cNvPicPr>
            <a:picLocks noChangeAspect="1"/>
          </p:cNvPicPr>
          <p:nvPr/>
        </p:nvPicPr>
        <p:blipFill>
          <a:blip r:embed="rId2"/>
          <a:stretch>
            <a:fillRect/>
          </a:stretch>
        </p:blipFill>
        <p:spPr>
          <a:xfrm>
            <a:off x="468549" y="1252822"/>
            <a:ext cx="4852481" cy="2679752"/>
          </a:xfrm>
          <a:prstGeom prst="rect">
            <a:avLst/>
          </a:prstGeom>
        </p:spPr>
      </p:pic>
      <p:pic>
        <p:nvPicPr>
          <p:cNvPr id="4" name="Picture 3" descr="A graph with text and numbers&#10;&#10;Description automatically generated with medium confidence">
            <a:extLst>
              <a:ext uri="{FF2B5EF4-FFF2-40B4-BE49-F238E27FC236}">
                <a16:creationId xmlns:a16="http://schemas.microsoft.com/office/drawing/2014/main" id="{AF2E779B-E3DE-E806-3960-C7113E6003D0}"/>
              </a:ext>
            </a:extLst>
          </p:cNvPr>
          <p:cNvPicPr>
            <a:picLocks noChangeAspect="1"/>
          </p:cNvPicPr>
          <p:nvPr/>
        </p:nvPicPr>
        <p:blipFill>
          <a:blip r:embed="rId3"/>
          <a:stretch>
            <a:fillRect/>
          </a:stretch>
        </p:blipFill>
        <p:spPr>
          <a:xfrm>
            <a:off x="6872212" y="1131386"/>
            <a:ext cx="4273696" cy="2679752"/>
          </a:xfrm>
          <a:prstGeom prst="rect">
            <a:avLst/>
          </a:prstGeom>
        </p:spPr>
      </p:pic>
      <p:pic>
        <p:nvPicPr>
          <p:cNvPr id="5" name="Picture 4">
            <a:extLst>
              <a:ext uri="{FF2B5EF4-FFF2-40B4-BE49-F238E27FC236}">
                <a16:creationId xmlns:a16="http://schemas.microsoft.com/office/drawing/2014/main" id="{C5CEC9A7-7ABE-6ED0-78E9-7478CDF69F2C}"/>
              </a:ext>
            </a:extLst>
          </p:cNvPr>
          <p:cNvPicPr>
            <a:picLocks noChangeAspect="1"/>
          </p:cNvPicPr>
          <p:nvPr/>
        </p:nvPicPr>
        <p:blipFill>
          <a:blip r:embed="rId4"/>
          <a:stretch>
            <a:fillRect/>
          </a:stretch>
        </p:blipFill>
        <p:spPr>
          <a:xfrm>
            <a:off x="6512669" y="3932574"/>
            <a:ext cx="4633239" cy="2570062"/>
          </a:xfrm>
          <a:prstGeom prst="rect">
            <a:avLst/>
          </a:prstGeom>
        </p:spPr>
      </p:pic>
      <p:pic>
        <p:nvPicPr>
          <p:cNvPr id="6" name="Picture 5" descr="A screenshot of a graph&#10;&#10;Description automatically generated">
            <a:extLst>
              <a:ext uri="{FF2B5EF4-FFF2-40B4-BE49-F238E27FC236}">
                <a16:creationId xmlns:a16="http://schemas.microsoft.com/office/drawing/2014/main" id="{4A00DA1C-7BCE-F069-C771-A9ADE9CA4187}"/>
              </a:ext>
            </a:extLst>
          </p:cNvPr>
          <p:cNvPicPr>
            <a:picLocks noChangeAspect="1"/>
          </p:cNvPicPr>
          <p:nvPr/>
        </p:nvPicPr>
        <p:blipFill>
          <a:blip r:embed="rId5"/>
          <a:stretch>
            <a:fillRect/>
          </a:stretch>
        </p:blipFill>
        <p:spPr>
          <a:xfrm>
            <a:off x="609600" y="4172355"/>
            <a:ext cx="4017558" cy="2522874"/>
          </a:xfrm>
          <a:prstGeom prst="rect">
            <a:avLst/>
          </a:prstGeom>
        </p:spPr>
      </p:pic>
    </p:spTree>
    <p:extLst>
      <p:ext uri="{BB962C8B-B14F-4D97-AF65-F5344CB8AC3E}">
        <p14:creationId xmlns:p14="http://schemas.microsoft.com/office/powerpoint/2010/main" val="3563353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898</Words>
  <Application>Microsoft Office PowerPoint</Application>
  <PresentationFormat>Widescreen</PresentationFormat>
  <Paragraphs>55</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Data Visualization Fuad Bin Saif Final Project Presentation Exploring the Urban dynamics through datasets made of Hate crime, Arrest, shooting, eviction and collision of New York City</vt:lpstr>
      <vt:lpstr>Research Questions</vt:lpstr>
      <vt:lpstr>Methodology:</vt:lpstr>
      <vt:lpstr>Data Processing</vt:lpstr>
      <vt:lpstr>Analysis Populations considerations</vt:lpstr>
      <vt:lpstr>1) Where were the arrests made in terms of location in NY city and did any race have precedence over other races?</vt:lpstr>
      <vt:lpstr>2. What was the age range of the arrests that were made? What was the number in terms of gender?</vt:lpstr>
      <vt:lpstr>3. What was the scenario of arrests and shooting in NYC? Is there any relationship between shooting and arrest in NY city?</vt:lpstr>
      <vt:lpstr>4. For vehicle collisions, what factors contributed towards collision of different types of vehicles? Analize the visuals.</vt:lpstr>
      <vt:lpstr>5. What trend do we see in arrest, shooting, hate crime?</vt:lpstr>
      <vt:lpstr>6. What does a borough wise comparative analysis of arrest, shoot, collision, eviction and hate crime look like? Which borough had the highest percentage of the variables? What can we infer from the visuals? </vt:lpstr>
      <vt:lpstr>6. What does a borough wise comparative analysis of arrest, shoot, collision, eviction and hate crime look like? Which borough had the highest percentage of the variables? What can we infer from the visuals? </vt:lpstr>
      <vt:lpstr>6. What does a borough wise comparative analysis of arrest, shoot, collision, eviction and hate crime look like? Which borough had the highest percentage of the variables? What can we infer from the visuals? </vt:lpstr>
      <vt:lpstr>6. What does a borough wise comparative analysis of arrest, shoot, collision, eviction and hate crime look like? Which borough had the highest percentage of the variables? What can we infer from the visuals? </vt:lpstr>
      <vt:lpstr>Additional research questions: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Fuad Bin Saif Final Project Presentation Exploring the Urban dynamics through datasets made of Hate crime, Arrest, shooting, eviction and collision of New York City</dc:title>
  <dc:creator>Fuad Saif</dc:creator>
  <cp:lastModifiedBy>Fuad Saif</cp:lastModifiedBy>
  <cp:revision>1</cp:revision>
  <dcterms:created xsi:type="dcterms:W3CDTF">2023-08-28T23:12:13Z</dcterms:created>
  <dcterms:modified xsi:type="dcterms:W3CDTF">2023-08-28T23:14:02Z</dcterms:modified>
</cp:coreProperties>
</file>