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68" r:id="rId7"/>
    <p:sldId id="259" r:id="rId8"/>
    <p:sldId id="260" r:id="rId9"/>
    <p:sldId id="265" r:id="rId10"/>
    <p:sldId id="266" r:id="rId11"/>
    <p:sldId id="270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2079B7-9F8D-42E8-A36A-7189B2A2F0EB}">
  <a:tblStyle styleId="{B42079B7-9F8D-42E8-A36A-7189B2A2F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F3762E-D74C-4B8B-85A2-47C37A950539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05" autoAdjust="0"/>
  </p:normalViewPr>
  <p:slideViewPr>
    <p:cSldViewPr snapToGrid="0">
      <p:cViewPr>
        <p:scale>
          <a:sx n="125" d="100"/>
          <a:sy n="125" d="100"/>
        </p:scale>
        <p:origin x="-150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066eadb6_0_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af066ea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af4df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b0af4dfd04_0_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b0af4dfd04_0_0:notes"/>
          <p:cNvSpPr txBox="1">
            <a:spLocks noGrp="1"/>
          </p:cNvSpPr>
          <p:nvPr>
            <p:ph type="sldNum" idx="12"/>
          </p:nvPr>
        </p:nvSpPr>
        <p:spPr>
          <a:xfrm>
            <a:off x="3884614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14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f066eadb6_0_24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af066eadb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066eadb6_0_16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af066eadb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066eadb6_0_8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f066eadb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066eadb6_0_8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f066eadb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9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066eadb6_0_8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f066eadb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7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066eadb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af066eadb6_0_313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af066eadb6_0_313:notes"/>
          <p:cNvSpPr txBox="1">
            <a:spLocks noGrp="1"/>
          </p:cNvSpPr>
          <p:nvPr>
            <p:ph type="sldNum" idx="12"/>
          </p:nvPr>
        </p:nvSpPr>
        <p:spPr>
          <a:xfrm>
            <a:off x="3884614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af4df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b0af4dfd04_0_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b0af4dfd04_0_0:notes"/>
          <p:cNvSpPr txBox="1">
            <a:spLocks noGrp="1"/>
          </p:cNvSpPr>
          <p:nvPr>
            <p:ph type="sldNum" idx="12"/>
          </p:nvPr>
        </p:nvSpPr>
        <p:spPr>
          <a:xfrm>
            <a:off x="3884614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af4df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b0af4dfd04_0_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b0af4dfd04_0_0:notes"/>
          <p:cNvSpPr txBox="1">
            <a:spLocks noGrp="1"/>
          </p:cNvSpPr>
          <p:nvPr>
            <p:ph type="sldNum" idx="12"/>
          </p:nvPr>
        </p:nvSpPr>
        <p:spPr>
          <a:xfrm>
            <a:off x="3884614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89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af4df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b0af4dfd04_0_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gb0af4dfd04_0_0:notes"/>
          <p:cNvSpPr txBox="1">
            <a:spLocks noGrp="1"/>
          </p:cNvSpPr>
          <p:nvPr>
            <p:ph type="sldNum" idx="12"/>
          </p:nvPr>
        </p:nvSpPr>
        <p:spPr>
          <a:xfrm>
            <a:off x="3884614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5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2552" y="4623978"/>
            <a:ext cx="22683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2019 SHSOFTNET. ALL RIGHTS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에스에이치소프트넷의 사전 승인 없이 본 내용의  전부 또는 일부에 대한 복사, 배포, 사용을 금합니다.</a:t>
            </a:r>
            <a:endParaRPr sz="1100"/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0" y="0"/>
            <a:ext cx="9144000" cy="573528"/>
            <a:chOff x="0" y="-135193"/>
            <a:chExt cx="12192000" cy="764704"/>
          </a:xfrm>
        </p:grpSpPr>
        <p:sp>
          <p:nvSpPr>
            <p:cNvPr id="55" name="Google Shape;55;p13"/>
            <p:cNvSpPr/>
            <p:nvPr/>
          </p:nvSpPr>
          <p:spPr>
            <a:xfrm>
              <a:off x="0" y="-135193"/>
              <a:ext cx="12192000" cy="764700"/>
            </a:xfrm>
            <a:prstGeom prst="rect">
              <a:avLst/>
            </a:prstGeom>
            <a:solidFill>
              <a:srgbClr val="FFC10D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5400000">
              <a:off x="1945568" y="-2080761"/>
              <a:ext cx="764704" cy="465584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92552" y="4623978"/>
            <a:ext cx="22683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2019 SHSOFTNET. ALL RIGHTS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에스에이치소프트넷의 사전 승인 없이 본 내용의  전부 또는 일부에 대한 복사, 배포, 사용을 금합니다.</a:t>
            </a:r>
            <a:endParaRPr sz="1100"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0" y="0"/>
            <a:ext cx="9144000" cy="573528"/>
            <a:chOff x="0" y="-135193"/>
            <a:chExt cx="12192000" cy="764704"/>
          </a:xfrm>
        </p:grpSpPr>
        <p:sp>
          <p:nvSpPr>
            <p:cNvPr id="64" name="Google Shape;64;p15"/>
            <p:cNvSpPr/>
            <p:nvPr/>
          </p:nvSpPr>
          <p:spPr>
            <a:xfrm>
              <a:off x="0" y="-135193"/>
              <a:ext cx="12192000" cy="764700"/>
            </a:xfrm>
            <a:prstGeom prst="rect">
              <a:avLst/>
            </a:prstGeom>
            <a:solidFill>
              <a:srgbClr val="FFC10D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5400000">
              <a:off x="1945568" y="-2080761"/>
              <a:ext cx="764704" cy="465584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43508" y="87474"/>
            <a:ext cx="8036700" cy="20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0" rIns="68575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5_사용자 지정 레이아웃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84288" y="573528"/>
            <a:ext cx="6912600" cy="45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t="98243"/>
          <a:stretch/>
        </p:blipFill>
        <p:spPr>
          <a:xfrm>
            <a:off x="-1" y="5109211"/>
            <a:ext cx="9144002" cy="3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 t="98243"/>
          <a:stretch/>
        </p:blipFill>
        <p:spPr>
          <a:xfrm>
            <a:off x="-1" y="-26"/>
            <a:ext cx="9144002" cy="11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>
  <p:cSld name="6_사용자 지정 레이아웃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84288" y="573528"/>
            <a:ext cx="6912600" cy="453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 rot="10800000" flipH="1">
            <a:off x="1277634" y="573528"/>
            <a:ext cx="5724000" cy="2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98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20"/>
          <p:cNvGrpSpPr/>
          <p:nvPr/>
        </p:nvGrpSpPr>
        <p:grpSpPr>
          <a:xfrm>
            <a:off x="197514" y="681540"/>
            <a:ext cx="1026031" cy="485130"/>
            <a:chOff x="191344" y="908720"/>
            <a:chExt cx="1368041" cy="646840"/>
          </a:xfrm>
        </p:grpSpPr>
        <p:pic>
          <p:nvPicPr>
            <p:cNvPr id="78" name="Google Shape;78;p20" descr="그리기이(가) 표시된 사진&#10;&#10;자동 생성된 설명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1344" y="908720"/>
              <a:ext cx="1080120" cy="368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20"/>
            <p:cNvSpPr txBox="1"/>
            <p:nvPr/>
          </p:nvSpPr>
          <p:spPr>
            <a:xfrm>
              <a:off x="551385" y="1268760"/>
              <a:ext cx="10080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050" tIns="46525" rIns="93050" bIns="465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한국주식회사</a:t>
              </a:r>
              <a:endParaRPr sz="1100"/>
            </a:p>
          </p:txBody>
        </p:sp>
      </p:grpSp>
      <p:sp>
        <p:nvSpPr>
          <p:cNvPr id="80" name="Google Shape;80;p20"/>
          <p:cNvSpPr/>
          <p:nvPr/>
        </p:nvSpPr>
        <p:spPr>
          <a:xfrm>
            <a:off x="143508" y="1316831"/>
            <a:ext cx="648000" cy="174900"/>
          </a:xfrm>
          <a:prstGeom prst="roundRect">
            <a:avLst>
              <a:gd name="adj" fmla="val 2352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최고관리자</a:t>
            </a:r>
            <a:endParaRPr sz="7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737574" y="1323221"/>
            <a:ext cx="432000" cy="162000"/>
          </a:xfrm>
          <a:prstGeom prst="roundRect">
            <a:avLst>
              <a:gd name="adj" fmla="val 8216"/>
            </a:avLst>
          </a:prstGeom>
          <a:solidFill>
            <a:srgbClr val="C00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LOGOUT</a:t>
            </a:r>
            <a:endParaRPr sz="6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82" name="Google Shape;82;p20"/>
          <p:cNvCxnSpPr/>
          <p:nvPr/>
        </p:nvCxnSpPr>
        <p:spPr>
          <a:xfrm>
            <a:off x="1277634" y="573528"/>
            <a:ext cx="0" cy="45366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23669" y="373122"/>
            <a:ext cx="8036700" cy="308400"/>
          </a:xfrm>
          <a:prstGeom prst="rect">
            <a:avLst/>
          </a:prstGeom>
          <a:solidFill>
            <a:srgbClr val="FFC10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0" rIns="68575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t="98243"/>
          <a:stretch/>
        </p:blipFill>
        <p:spPr>
          <a:xfrm>
            <a:off x="-1" y="5109211"/>
            <a:ext cx="9144002" cy="3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2"/>
          <p:cNvPicPr preferRelativeResize="0"/>
          <p:nvPr/>
        </p:nvPicPr>
        <p:blipFill rotWithShape="1">
          <a:blip r:embed="rId2">
            <a:alphaModFix/>
          </a:blip>
          <a:srcRect t="98243"/>
          <a:stretch/>
        </p:blipFill>
        <p:spPr>
          <a:xfrm>
            <a:off x="-1" y="5109211"/>
            <a:ext cx="9144002" cy="342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763316" y="2184798"/>
            <a:ext cx="56184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1100"/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ceo@shsoftnet.com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그리기이(가) 표시된 사진&#10;&#10;자동 생성된 설명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76456" y="4677984"/>
            <a:ext cx="379812" cy="3798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ctrTitle"/>
          </p:nvPr>
        </p:nvSpPr>
        <p:spPr>
          <a:xfrm>
            <a:off x="1143000" y="1491630"/>
            <a:ext cx="6858000" cy="16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ko" dirty="0"/>
              <a:t>마스 외전 2기</a:t>
            </a:r>
            <a:br>
              <a:rPr lang="ko" dirty="0"/>
            </a:br>
            <a:r>
              <a:rPr lang="ko-KR" altLang="en-US" sz="1400" dirty="0" err="1"/>
              <a:t>화면기획서</a:t>
            </a:r>
            <a:r>
              <a:rPr lang="ko-KR" altLang="en-US" sz="1400" dirty="0"/>
              <a:t> 가이드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400" dirty="0">
                <a:latin typeface="Malgun Gothic"/>
                <a:ea typeface="Malgun Gothic"/>
                <a:cs typeface="Malgun Gothic"/>
                <a:sym typeface="Malgun Gothic"/>
              </a:rPr>
              <a:t>v0.1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1143000" y="3570612"/>
            <a:ext cx="68580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</a:pPr>
            <a:r>
              <a:rPr lang="ko" sz="1500" dirty="0">
                <a:latin typeface="Malgun Gothic"/>
                <a:ea typeface="Malgun Gothic"/>
                <a:cs typeface="Malgun Gothic"/>
                <a:sym typeface="Malgun Gothic"/>
              </a:rPr>
              <a:t>2020.</a:t>
            </a:r>
            <a:r>
              <a:rPr lang="en-US" altLang="ko" sz="1500" dirty="0">
                <a:latin typeface="Malgun Gothic"/>
                <a:ea typeface="Malgun Gothic"/>
                <a:cs typeface="Malgun Gothic"/>
                <a:sym typeface="Malgun Gothic"/>
              </a:rPr>
              <a:t>01-24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사슬이(가) 표시된 사진&#10;&#10;자동 생성된 설명">
            <a:extLst>
              <a:ext uri="{FF2B5EF4-FFF2-40B4-BE49-F238E27FC236}">
                <a16:creationId xmlns:a16="http://schemas.microsoft.com/office/drawing/2014/main" id="{D5D87A7C-C676-4288-B761-24F0D164A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4" y="81280"/>
            <a:ext cx="1625476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7"/>
          <p:cNvGraphicFramePr/>
          <p:nvPr>
            <p:extLst>
              <p:ext uri="{D42A27DB-BD31-4B8C-83A1-F6EECF244321}">
                <p14:modId xmlns:p14="http://schemas.microsoft.com/office/powerpoint/2010/main" val="3846508860"/>
              </p:ext>
            </p:extLst>
          </p:nvPr>
        </p:nvGraphicFramePr>
        <p:xfrm>
          <a:off x="7056276" y="47170"/>
          <a:ext cx="2015725" cy="358465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 Description</a:t>
                      </a:r>
                      <a:endParaRPr sz="1100"/>
                    </a:p>
                  </a:txBody>
                  <a:tcPr marL="38975" marR="38975" marT="32775" marB="327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ETC.</a:t>
                      </a:r>
                      <a:endParaRPr sz="1100"/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68488" y="1739533"/>
            <a:ext cx="1655921" cy="1146092"/>
            <a:chOff x="2798466" y="778734"/>
            <a:chExt cx="1655921" cy="1146092"/>
          </a:xfrm>
        </p:grpSpPr>
        <p:sp>
          <p:nvSpPr>
            <p:cNvPr id="4" name="직사각형 3"/>
            <p:cNvSpPr/>
            <p:nvPr/>
          </p:nvSpPr>
          <p:spPr>
            <a:xfrm>
              <a:off x="2798466" y="778734"/>
              <a:ext cx="1655921" cy="114609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모서리가 둥근 직사각형 9"/>
          <p:cNvSpPr/>
          <p:nvPr/>
        </p:nvSpPr>
        <p:spPr>
          <a:xfrm>
            <a:off x="2791691" y="4614759"/>
            <a:ext cx="682518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다시하기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4168" y="138375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KR"/>
              </a:rPr>
              <a:t>당신은</a:t>
            </a:r>
            <a:r>
              <a:rPr lang="en-US" altLang="ko-KR" dirty="0">
                <a:solidFill>
                  <a:schemeClr val="tx1"/>
                </a:solidFill>
                <a:latin typeface="Noto Serif KR"/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0448" y="299720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Noto Serif KR"/>
              </a:rPr>
              <a:t>창의적이고 </a:t>
            </a:r>
            <a:r>
              <a:rPr lang="ko-KR" altLang="en-US" sz="700" dirty="0" err="1">
                <a:solidFill>
                  <a:schemeClr val="tx1"/>
                </a:solidFill>
                <a:latin typeface="Noto Serif KR"/>
              </a:rPr>
              <a:t>인기많은</a:t>
            </a:r>
            <a:r>
              <a:rPr lang="ko-KR" altLang="en-US" sz="700" dirty="0">
                <a:solidFill>
                  <a:schemeClr val="tx1"/>
                </a:solidFill>
                <a:latin typeface="Noto Serif KR"/>
              </a:rPr>
              <a:t> 아이스 아메리카노</a:t>
            </a:r>
            <a:endParaRPr lang="en-US" altLang="ko-KR" sz="700" dirty="0">
              <a:solidFill>
                <a:schemeClr val="tx1"/>
              </a:solidFill>
              <a:latin typeface="Noto Serif K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0448" y="34204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dirty="0" err="1"/>
              <a:t>해설지</a:t>
            </a:r>
            <a:endParaRPr lang="ko-KR" altLang="en-US" sz="2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41891" y="4615954"/>
            <a:ext cx="682518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카카오톡 공유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6F7248-64C5-4D00-9179-83B0CBEC1D4E}"/>
              </a:ext>
            </a:extLst>
          </p:cNvPr>
          <p:cNvGrpSpPr/>
          <p:nvPr/>
        </p:nvGrpSpPr>
        <p:grpSpPr>
          <a:xfrm>
            <a:off x="2872685" y="830705"/>
            <a:ext cx="1247526" cy="365592"/>
            <a:chOff x="2798466" y="778734"/>
            <a:chExt cx="1655921" cy="11460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3DBFA-1E6F-443A-9C68-35FCA8960980}"/>
                </a:ext>
              </a:extLst>
            </p:cNvPr>
            <p:cNvSpPr/>
            <p:nvPr/>
          </p:nvSpPr>
          <p:spPr>
            <a:xfrm>
              <a:off x="2798466" y="778734"/>
              <a:ext cx="1655921" cy="114609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88817A9-CB49-47EE-9C31-1A229EB6510E}"/>
                </a:ext>
              </a:extLst>
            </p:cNvPr>
            <p:cNvCxnSpPr/>
            <p:nvPr/>
          </p:nvCxnSpPr>
          <p:spPr>
            <a:xfrm flipH="1"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400C5E-E792-4305-B060-385BC0241D29}"/>
                </a:ext>
              </a:extLst>
            </p:cNvPr>
            <p:cNvCxnSpPr/>
            <p:nvPr/>
          </p:nvCxnSpPr>
          <p:spPr>
            <a:xfrm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Google Shape;131;p27">
            <a:extLst>
              <a:ext uri="{FF2B5EF4-FFF2-40B4-BE49-F238E27FC236}">
                <a16:creationId xmlns:a16="http://schemas.microsoft.com/office/drawing/2014/main" id="{B570DCCC-19DC-460E-BC89-2E55DB698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561641"/>
              </p:ext>
            </p:extLst>
          </p:nvPr>
        </p:nvGraphicFramePr>
        <p:xfrm>
          <a:off x="93781" y="47170"/>
          <a:ext cx="6912775" cy="48204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0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</a:t>
                      </a:r>
                      <a:r>
                        <a:rPr lang="ko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ID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altLang="ko" sz="700" b="1">
                          <a:solidFill>
                            <a:schemeClr val="dk1"/>
                          </a:solidFill>
                        </a:rPr>
                        <a:t>-2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류상배</a:t>
                      </a:r>
                      <a:endParaRPr sz="1100" dirty="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10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공유하기 페이지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2659;p71">
            <a:extLst>
              <a:ext uri="{FF2B5EF4-FFF2-40B4-BE49-F238E27FC236}">
                <a16:creationId xmlns:a16="http://schemas.microsoft.com/office/drawing/2014/main" id="{FDDE03C9-91ED-4B7F-8E54-EAD210FF4A4E}"/>
              </a:ext>
            </a:extLst>
          </p:cNvPr>
          <p:cNvSpPr/>
          <p:nvPr/>
        </p:nvSpPr>
        <p:spPr>
          <a:xfrm>
            <a:off x="71999" y="598778"/>
            <a:ext cx="6928647" cy="4497552"/>
          </a:xfrm>
          <a:prstGeom prst="rect">
            <a:avLst/>
          </a:prstGeom>
          <a:solidFill>
            <a:schemeClr val="dk1">
              <a:alpha val="3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904969-3D8A-4CFF-AB55-E86093E3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592" y="1013501"/>
            <a:ext cx="2139152" cy="31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1763316" y="1992510"/>
            <a:ext cx="56184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</a:t>
            </a:r>
            <a:endParaRPr sz="1100"/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you.</a:t>
            </a:r>
            <a:endParaRPr sz="1100"/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ceo@shsoftnet.com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4"/>
          <p:cNvGraphicFramePr/>
          <p:nvPr>
            <p:extLst>
              <p:ext uri="{D42A27DB-BD31-4B8C-83A1-F6EECF244321}">
                <p14:modId xmlns:p14="http://schemas.microsoft.com/office/powerpoint/2010/main" val="340267627"/>
              </p:ext>
            </p:extLst>
          </p:nvPr>
        </p:nvGraphicFramePr>
        <p:xfrm>
          <a:off x="273598" y="783892"/>
          <a:ext cx="8596800" cy="281787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0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이력 내용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2020</a:t>
                      </a:r>
                      <a:r>
                        <a:rPr lang="en-US" altLang="ko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.01.28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u="none" strike="noStrike" cap="none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V.01</a:t>
                      </a: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화면기획서</a:t>
                      </a:r>
                      <a:r>
                        <a:rPr lang="en-US" altLang="ko-KR" sz="700" u="none" strike="noStrike" cap="none" baseline="0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v0.1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류상배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1" name="Google Shape;101;p24"/>
          <p:cNvSpPr txBox="1"/>
          <p:nvPr/>
        </p:nvSpPr>
        <p:spPr>
          <a:xfrm>
            <a:off x="214097" y="281882"/>
            <a:ext cx="2057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OCUMENT HISTORY</a:t>
            </a:r>
            <a:endParaRPr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214097" y="281882"/>
            <a:ext cx="326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IA</a:t>
            </a:r>
            <a:endParaRPr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2569945" y="181915"/>
            <a:ext cx="4004100" cy="67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3050" tIns="46525" rIns="93050" bIns="46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lang="ko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 외전 2기 Front-Office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Google Shape;108;p25"/>
          <p:cNvGraphicFramePr/>
          <p:nvPr>
            <p:extLst>
              <p:ext uri="{D42A27DB-BD31-4B8C-83A1-F6EECF244321}">
                <p14:modId xmlns:p14="http://schemas.microsoft.com/office/powerpoint/2010/main" val="848910580"/>
              </p:ext>
            </p:extLst>
          </p:nvPr>
        </p:nvGraphicFramePr>
        <p:xfrm>
          <a:off x="3527575" y="1229442"/>
          <a:ext cx="2088875" cy="42197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52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" sz="1400" b="0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  <a:endParaRPr sz="14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</a:rPr>
                        <a:t>Main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109;p25"/>
          <p:cNvGraphicFramePr/>
          <p:nvPr>
            <p:extLst>
              <p:ext uri="{D42A27DB-BD31-4B8C-83A1-F6EECF244321}">
                <p14:modId xmlns:p14="http://schemas.microsoft.com/office/powerpoint/2010/main" val="4125749350"/>
              </p:ext>
            </p:extLst>
          </p:nvPr>
        </p:nvGraphicFramePr>
        <p:xfrm>
          <a:off x="4657177" y="1953042"/>
          <a:ext cx="2088875" cy="42197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52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b="0" u="none" strike="noStrike" cap="none" dirty="0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</a:rPr>
                        <a:t>Result</a:t>
                      </a:r>
                      <a:r>
                        <a:rPr lang="en-US" sz="1400" b="0" u="none" strike="noStrike" cap="none" baseline="0" dirty="0">
                          <a:solidFill>
                            <a:schemeClr val="lt1"/>
                          </a:solidFill>
                        </a:rPr>
                        <a:t> Page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10;p25"/>
          <p:cNvGraphicFramePr/>
          <p:nvPr>
            <p:extLst>
              <p:ext uri="{D42A27DB-BD31-4B8C-83A1-F6EECF244321}">
                <p14:modId xmlns:p14="http://schemas.microsoft.com/office/powerpoint/2010/main" val="59477634"/>
              </p:ext>
            </p:extLst>
          </p:nvPr>
        </p:nvGraphicFramePr>
        <p:xfrm>
          <a:off x="2410196" y="1953042"/>
          <a:ext cx="2088875" cy="42197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5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</a:rPr>
                        <a:t>Test</a:t>
                      </a:r>
                      <a:r>
                        <a:rPr lang="en-US" sz="1400" b="0" u="none" strike="noStrike" cap="none" baseline="0" dirty="0">
                          <a:solidFill>
                            <a:schemeClr val="lt1"/>
                          </a:solidFill>
                        </a:rPr>
                        <a:t> Page</a:t>
                      </a:r>
                      <a:endParaRPr sz="14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111;p25"/>
          <p:cNvGraphicFramePr/>
          <p:nvPr>
            <p:extLst>
              <p:ext uri="{D42A27DB-BD31-4B8C-83A1-F6EECF244321}">
                <p14:modId xmlns:p14="http://schemas.microsoft.com/office/powerpoint/2010/main" val="2864858859"/>
              </p:ext>
            </p:extLst>
          </p:nvPr>
        </p:nvGraphicFramePr>
        <p:xfrm>
          <a:off x="4657177" y="2375017"/>
          <a:ext cx="2088875" cy="84395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52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" sz="1400" dirty="0"/>
                        <a:t>2</a:t>
                      </a:r>
                      <a:r>
                        <a:rPr lang="ko" sz="1400" dirty="0"/>
                        <a:t>-1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rgbClr val="000000"/>
                          </a:solidFill>
                        </a:rPr>
                        <a:t>결과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" sz="1400"/>
                        <a:t>2-2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rgbClr val="000000"/>
                          </a:solidFill>
                        </a:rPr>
                        <a:t>공유하기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111;p25"/>
          <p:cNvGraphicFramePr/>
          <p:nvPr>
            <p:extLst>
              <p:ext uri="{D42A27DB-BD31-4B8C-83A1-F6EECF244321}">
                <p14:modId xmlns:p14="http://schemas.microsoft.com/office/powerpoint/2010/main" val="664546363"/>
              </p:ext>
            </p:extLst>
          </p:nvPr>
        </p:nvGraphicFramePr>
        <p:xfrm>
          <a:off x="2410196" y="2375017"/>
          <a:ext cx="2088875" cy="84395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52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" sz="1400" dirty="0"/>
                        <a:t>1</a:t>
                      </a:r>
                      <a:r>
                        <a:rPr lang="ko" sz="1400" dirty="0"/>
                        <a:t>-1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rgbClr val="000000"/>
                          </a:solidFill>
                        </a:rPr>
                        <a:t>준비페이지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" sz="1400" dirty="0"/>
                        <a:t>1</a:t>
                      </a:r>
                      <a:r>
                        <a:rPr lang="ko" sz="1400" dirty="0"/>
                        <a:t>-2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rgbClr val="000000"/>
                          </a:solidFill>
                        </a:rPr>
                        <a:t>테스트페이지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8950" marR="98950" marT="41625" marB="416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214096" y="281882"/>
            <a:ext cx="1157503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rgbClr val="3F3F3F"/>
                </a:solidFill>
              </a:rPr>
              <a:t>기획의도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89E4E-3E6E-4331-BB71-658E3BB95261}"/>
              </a:ext>
            </a:extLst>
          </p:cNvPr>
          <p:cNvSpPr txBox="1"/>
          <p:nvPr/>
        </p:nvSpPr>
        <p:spPr>
          <a:xfrm>
            <a:off x="320040" y="822960"/>
            <a:ext cx="584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직장생활에서 있을 법한 일들로 성향을 분석해 카페음료로 표현하면 재미있을 것 같아 기획했습니다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520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214096" y="281882"/>
            <a:ext cx="1538504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>
                <a:solidFill>
                  <a:srgbClr val="3F3F3F"/>
                </a:solidFill>
              </a:rPr>
              <a:t>질문지 </a:t>
            </a:r>
            <a:r>
              <a:rPr lang="ko-KR" altLang="en-US" sz="1500" dirty="0" err="1">
                <a:solidFill>
                  <a:srgbClr val="3F3F3F"/>
                </a:solidFill>
              </a:rPr>
              <a:t>리스팅</a:t>
            </a:r>
            <a:endParaRPr sz="15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100;p24"/>
          <p:cNvGraphicFramePr/>
          <p:nvPr>
            <p:extLst>
              <p:ext uri="{D42A27DB-BD31-4B8C-83A1-F6EECF244321}">
                <p14:modId xmlns:p14="http://schemas.microsoft.com/office/powerpoint/2010/main" val="816877813"/>
              </p:ext>
            </p:extLst>
          </p:nvPr>
        </p:nvGraphicFramePr>
        <p:xfrm>
          <a:off x="273598" y="783892"/>
          <a:ext cx="8596800" cy="404053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95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</a:t>
                      </a: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</a:t>
                      </a: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첫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출근날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면접 때 만났던 사람과 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같은 팀이 되었다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당신은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?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먼저 반갑게 인사하며 친하게 지내자고 한다</a:t>
                      </a:r>
                      <a:r>
                        <a:rPr lang="en-US" altLang="ko-KR" sz="800" b="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800" b="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먼저 인사하길 기다리며 눈치를 살핀다</a:t>
                      </a:r>
                      <a:r>
                        <a:rPr lang="en-US" altLang="ko-KR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업무처리 중 약간 어려운 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업무가 생겼다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당신은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?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어렵긴 하지만 할 수 있으니 내가 해본다</a:t>
                      </a:r>
                      <a:r>
                        <a:rPr lang="en-US" altLang="ko-KR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사수에게 질문해서 더 효율적으로 해결하는 법을 배운다</a:t>
                      </a:r>
                      <a:r>
                        <a:rPr lang="en-US" altLang="ko-KR" sz="8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8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점심시간 입사동기들과 이야기 중</a:t>
                      </a:r>
                      <a:endParaRPr lang="en-US" altLang="ko-KR"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동기가 사수에 대한 험담을 늘어 놓는다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당신은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사수의 입장에서 생각해보라고 말하며 다독인다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맞장구를 치며 동기를 달래 준다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팀장님이 맡기신 업무를 하는 중</a:t>
                      </a:r>
                      <a:endParaRPr lang="en-US" altLang="ko-KR"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대리님이 커피 심부름을 시킨다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당신은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죄송하지만 팀장님이 맡긴 업무 때문에 못 갈 것 같다고 말씀드린다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빠르게 커피를 사온 후 다시 업무를 한다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첫 출근 기념으로 팀 회식을 왔는데</a:t>
                      </a:r>
                      <a:endParaRPr lang="en-US" altLang="ko-KR"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팀장님이 건배사를 하라고 하신다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당신은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알고있는 건배사를 외치며 분위기를 띄운다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아는게 없다고 한다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차를 기분 좋게 마시고 더 마시고 싶은</a:t>
                      </a:r>
                      <a:endParaRPr lang="en-US" altLang="ko-KR"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사람은 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차를 가자고 하신다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이미 주량을 넘긴 상태지만 오늘 따라 안취하고 재밌다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!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당신은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첫 회식인데 더 마시고 놀다 집에 들어간다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주량을 넘겼으니 실수하지 않도록 집에 간다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집에 가는 버스에서 한 승객이 기사분에게 막말을 하며 시비를 건다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당신은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그만하라고 승객을 말리고 내리게 한다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누군가 </a:t>
                      </a:r>
                      <a:r>
                        <a:rPr lang="ko-KR" altLang="en-US" sz="700" u="none" strike="noStrike" cap="none" dirty="0" err="1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제지해주길</a:t>
                      </a: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기대하며 눈치를 본다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집에 도착하니 설거지 거리가 보인다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당신은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피곤하지만 지금해야 아침이 편하니까 하고 잔다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피곤하니까 자고 일어나서 한다</a:t>
                      </a:r>
                      <a:r>
                        <a:rPr lang="en-US" altLang="ko-KR" sz="700" u="none" strike="noStrike" cap="none" dirty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sz="700" u="none" strike="noStrike" cap="none" dirty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8950" marR="98950" marT="41625" marB="416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9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6"/>
          <p:cNvGraphicFramePr/>
          <p:nvPr>
            <p:extLst>
              <p:ext uri="{D42A27DB-BD31-4B8C-83A1-F6EECF244321}">
                <p14:modId xmlns:p14="http://schemas.microsoft.com/office/powerpoint/2010/main" val="3922870839"/>
              </p:ext>
            </p:extLst>
          </p:nvPr>
        </p:nvGraphicFramePr>
        <p:xfrm>
          <a:off x="93781" y="47170"/>
          <a:ext cx="6912775" cy="48204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0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ID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류상배</a:t>
                      </a:r>
                      <a:endParaRPr sz="1100" dirty="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10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심리테스트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Google Shape;118;p26"/>
          <p:cNvGraphicFramePr/>
          <p:nvPr>
            <p:extLst>
              <p:ext uri="{D42A27DB-BD31-4B8C-83A1-F6EECF244321}">
                <p14:modId xmlns:p14="http://schemas.microsoft.com/office/powerpoint/2010/main" val="1887074812"/>
              </p:ext>
            </p:extLst>
          </p:nvPr>
        </p:nvGraphicFramePr>
        <p:xfrm>
          <a:off x="7056276" y="47170"/>
          <a:ext cx="2015725" cy="344601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 Description</a:t>
                      </a:r>
                      <a:endParaRPr sz="1100"/>
                    </a:p>
                  </a:txBody>
                  <a:tcPr marL="38975" marR="38975" marT="32775" marB="327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마스 로고 영역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심리테스트 제목 영역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설명 영역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시작하기 버튼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이름입력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후 시작하기버튼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테스트준비 페이지로 이동</a:t>
                      </a:r>
                      <a:endParaRPr lang="ko-KR" altLang="en-US"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ETC.</a:t>
                      </a:r>
                      <a:endParaRPr sz="1100"/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07114" y="3515845"/>
            <a:ext cx="686103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6758" y="1995783"/>
            <a:ext cx="401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당신은</a:t>
            </a:r>
            <a:endParaRPr lang="en-US" altLang="ko-KR" dirty="0"/>
          </a:p>
          <a:p>
            <a:pPr algn="ctr"/>
            <a:r>
              <a:rPr lang="ko-KR" altLang="en-US" dirty="0"/>
              <a:t>어떤 음료인가요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E7696B-63DD-481F-AEC2-2557B3EA4F16}"/>
              </a:ext>
            </a:extLst>
          </p:cNvPr>
          <p:cNvGrpSpPr/>
          <p:nvPr/>
        </p:nvGrpSpPr>
        <p:grpSpPr>
          <a:xfrm>
            <a:off x="2354213" y="1020480"/>
            <a:ext cx="2391908" cy="734824"/>
            <a:chOff x="2180092" y="1128080"/>
            <a:chExt cx="2391908" cy="734824"/>
          </a:xfrm>
        </p:grpSpPr>
        <p:sp>
          <p:nvSpPr>
            <p:cNvPr id="7" name="직사각형 6"/>
            <p:cNvSpPr/>
            <p:nvPr/>
          </p:nvSpPr>
          <p:spPr>
            <a:xfrm>
              <a:off x="2180093" y="1128081"/>
              <a:ext cx="2391907" cy="734823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D5E0FA5-BFD8-46D2-8A32-C6760A3B8174}"/>
                </a:ext>
              </a:extLst>
            </p:cNvPr>
            <p:cNvGrpSpPr/>
            <p:nvPr/>
          </p:nvGrpSpPr>
          <p:grpSpPr>
            <a:xfrm>
              <a:off x="2180092" y="1128080"/>
              <a:ext cx="2391907" cy="734824"/>
              <a:chOff x="2798466" y="778734"/>
              <a:chExt cx="1655921" cy="1146092"/>
            </a:xfrm>
          </p:grpSpPr>
          <p:cxnSp>
            <p:nvCxnSpPr>
              <p:cNvPr id="9" name="직선 연결선 8"/>
              <p:cNvCxnSpPr/>
              <p:nvPr/>
            </p:nvCxnSpPr>
            <p:spPr>
              <a:xfrm flipH="1">
                <a:off x="2798466" y="778734"/>
                <a:ext cx="1655921" cy="11460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cxnSpLocks/>
              </p:cNvCxnSpPr>
              <p:nvPr/>
            </p:nvCxnSpPr>
            <p:spPr>
              <a:xfrm>
                <a:off x="2798466" y="816701"/>
                <a:ext cx="1618308" cy="107015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Google Shape;120;p22"/>
          <p:cNvSpPr/>
          <p:nvPr/>
        </p:nvSpPr>
        <p:spPr>
          <a:xfrm>
            <a:off x="2011450" y="930085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ko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0;p22"/>
          <p:cNvSpPr/>
          <p:nvPr/>
        </p:nvSpPr>
        <p:spPr>
          <a:xfrm>
            <a:off x="1554242" y="2036417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2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0;p22"/>
          <p:cNvSpPr/>
          <p:nvPr/>
        </p:nvSpPr>
        <p:spPr>
          <a:xfrm>
            <a:off x="1642592" y="2578862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3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0;p22"/>
          <p:cNvSpPr/>
          <p:nvPr/>
        </p:nvSpPr>
        <p:spPr>
          <a:xfrm>
            <a:off x="2773606" y="3446457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4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54E19F-AA36-425D-943B-A3732AE733AB}"/>
              </a:ext>
            </a:extLst>
          </p:cNvPr>
          <p:cNvSpPr/>
          <p:nvPr/>
        </p:nvSpPr>
        <p:spPr>
          <a:xfrm>
            <a:off x="2011450" y="2618158"/>
            <a:ext cx="3305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카페 음료로 알아보는 나의 성향 테스트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7"/>
          <p:cNvGraphicFramePr/>
          <p:nvPr>
            <p:extLst>
              <p:ext uri="{D42A27DB-BD31-4B8C-83A1-F6EECF244321}">
                <p14:modId xmlns:p14="http://schemas.microsoft.com/office/powerpoint/2010/main" val="1891715212"/>
              </p:ext>
            </p:extLst>
          </p:nvPr>
        </p:nvGraphicFramePr>
        <p:xfrm>
          <a:off x="93781" y="47170"/>
          <a:ext cx="6912775" cy="48204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0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준비 </a:t>
                      </a:r>
                      <a:r>
                        <a:rPr lang="ko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ID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altLang="ko" sz="700" b="1" dirty="0">
                          <a:solidFill>
                            <a:schemeClr val="dk1"/>
                          </a:solidFill>
                        </a:rPr>
                        <a:t>-1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류상배</a:t>
                      </a:r>
                      <a:endParaRPr sz="1100" dirty="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10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준비 페이지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2" name="Google Shape;132;p27"/>
          <p:cNvGraphicFramePr/>
          <p:nvPr>
            <p:extLst>
              <p:ext uri="{D42A27DB-BD31-4B8C-83A1-F6EECF244321}">
                <p14:modId xmlns:p14="http://schemas.microsoft.com/office/powerpoint/2010/main" val="2199295749"/>
              </p:ext>
            </p:extLst>
          </p:nvPr>
        </p:nvGraphicFramePr>
        <p:xfrm>
          <a:off x="7056276" y="47170"/>
          <a:ext cx="2015725" cy="358465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 Description</a:t>
                      </a:r>
                      <a:endParaRPr sz="1100"/>
                    </a:p>
                  </a:txBody>
                  <a:tcPr marL="38975" marR="38975" marT="32775" marB="327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로고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질문지에 대한 설명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페이지로 이동하는 버튼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ETC.</a:t>
                      </a:r>
                      <a:endParaRPr sz="1100"/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59921" y="1173588"/>
            <a:ext cx="1508219" cy="594252"/>
            <a:chOff x="2798466" y="778734"/>
            <a:chExt cx="1655921" cy="1146092"/>
          </a:xfrm>
        </p:grpSpPr>
        <p:sp>
          <p:nvSpPr>
            <p:cNvPr id="4" name="직사각형 3"/>
            <p:cNvSpPr/>
            <p:nvPr/>
          </p:nvSpPr>
          <p:spPr>
            <a:xfrm>
              <a:off x="2798466" y="778734"/>
              <a:ext cx="1655921" cy="114609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116929" y="2473037"/>
            <a:ext cx="28664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카페 음료로 알아보는 유형 </a:t>
            </a:r>
            <a:r>
              <a:rPr lang="en-US" altLang="ko-KR" dirty="0"/>
              <a:t>TEST!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가지의 문항을</a:t>
            </a:r>
            <a:endParaRPr lang="en-US" altLang="ko-KR" dirty="0"/>
          </a:p>
          <a:p>
            <a:pPr algn="ctr"/>
            <a:r>
              <a:rPr lang="ko-KR" altLang="en-US" dirty="0"/>
              <a:t>깊게 생각하지 말고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5 </a:t>
            </a:r>
            <a:r>
              <a:rPr lang="ko-KR" altLang="en-US" dirty="0"/>
              <a:t>초안에 생각나는 대로</a:t>
            </a:r>
            <a:endParaRPr lang="en-US" altLang="ko-KR" dirty="0"/>
          </a:p>
          <a:p>
            <a:pPr algn="ctr"/>
            <a:r>
              <a:rPr lang="ko-KR" altLang="en-US" dirty="0"/>
              <a:t>선택해주시면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33518" y="4178341"/>
            <a:ext cx="1108726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14" name="Google Shape;120;p22">
            <a:extLst>
              <a:ext uri="{FF2B5EF4-FFF2-40B4-BE49-F238E27FC236}">
                <a16:creationId xmlns:a16="http://schemas.microsoft.com/office/drawing/2014/main" id="{90DB9A41-9E7C-4B4E-9187-8A413FED956D}"/>
              </a:ext>
            </a:extLst>
          </p:cNvPr>
          <p:cNvSpPr/>
          <p:nvPr/>
        </p:nvSpPr>
        <p:spPr>
          <a:xfrm>
            <a:off x="2400070" y="1356805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ko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0;p22">
            <a:extLst>
              <a:ext uri="{FF2B5EF4-FFF2-40B4-BE49-F238E27FC236}">
                <a16:creationId xmlns:a16="http://schemas.microsoft.com/office/drawing/2014/main" id="{A843E6B7-FC40-45A4-B622-6AEA4BA6BB6D}"/>
              </a:ext>
            </a:extLst>
          </p:cNvPr>
          <p:cNvSpPr/>
          <p:nvPr/>
        </p:nvSpPr>
        <p:spPr>
          <a:xfrm>
            <a:off x="1942862" y="2463137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2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0;p22">
            <a:extLst>
              <a:ext uri="{FF2B5EF4-FFF2-40B4-BE49-F238E27FC236}">
                <a16:creationId xmlns:a16="http://schemas.microsoft.com/office/drawing/2014/main" id="{1072A838-4914-4B92-8218-31764A4CAAEB}"/>
              </a:ext>
            </a:extLst>
          </p:cNvPr>
          <p:cNvSpPr/>
          <p:nvPr/>
        </p:nvSpPr>
        <p:spPr>
          <a:xfrm>
            <a:off x="2031212" y="3005582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3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7"/>
          <p:cNvGraphicFramePr/>
          <p:nvPr>
            <p:extLst>
              <p:ext uri="{D42A27DB-BD31-4B8C-83A1-F6EECF244321}">
                <p14:modId xmlns:p14="http://schemas.microsoft.com/office/powerpoint/2010/main" val="3009662324"/>
              </p:ext>
            </p:extLst>
          </p:nvPr>
        </p:nvGraphicFramePr>
        <p:xfrm>
          <a:off x="93781" y="47170"/>
          <a:ext cx="6912775" cy="48204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0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</a:t>
                      </a:r>
                      <a:r>
                        <a:rPr lang="ko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ID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altLang="ko" sz="700" b="1">
                          <a:solidFill>
                            <a:schemeClr val="dk1"/>
                          </a:solidFill>
                        </a:rPr>
                        <a:t>-2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류상배</a:t>
                      </a:r>
                      <a:endParaRPr sz="1100" dirty="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10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페이지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2" name="Google Shape;132;p27"/>
          <p:cNvGraphicFramePr/>
          <p:nvPr>
            <p:extLst>
              <p:ext uri="{D42A27DB-BD31-4B8C-83A1-F6EECF244321}">
                <p14:modId xmlns:p14="http://schemas.microsoft.com/office/powerpoint/2010/main" val="2307494402"/>
              </p:ext>
            </p:extLst>
          </p:nvPr>
        </p:nvGraphicFramePr>
        <p:xfrm>
          <a:off x="7056276" y="47170"/>
          <a:ext cx="2015725" cy="358465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 Description</a:t>
                      </a:r>
                      <a:endParaRPr sz="1100"/>
                    </a:p>
                  </a:txBody>
                  <a:tcPr marL="38975" marR="38975" marT="32775" marB="327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로고 이미지 영역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질문지와 답변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ETC.</a:t>
                      </a:r>
                      <a:endParaRPr sz="1100"/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59921" y="1173588"/>
            <a:ext cx="1546319" cy="568778"/>
            <a:chOff x="2798466" y="778734"/>
            <a:chExt cx="1655921" cy="1146092"/>
          </a:xfrm>
        </p:grpSpPr>
        <p:sp>
          <p:nvSpPr>
            <p:cNvPr id="4" name="직사각형 3"/>
            <p:cNvSpPr/>
            <p:nvPr/>
          </p:nvSpPr>
          <p:spPr>
            <a:xfrm>
              <a:off x="2798466" y="778734"/>
              <a:ext cx="1655921" cy="114609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모서리가 둥근 직사각형 9"/>
          <p:cNvSpPr/>
          <p:nvPr/>
        </p:nvSpPr>
        <p:spPr>
          <a:xfrm>
            <a:off x="1816585" y="3320309"/>
            <a:ext cx="3342591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질문지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4865" y="226765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9080" y="2529459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 </a:t>
            </a:r>
            <a:r>
              <a:rPr lang="ko-KR" altLang="en-US" dirty="0" err="1"/>
              <a:t>출근날</a:t>
            </a:r>
            <a:r>
              <a:rPr lang="ko-KR" altLang="en-US" dirty="0"/>
              <a:t> 면접 때 봤었던 사람과 </a:t>
            </a:r>
            <a:endParaRPr lang="en-US" altLang="ko-KR" dirty="0"/>
          </a:p>
          <a:p>
            <a:pPr algn="ctr"/>
            <a:r>
              <a:rPr lang="ko-KR" altLang="en-US" dirty="0"/>
              <a:t>같은 팀이 되어 서로의 자리에 앉았다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당신은</a:t>
            </a:r>
            <a:r>
              <a:rPr lang="en-US" altLang="ko-KR" dirty="0"/>
              <a:t>?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16585" y="3699535"/>
            <a:ext cx="3342591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질문지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Google Shape;120;p22">
            <a:extLst>
              <a:ext uri="{FF2B5EF4-FFF2-40B4-BE49-F238E27FC236}">
                <a16:creationId xmlns:a16="http://schemas.microsoft.com/office/drawing/2014/main" id="{D1839EB7-8F62-469E-AE34-8086C07AC43D}"/>
              </a:ext>
            </a:extLst>
          </p:cNvPr>
          <p:cNvSpPr/>
          <p:nvPr/>
        </p:nvSpPr>
        <p:spPr>
          <a:xfrm>
            <a:off x="2217190" y="1227053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ko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0;p22">
            <a:extLst>
              <a:ext uri="{FF2B5EF4-FFF2-40B4-BE49-F238E27FC236}">
                <a16:creationId xmlns:a16="http://schemas.microsoft.com/office/drawing/2014/main" id="{FB7F2D1E-B5BD-425A-965E-5B7DB551705B}"/>
              </a:ext>
            </a:extLst>
          </p:cNvPr>
          <p:cNvSpPr/>
          <p:nvPr/>
        </p:nvSpPr>
        <p:spPr>
          <a:xfrm>
            <a:off x="1942862" y="2463137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2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55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7"/>
          <p:cNvGraphicFramePr/>
          <p:nvPr>
            <p:extLst>
              <p:ext uri="{D42A27DB-BD31-4B8C-83A1-F6EECF244321}">
                <p14:modId xmlns:p14="http://schemas.microsoft.com/office/powerpoint/2010/main" val="3621758370"/>
              </p:ext>
            </p:extLst>
          </p:nvPr>
        </p:nvGraphicFramePr>
        <p:xfrm>
          <a:off x="7056276" y="47170"/>
          <a:ext cx="2015725" cy="3584655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 Description</a:t>
                      </a:r>
                      <a:endParaRPr sz="1100"/>
                    </a:p>
                  </a:txBody>
                  <a:tcPr marL="38975" marR="38975" marT="32775" marB="327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로고 이미지 영역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</a:rPr>
                        <a:t>결과 이미지와 결과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결과에 대한 해설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카카오톡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공유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ETC.</a:t>
                      </a:r>
                      <a:endParaRPr sz="1100"/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1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975" marR="38975" marT="32775" marB="3277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68488" y="1739533"/>
            <a:ext cx="1655921" cy="1146092"/>
            <a:chOff x="2798466" y="778734"/>
            <a:chExt cx="1655921" cy="1146092"/>
          </a:xfrm>
        </p:grpSpPr>
        <p:sp>
          <p:nvSpPr>
            <p:cNvPr id="4" name="직사각형 3"/>
            <p:cNvSpPr/>
            <p:nvPr/>
          </p:nvSpPr>
          <p:spPr>
            <a:xfrm>
              <a:off x="2798466" y="778734"/>
              <a:ext cx="1655921" cy="114609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264168" y="138375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KR"/>
              </a:rPr>
              <a:t>당신은</a:t>
            </a:r>
            <a:r>
              <a:rPr lang="en-US" altLang="ko-KR" dirty="0">
                <a:solidFill>
                  <a:schemeClr val="tx1"/>
                </a:solidFill>
                <a:latin typeface="Noto Serif KR"/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0448" y="299720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Noto Serif KR"/>
              </a:rPr>
              <a:t>창의적이고 </a:t>
            </a:r>
            <a:r>
              <a:rPr lang="ko-KR" altLang="en-US" sz="700" dirty="0" err="1">
                <a:solidFill>
                  <a:schemeClr val="tx1"/>
                </a:solidFill>
                <a:latin typeface="Noto Serif KR"/>
              </a:rPr>
              <a:t>인기많은</a:t>
            </a:r>
            <a:r>
              <a:rPr lang="ko-KR" altLang="en-US" sz="700" dirty="0">
                <a:solidFill>
                  <a:schemeClr val="tx1"/>
                </a:solidFill>
                <a:latin typeface="Noto Serif KR"/>
              </a:rPr>
              <a:t> 아이스 아메리카노</a:t>
            </a:r>
            <a:endParaRPr lang="en-US" altLang="ko-KR" sz="700" dirty="0">
              <a:solidFill>
                <a:schemeClr val="tx1"/>
              </a:solidFill>
              <a:latin typeface="Noto Serif K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0448" y="34204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dirty="0" err="1"/>
              <a:t>해설지</a:t>
            </a:r>
            <a:endParaRPr lang="ko-KR" altLang="en-US" sz="2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55189" y="4611798"/>
            <a:ext cx="682518" cy="26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카카오톡 공유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6F7248-64C5-4D00-9179-83B0CBEC1D4E}"/>
              </a:ext>
            </a:extLst>
          </p:cNvPr>
          <p:cNvGrpSpPr/>
          <p:nvPr/>
        </p:nvGrpSpPr>
        <p:grpSpPr>
          <a:xfrm>
            <a:off x="2872685" y="830705"/>
            <a:ext cx="1247526" cy="365592"/>
            <a:chOff x="2798466" y="778734"/>
            <a:chExt cx="1655921" cy="11460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3DBFA-1E6F-443A-9C68-35FCA8960980}"/>
                </a:ext>
              </a:extLst>
            </p:cNvPr>
            <p:cNvSpPr/>
            <p:nvPr/>
          </p:nvSpPr>
          <p:spPr>
            <a:xfrm>
              <a:off x="2798466" y="778734"/>
              <a:ext cx="1655921" cy="114609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88817A9-CB49-47EE-9C31-1A229EB6510E}"/>
                </a:ext>
              </a:extLst>
            </p:cNvPr>
            <p:cNvCxnSpPr/>
            <p:nvPr/>
          </p:nvCxnSpPr>
          <p:spPr>
            <a:xfrm flipH="1"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400C5E-E792-4305-B060-385BC0241D29}"/>
                </a:ext>
              </a:extLst>
            </p:cNvPr>
            <p:cNvCxnSpPr/>
            <p:nvPr/>
          </p:nvCxnSpPr>
          <p:spPr>
            <a:xfrm>
              <a:off x="2798466" y="778734"/>
              <a:ext cx="1655921" cy="1146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Google Shape;120;p22">
            <a:extLst>
              <a:ext uri="{FF2B5EF4-FFF2-40B4-BE49-F238E27FC236}">
                <a16:creationId xmlns:a16="http://schemas.microsoft.com/office/drawing/2014/main" id="{E0ED57C6-1231-4E37-9DA0-4F209B2ED256}"/>
              </a:ext>
            </a:extLst>
          </p:cNvPr>
          <p:cNvSpPr/>
          <p:nvPr/>
        </p:nvSpPr>
        <p:spPr>
          <a:xfrm>
            <a:off x="2607001" y="765829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ko" sz="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0;p22">
            <a:extLst>
              <a:ext uri="{FF2B5EF4-FFF2-40B4-BE49-F238E27FC236}">
                <a16:creationId xmlns:a16="http://schemas.microsoft.com/office/drawing/2014/main" id="{226C5D0C-CCEF-4656-9720-1720768C2D35}"/>
              </a:ext>
            </a:extLst>
          </p:cNvPr>
          <p:cNvSpPr/>
          <p:nvPr/>
        </p:nvSpPr>
        <p:spPr>
          <a:xfrm>
            <a:off x="2414843" y="1394447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2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20;p22">
            <a:extLst>
              <a:ext uri="{FF2B5EF4-FFF2-40B4-BE49-F238E27FC236}">
                <a16:creationId xmlns:a16="http://schemas.microsoft.com/office/drawing/2014/main" id="{B53AA897-F592-42C9-BC80-C04F7322F90D}"/>
              </a:ext>
            </a:extLst>
          </p:cNvPr>
          <p:cNvSpPr/>
          <p:nvPr/>
        </p:nvSpPr>
        <p:spPr>
          <a:xfrm>
            <a:off x="2496188" y="3420430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3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0;p22">
            <a:extLst>
              <a:ext uri="{FF2B5EF4-FFF2-40B4-BE49-F238E27FC236}">
                <a16:creationId xmlns:a16="http://schemas.microsoft.com/office/drawing/2014/main" id="{53320BBD-3BE3-42A6-B33A-BEBB530D2006}"/>
              </a:ext>
            </a:extLst>
          </p:cNvPr>
          <p:cNvSpPr/>
          <p:nvPr/>
        </p:nvSpPr>
        <p:spPr>
          <a:xfrm>
            <a:off x="2442800" y="4436259"/>
            <a:ext cx="176700" cy="1785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None/>
            </a:pPr>
            <a:r>
              <a:rPr lang="en-US" sz="800" b="1" dirty="0">
                <a:solidFill>
                  <a:schemeClr val="lt1"/>
                </a:solidFill>
              </a:rPr>
              <a:t>4</a:t>
            </a:r>
            <a:endParaRPr sz="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31;p27">
            <a:extLst>
              <a:ext uri="{FF2B5EF4-FFF2-40B4-BE49-F238E27FC236}">
                <a16:creationId xmlns:a16="http://schemas.microsoft.com/office/drawing/2014/main" id="{B570DCCC-19DC-460E-BC89-2E55DB698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468429"/>
              </p:ext>
            </p:extLst>
          </p:nvPr>
        </p:nvGraphicFramePr>
        <p:xfrm>
          <a:off x="93781" y="47170"/>
          <a:ext cx="6912775" cy="482040"/>
        </p:xfrm>
        <a:graphic>
          <a:graphicData uri="http://schemas.openxmlformats.org/drawingml/2006/table">
            <a:tbl>
              <a:tblPr>
                <a:noFill/>
                <a:tableStyleId>{B42079B7-9F8D-42E8-A36A-7189B2A2F0EB}</a:tableStyleId>
              </a:tblPr>
              <a:tblGrid>
                <a:gridCol w="10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</a:t>
                      </a:r>
                      <a:r>
                        <a:rPr lang="ko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ID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altLang="ko" sz="700" b="1">
                          <a:solidFill>
                            <a:schemeClr val="dk1"/>
                          </a:solidFill>
                        </a:rPr>
                        <a:t>-2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류상배</a:t>
                      </a:r>
                      <a:endParaRPr sz="1100" dirty="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100"/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페이지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000" marR="27000" marT="27000" marB="27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235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544</Words>
  <Application>Microsoft Office PowerPoint</Application>
  <PresentationFormat>화면 슬라이드 쇼(16:9)</PresentationFormat>
  <Paragraphs>247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Symbols</vt:lpstr>
      <vt:lpstr>Noto Serif KR</vt:lpstr>
      <vt:lpstr>돋움</vt:lpstr>
      <vt:lpstr>돋움</vt:lpstr>
      <vt:lpstr>Malgun Gothic</vt:lpstr>
      <vt:lpstr>Arial</vt:lpstr>
      <vt:lpstr>Simple Light</vt:lpstr>
      <vt:lpstr>Office 테마</vt:lpstr>
      <vt:lpstr> 마스 외전 2기 화면기획서 가이드 v0.1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마스 외전 2기 화면설계서 v0.1</dc:title>
  <dc:creator>Ameba</dc:creator>
  <cp:lastModifiedBy>상배 류</cp:lastModifiedBy>
  <cp:revision>16</cp:revision>
  <dcterms:modified xsi:type="dcterms:W3CDTF">2021-01-28T10:00:05Z</dcterms:modified>
</cp:coreProperties>
</file>