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D0ADB-F9BC-D017-765E-1632B85FA853}" v="69" dt="2021-07-11T08:43:25.062"/>
    <p1510:client id="{B6CAB66B-DD60-ACB1-C396-7109D0177F0E}" v="617" dt="2021-07-10T23:11:11.700"/>
    <p1510:client id="{C64D0F93-AB5C-4290-AB8B-953D080EA80F}" v="334" dt="2021-07-10T18:55:15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11.07.2021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ine 13">
            <a:extLst>
              <a:ext uri="{FF2B5EF4-FFF2-40B4-BE49-F238E27FC236}">
                <a16:creationId xmlns:a16="http://schemas.microsoft.com/office/drawing/2014/main" id="{DF073D9E-2C9C-4168-810A-63F7EC69A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u 4">
            <a:extLst>
              <a:ext uri="{FF2B5EF4-FFF2-40B4-BE49-F238E27FC236}">
                <a16:creationId xmlns:a16="http://schemas.microsoft.com/office/drawing/2014/main" id="{D4B6ACA0-02BA-47EB-B591-8B3B1CDAE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59" y="-1423979"/>
            <a:ext cx="12084817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o" sz="2400" cap="small" dirty="0">
                <a:solidFill>
                  <a:srgbClr val="FFFFFF"/>
                </a:solidFill>
                <a:ea typeface="+mj-lt"/>
                <a:cs typeface="+mj-lt"/>
              </a:rPr>
              <a:t>Universitatea „</a:t>
            </a:r>
            <a:r>
              <a:rPr lang="ro" sz="2400" cap="small" err="1">
                <a:solidFill>
                  <a:srgbClr val="FFFFFF"/>
                </a:solidFill>
                <a:ea typeface="+mj-lt"/>
                <a:cs typeface="+mj-lt"/>
              </a:rPr>
              <a:t>Ştefan</a:t>
            </a:r>
            <a:r>
              <a:rPr lang="ro" sz="2400" cap="small" dirty="0">
                <a:solidFill>
                  <a:srgbClr val="FFFFFF"/>
                </a:solidFill>
                <a:ea typeface="+mj-lt"/>
                <a:cs typeface="+mj-lt"/>
              </a:rPr>
              <a:t> cel Mare” Suceava</a:t>
            </a:r>
            <a:endParaRPr lang="ru-RU" sz="2400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ro" sz="2400" cap="small" dirty="0">
                <a:solidFill>
                  <a:srgbClr val="FFFFFF"/>
                </a:solidFill>
                <a:ea typeface="+mj-lt"/>
                <a:cs typeface="+mj-lt"/>
              </a:rPr>
              <a:t>Facultatea de </a:t>
            </a:r>
            <a:r>
              <a:rPr lang="ro" sz="2400" cap="small" err="1">
                <a:solidFill>
                  <a:srgbClr val="FFFFFF"/>
                </a:solidFill>
                <a:ea typeface="+mj-lt"/>
                <a:cs typeface="+mj-lt"/>
              </a:rPr>
              <a:t>Ştiinţe</a:t>
            </a:r>
            <a:r>
              <a:rPr lang="ro" sz="2400" cap="small" dirty="0">
                <a:solidFill>
                  <a:srgbClr val="FFFFFF"/>
                </a:solidFill>
                <a:ea typeface="+mj-lt"/>
                <a:cs typeface="+mj-lt"/>
              </a:rPr>
              <a:t> Economice </a:t>
            </a:r>
            <a:r>
              <a:rPr lang="ro" sz="2400" cap="small" err="1">
                <a:solidFill>
                  <a:srgbClr val="FFFFFF"/>
                </a:solidFill>
                <a:ea typeface="+mj-lt"/>
                <a:cs typeface="+mj-lt"/>
              </a:rPr>
              <a:t>şi</a:t>
            </a:r>
            <a:r>
              <a:rPr lang="ro" sz="2400" cap="small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ro" sz="2400" cap="small" err="1">
                <a:solidFill>
                  <a:srgbClr val="FFFFFF"/>
                </a:solidFill>
                <a:ea typeface="+mj-lt"/>
                <a:cs typeface="+mj-lt"/>
              </a:rPr>
              <a:t>Administraţie</a:t>
            </a:r>
            <a:r>
              <a:rPr lang="ro" sz="2400" cap="small" dirty="0">
                <a:solidFill>
                  <a:srgbClr val="FFFFFF"/>
                </a:solidFill>
                <a:ea typeface="+mj-lt"/>
                <a:cs typeface="+mj-lt"/>
              </a:rPr>
              <a:t> Publică</a:t>
            </a:r>
            <a:endParaRPr lang="ru-RU" sz="2400" dirty="0">
              <a:solidFill>
                <a:srgbClr val="FFFFFF"/>
              </a:solidFill>
              <a:ea typeface="+mj-lt"/>
              <a:cs typeface="+mj-lt"/>
            </a:endParaRPr>
          </a:p>
          <a:p>
            <a:r>
              <a:rPr lang="ro" sz="2400" cap="small" dirty="0">
                <a:solidFill>
                  <a:srgbClr val="FFFFFF"/>
                </a:solidFill>
                <a:ea typeface="+mj-lt"/>
                <a:cs typeface="+mj-lt"/>
              </a:rPr>
              <a:t>Programul de Studii: Informatică Economică</a:t>
            </a:r>
            <a:endParaRPr lang="ru-RU" sz="2400" dirty="0">
              <a:solidFill>
                <a:srgbClr val="FFFFFF"/>
              </a:solidFill>
              <a:ea typeface="+mj-lt"/>
              <a:cs typeface="+mj-lt"/>
            </a:endParaRPr>
          </a:p>
          <a:p>
            <a:endParaRPr lang="ru-RU" sz="2400" dirty="0">
              <a:solidFill>
                <a:srgbClr val="FFFFFF"/>
              </a:solidFill>
              <a:ea typeface="+mj-lt"/>
              <a:cs typeface="+mj-lt"/>
            </a:endParaRPr>
          </a:p>
          <a:p>
            <a:endParaRPr lang="ro-RO" sz="24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1" name="Subtitlu 10">
            <a:extLst>
              <a:ext uri="{FF2B5EF4-FFF2-40B4-BE49-F238E27FC236}">
                <a16:creationId xmlns:a16="http://schemas.microsoft.com/office/drawing/2014/main" id="{4B17D920-FF13-4CAE-9507-699CAB8BE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706584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ro" sz="4000" b="1">
                <a:solidFill>
                  <a:srgbClr val="FFFFFF"/>
                </a:solidFill>
                <a:ea typeface="+mn-lt"/>
                <a:cs typeface="+mn-lt"/>
              </a:rPr>
              <a:t>Aplicație Android pentru detectarea locației persoanelor </a:t>
            </a:r>
            <a:endParaRPr lang="ru-RU" sz="4000" b="1">
              <a:ea typeface="+mn-lt"/>
              <a:cs typeface="+mn-lt"/>
            </a:endParaRPr>
          </a:p>
          <a:p>
            <a:endParaRPr lang="ro-RO" sz="40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ro" sz="4000" b="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C580170D-ADDA-4391-8F7D-E852B62DC7A5}"/>
              </a:ext>
            </a:extLst>
          </p:cNvPr>
          <p:cNvSpPr txBox="1"/>
          <p:nvPr/>
        </p:nvSpPr>
        <p:spPr>
          <a:xfrm>
            <a:off x="211539" y="597259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o" b="1" dirty="0">
                <a:solidFill>
                  <a:schemeClr val="bg1"/>
                </a:solidFill>
                <a:ea typeface="+mn-lt"/>
                <a:cs typeface="+mn-lt"/>
              </a:rPr>
              <a:t>Coordonator științific: </a:t>
            </a:r>
            <a:endParaRPr lang="ru-RU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o" dirty="0">
                <a:solidFill>
                  <a:schemeClr val="bg1"/>
                </a:solidFill>
                <a:ea typeface="+mn-lt"/>
                <a:cs typeface="+mn-lt"/>
              </a:rPr>
              <a:t>Lect. univ. dr. Ionuț BALAN</a:t>
            </a:r>
            <a:endParaRPr lang="ro-RO">
              <a:solidFill>
                <a:schemeClr val="bg1"/>
              </a:solidFill>
              <a:cs typeface="Calibri"/>
            </a:endParaRP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6713FF89-6473-4D94-AC82-C4FB6CE0A5BA}"/>
              </a:ext>
            </a:extLst>
          </p:cNvPr>
          <p:cNvSpPr txBox="1"/>
          <p:nvPr/>
        </p:nvSpPr>
        <p:spPr>
          <a:xfrm>
            <a:off x="10377375" y="5970772"/>
            <a:ext cx="15618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" b="1" dirty="0">
                <a:solidFill>
                  <a:schemeClr val="bg1"/>
                </a:solidFill>
                <a:ea typeface="+mn-lt"/>
                <a:cs typeface="+mn-lt"/>
              </a:rPr>
              <a:t>Student:</a:t>
            </a:r>
            <a:endParaRPr lang="ro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o" dirty="0" err="1">
                <a:solidFill>
                  <a:schemeClr val="bg1"/>
                </a:solidFill>
                <a:ea typeface="+mn-lt"/>
                <a:cs typeface="+mn-lt"/>
              </a:rPr>
              <a:t>Bernaz</a:t>
            </a:r>
            <a:r>
              <a:rPr lang="ro" dirty="0">
                <a:solidFill>
                  <a:schemeClr val="bg1"/>
                </a:solidFill>
                <a:ea typeface="+mn-lt"/>
                <a:cs typeface="+mn-lt"/>
              </a:rPr>
              <a:t> Filip</a:t>
            </a:r>
            <a:endParaRPr lang="ro-RO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ine 6">
            <a:extLst>
              <a:ext uri="{FF2B5EF4-FFF2-40B4-BE49-F238E27FC236}">
                <a16:creationId xmlns:a16="http://schemas.microsoft.com/office/drawing/2014/main" id="{47C2936A-87B8-4867-8B6D-B5975C5BC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CA4141E4-3D74-489C-8079-793A77B2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314" y="222476"/>
            <a:ext cx="6988629" cy="10717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Android Studio</a:t>
            </a:r>
          </a:p>
        </p:txBody>
      </p:sp>
      <p:pic>
        <p:nvPicPr>
          <p:cNvPr id="10" name="Imagine 11" descr="O imagine care conține text&#10;&#10;Descriere generată automat">
            <a:extLst>
              <a:ext uri="{FF2B5EF4-FFF2-40B4-BE49-F238E27FC236}">
                <a16:creationId xmlns:a16="http://schemas.microsoft.com/office/drawing/2014/main" id="{D1D86193-7EE0-4609-A9FB-7677AC0A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9" y="1516669"/>
            <a:ext cx="8106228" cy="5060042"/>
          </a:xfrm>
          <a:prstGeom prst="rect">
            <a:avLst/>
          </a:prstGeom>
        </p:spPr>
      </p:pic>
      <p:pic>
        <p:nvPicPr>
          <p:cNvPr id="12" name="Imagine 12" descr="O imagine care conține text&#10;&#10;Descriere generată automat">
            <a:extLst>
              <a:ext uri="{FF2B5EF4-FFF2-40B4-BE49-F238E27FC236}">
                <a16:creationId xmlns:a16="http://schemas.microsoft.com/office/drawing/2014/main" id="{188BDDFD-3855-4289-BF77-8E12046C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257" y="1289981"/>
            <a:ext cx="7663542" cy="51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0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ine 3">
            <a:extLst>
              <a:ext uri="{FF2B5EF4-FFF2-40B4-BE49-F238E27FC236}">
                <a16:creationId xmlns:a16="http://schemas.microsoft.com/office/drawing/2014/main" id="{740EC12D-F894-4DB2-8613-3C09BBFB6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CCA5A274-0916-4580-8549-406D4ADB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396647"/>
            <a:ext cx="4579258" cy="941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Firebase</a:t>
            </a:r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F3E3295-EB9D-49AE-99D8-C3B10E07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98" y="592929"/>
            <a:ext cx="9223829" cy="5899281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B24E7732-5C23-48D6-8DF1-FCD704DB7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284" y="757984"/>
            <a:ext cx="9775371" cy="5342030"/>
          </a:xfrm>
          <a:prstGeom prst="rect">
            <a:avLst/>
          </a:prstGeom>
        </p:spPr>
      </p:pic>
      <p:pic>
        <p:nvPicPr>
          <p:cNvPr id="9" name="Imagine 9" descr="O imagine care conține masă&#10;&#10;Descriere generată automat">
            <a:extLst>
              <a:ext uri="{FF2B5EF4-FFF2-40B4-BE49-F238E27FC236}">
                <a16:creationId xmlns:a16="http://schemas.microsoft.com/office/drawing/2014/main" id="{A6C6CECE-D417-4DC4-BF09-31414541D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885" y="719876"/>
            <a:ext cx="9064171" cy="5628708"/>
          </a:xfrm>
          <a:prstGeom prst="rect">
            <a:avLst/>
          </a:prstGeom>
        </p:spPr>
      </p:pic>
      <p:pic>
        <p:nvPicPr>
          <p:cNvPr id="7" name="Imagine 8" descr="O imagine care conține masă&#10;&#10;Descriere generată automat">
            <a:extLst>
              <a:ext uri="{FF2B5EF4-FFF2-40B4-BE49-F238E27FC236}">
                <a16:creationId xmlns:a16="http://schemas.microsoft.com/office/drawing/2014/main" id="{7E944B5C-5896-40B7-B868-19ACC7035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4514" y="654564"/>
            <a:ext cx="9056913" cy="57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7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ine 17">
            <a:extLst>
              <a:ext uri="{FF2B5EF4-FFF2-40B4-BE49-F238E27FC236}">
                <a16:creationId xmlns:a16="http://schemas.microsoft.com/office/drawing/2014/main" id="{6B495038-0A26-4758-ADB1-C97C221A2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7104DB21-E4C7-47CE-965D-95E74978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1" y="338590"/>
            <a:ext cx="6966858" cy="8830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Ghidul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Utilizatorului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18" name="Imagine 18">
            <a:extLst>
              <a:ext uri="{FF2B5EF4-FFF2-40B4-BE49-F238E27FC236}">
                <a16:creationId xmlns:a16="http://schemas.microsoft.com/office/drawing/2014/main" id="{DFCC89A1-E2D2-47B5-A57B-F3983FD6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17" y="1560212"/>
            <a:ext cx="2001795" cy="4114800"/>
          </a:xfrm>
          <a:prstGeom prst="rect">
            <a:avLst/>
          </a:prstGeom>
        </p:spPr>
      </p:pic>
      <p:pic>
        <p:nvPicPr>
          <p:cNvPr id="19" name="Imagine 19" descr="O imagine care conține săgeată&#10;&#10;Descriere generată automat">
            <a:extLst>
              <a:ext uri="{FF2B5EF4-FFF2-40B4-BE49-F238E27FC236}">
                <a16:creationId xmlns:a16="http://schemas.microsoft.com/office/drawing/2014/main" id="{CC80FB3A-FA89-4B3C-A76A-AEE12855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65" y="1560212"/>
            <a:ext cx="2001795" cy="4114800"/>
          </a:xfrm>
          <a:prstGeom prst="rect">
            <a:avLst/>
          </a:prstGeom>
        </p:spPr>
      </p:pic>
      <p:pic>
        <p:nvPicPr>
          <p:cNvPr id="20" name="Imagine 20">
            <a:extLst>
              <a:ext uri="{FF2B5EF4-FFF2-40B4-BE49-F238E27FC236}">
                <a16:creationId xmlns:a16="http://schemas.microsoft.com/office/drawing/2014/main" id="{E9ACB515-0A1C-4B54-9748-73925B5E7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13" y="1560212"/>
            <a:ext cx="2001795" cy="4114800"/>
          </a:xfrm>
          <a:prstGeom prst="rect">
            <a:avLst/>
          </a:prstGeom>
        </p:spPr>
      </p:pic>
      <p:pic>
        <p:nvPicPr>
          <p:cNvPr id="21" name="Imagine 22" descr="O imagine care conține text&#10;&#10;Descriere generată automat">
            <a:extLst>
              <a:ext uri="{FF2B5EF4-FFF2-40B4-BE49-F238E27FC236}">
                <a16:creationId xmlns:a16="http://schemas.microsoft.com/office/drawing/2014/main" id="{87AEFD2A-5C5E-47A5-AD85-68E5CE2FF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669" y="1560212"/>
            <a:ext cx="2001795" cy="4114800"/>
          </a:xfrm>
          <a:prstGeom prst="rect">
            <a:avLst/>
          </a:prstGeom>
        </p:spPr>
      </p:pic>
      <p:pic>
        <p:nvPicPr>
          <p:cNvPr id="23" name="Imagine 23">
            <a:extLst>
              <a:ext uri="{FF2B5EF4-FFF2-40B4-BE49-F238E27FC236}">
                <a16:creationId xmlns:a16="http://schemas.microsoft.com/office/drawing/2014/main" id="{F63269E7-A866-49F9-95D9-5DDA057FE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1221" y="1560212"/>
            <a:ext cx="20017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28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ine 17">
            <a:extLst>
              <a:ext uri="{FF2B5EF4-FFF2-40B4-BE49-F238E27FC236}">
                <a16:creationId xmlns:a16="http://schemas.microsoft.com/office/drawing/2014/main" id="{6B495038-0A26-4758-ADB1-C97C221A2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97958441-AAF9-4B77-8E9E-D7618361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62" y="1244990"/>
            <a:ext cx="2001795" cy="4114800"/>
          </a:xfrm>
          <a:prstGeom prst="rect">
            <a:avLst/>
          </a:prstGeom>
        </p:spPr>
      </p:pic>
      <p:pic>
        <p:nvPicPr>
          <p:cNvPr id="6" name="Imagine 6" descr="O imagine care conține text, captură de ecran, electronice&#10;&#10;Descriere generată automat">
            <a:extLst>
              <a:ext uri="{FF2B5EF4-FFF2-40B4-BE49-F238E27FC236}">
                <a16:creationId xmlns:a16="http://schemas.microsoft.com/office/drawing/2014/main" id="{97CAF395-8902-4D7A-81D5-F89228DFE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70" y="1244990"/>
            <a:ext cx="2001795" cy="4114800"/>
          </a:xfrm>
          <a:prstGeom prst="rect">
            <a:avLst/>
          </a:prstGeom>
        </p:spPr>
      </p:pic>
      <p:pic>
        <p:nvPicPr>
          <p:cNvPr id="7" name="Imagine 7" descr="O imagine care conține hartă&#10;&#10;Descriere generată automat">
            <a:extLst>
              <a:ext uri="{FF2B5EF4-FFF2-40B4-BE49-F238E27FC236}">
                <a16:creationId xmlns:a16="http://schemas.microsoft.com/office/drawing/2014/main" id="{B493692A-0495-4F72-9FF7-474024A14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538" y="1244990"/>
            <a:ext cx="2001795" cy="4114800"/>
          </a:xfrm>
          <a:prstGeom prst="rect">
            <a:avLst/>
          </a:prstGeom>
        </p:spPr>
      </p:pic>
      <p:pic>
        <p:nvPicPr>
          <p:cNvPr id="8" name="Imagine 8">
            <a:extLst>
              <a:ext uri="{FF2B5EF4-FFF2-40B4-BE49-F238E27FC236}">
                <a16:creationId xmlns:a16="http://schemas.microsoft.com/office/drawing/2014/main" id="{C38DE755-0E96-4487-9749-54A24ED63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8079" y="1244990"/>
            <a:ext cx="2001795" cy="4114800"/>
          </a:xfrm>
          <a:prstGeom prst="rect">
            <a:avLst/>
          </a:prstGeom>
        </p:spPr>
      </p:pic>
      <p:pic>
        <p:nvPicPr>
          <p:cNvPr id="9" name="Imagine 9">
            <a:extLst>
              <a:ext uri="{FF2B5EF4-FFF2-40B4-BE49-F238E27FC236}">
                <a16:creationId xmlns:a16="http://schemas.microsoft.com/office/drawing/2014/main" id="{29CDEC04-F686-4552-8BEC-F8374BC30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7771" y="1244991"/>
            <a:ext cx="2001795" cy="4114800"/>
          </a:xfrm>
          <a:prstGeom prst="rect">
            <a:avLst/>
          </a:prstGeom>
        </p:spPr>
      </p:pic>
      <p:pic>
        <p:nvPicPr>
          <p:cNvPr id="10" name="Imagine 10" descr="O imagine care conține text, carte de vizită, captură de ecran&#10;&#10;Descriere generată automat">
            <a:extLst>
              <a:ext uri="{FF2B5EF4-FFF2-40B4-BE49-F238E27FC236}">
                <a16:creationId xmlns:a16="http://schemas.microsoft.com/office/drawing/2014/main" id="{97CB7F13-8F06-47BA-97AB-66ABAAB804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8779" y="1244991"/>
            <a:ext cx="2001795" cy="4114800"/>
          </a:xfrm>
          <a:prstGeom prst="rect">
            <a:avLst/>
          </a:prstGeom>
        </p:spPr>
      </p:pic>
      <p:pic>
        <p:nvPicPr>
          <p:cNvPr id="11" name="Imagine 11" descr="O imagine care conține text&#10;&#10;Descriere generată automat">
            <a:extLst>
              <a:ext uri="{FF2B5EF4-FFF2-40B4-BE49-F238E27FC236}">
                <a16:creationId xmlns:a16="http://schemas.microsoft.com/office/drawing/2014/main" id="{F6320D9C-6259-4E2C-9C29-88CA5D0C8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763" y="1244991"/>
            <a:ext cx="2001795" cy="4114800"/>
          </a:xfrm>
          <a:prstGeom prst="rect">
            <a:avLst/>
          </a:prstGeom>
        </p:spPr>
      </p:pic>
      <p:pic>
        <p:nvPicPr>
          <p:cNvPr id="12" name="Imagine 12">
            <a:extLst>
              <a:ext uri="{FF2B5EF4-FFF2-40B4-BE49-F238E27FC236}">
                <a16:creationId xmlns:a16="http://schemas.microsoft.com/office/drawing/2014/main" id="{929677B6-1791-4618-BE32-2041049E32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3986" y="1244991"/>
            <a:ext cx="2001795" cy="4114800"/>
          </a:xfrm>
          <a:prstGeom prst="rect">
            <a:avLst/>
          </a:prstGeom>
        </p:spPr>
      </p:pic>
      <p:pic>
        <p:nvPicPr>
          <p:cNvPr id="13" name="Imagine 13">
            <a:extLst>
              <a:ext uri="{FF2B5EF4-FFF2-40B4-BE49-F238E27FC236}">
                <a16:creationId xmlns:a16="http://schemas.microsoft.com/office/drawing/2014/main" id="{7BB8A23E-654C-46BA-8279-60549DCEE4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3442" y="1244991"/>
            <a:ext cx="20017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7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ine 3">
            <a:extLst>
              <a:ext uri="{FF2B5EF4-FFF2-40B4-BE49-F238E27FC236}">
                <a16:creationId xmlns:a16="http://schemas.microsoft.com/office/drawing/2014/main" id="{4371B8A9-261C-4296-BA49-C85DCCEA1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88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6946E727-95AA-49B3-893E-3583DE40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 err="1">
                <a:solidFill>
                  <a:srgbClr val="FFFFFF"/>
                </a:solidFill>
              </a:rPr>
              <a:t>Concluzie</a:t>
            </a:r>
            <a:endParaRPr lang="en-US" sz="9600" dirty="0">
              <a:solidFill>
                <a:srgbClr val="FFFFFF"/>
              </a:solidFill>
            </a:endParaRP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ine 3">
            <a:extLst>
              <a:ext uri="{FF2B5EF4-FFF2-40B4-BE49-F238E27FC236}">
                <a16:creationId xmlns:a16="http://schemas.microsoft.com/office/drawing/2014/main" id="{F40E46CC-9A5A-41B1-8439-1D42E043E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8128136-CA27-479B-9BF6-046C4D67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 err="1"/>
              <a:t>Mulțumesc</a:t>
            </a:r>
            <a:r>
              <a:rPr lang="en-US" sz="8000" dirty="0"/>
              <a:t> </a:t>
            </a:r>
            <a:r>
              <a:rPr lang="en-US" sz="8000" dirty="0" err="1"/>
              <a:t>pentru</a:t>
            </a:r>
            <a:r>
              <a:rPr lang="en-US" sz="8000" dirty="0"/>
              <a:t> </a:t>
            </a:r>
            <a:r>
              <a:rPr lang="en-US" sz="8000" dirty="0" err="1"/>
              <a:t>atenție</a:t>
            </a:r>
            <a:r>
              <a:rPr lang="en-US" sz="8000" dirty="0"/>
              <a:t>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99619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ine 10">
            <a:extLst>
              <a:ext uri="{FF2B5EF4-FFF2-40B4-BE49-F238E27FC236}">
                <a16:creationId xmlns:a16="http://schemas.microsoft.com/office/drawing/2014/main" id="{F169C239-5BD6-40EF-B8E6-3AAD39431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E265C747-C380-4AA6-A412-659DCE5B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ro-RO" sz="4000" dirty="0">
                <a:solidFill>
                  <a:srgbClr val="FFFFFF"/>
                </a:solidFill>
                <a:cs typeface="Calibri Light"/>
              </a:rPr>
              <a:t>Cuprins</a:t>
            </a: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E0A6944-1CB9-46CD-8B2E-A7E3AE0F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ro-RO" sz="2000" dirty="0">
                <a:solidFill>
                  <a:srgbClr val="FFFFFF"/>
                </a:solidFill>
                <a:cs typeface="Calibri"/>
              </a:rPr>
              <a:t>Introducere</a:t>
            </a:r>
          </a:p>
          <a:p>
            <a:pPr marL="514350" indent="-514350">
              <a:buAutoNum type="arabicPeriod"/>
            </a:pPr>
            <a:r>
              <a:rPr lang="ro" sz="2000" dirty="0">
                <a:solidFill>
                  <a:srgbClr val="FFFFFF"/>
                </a:solidFill>
              </a:rPr>
              <a:t>CE ESTE ANDROID și CUM AJUNGEM LA APLICAȚIA FINALĂ?</a:t>
            </a:r>
            <a:endParaRPr lang="ro" sz="2000" dirty="0">
              <a:solidFill>
                <a:srgbClr val="FFFFFF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o" sz="2000" dirty="0">
                <a:solidFill>
                  <a:srgbClr val="FFFFFF"/>
                </a:solidFill>
                <a:ea typeface="+mn-lt"/>
                <a:cs typeface="+mn-lt"/>
              </a:rPr>
              <a:t>GPS–ul în viața noastră</a:t>
            </a:r>
          </a:p>
          <a:p>
            <a:pPr marL="514350" indent="-514350">
              <a:buAutoNum type="arabicPeriod"/>
            </a:pPr>
            <a:r>
              <a:rPr lang="ro" sz="2000" dirty="0">
                <a:solidFill>
                  <a:srgbClr val="FFFFFF"/>
                </a:solidFill>
                <a:ea typeface="+mn-lt"/>
                <a:cs typeface="+mn-lt"/>
              </a:rPr>
              <a:t>Aplicația android „GPS Tracker for Family”</a:t>
            </a:r>
          </a:p>
          <a:p>
            <a:pPr marL="514350" indent="-514350">
              <a:buAutoNum type="arabicPeriod"/>
            </a:pPr>
            <a:r>
              <a:rPr lang="ro" sz="2000" dirty="0">
                <a:solidFill>
                  <a:srgbClr val="FFFFFF"/>
                </a:solidFill>
                <a:cs typeface="Calibri"/>
              </a:rPr>
              <a:t>Concluzie</a:t>
            </a:r>
          </a:p>
        </p:txBody>
      </p:sp>
    </p:spTree>
    <p:extLst>
      <p:ext uri="{BB962C8B-B14F-4D97-AF65-F5344CB8AC3E}">
        <p14:creationId xmlns:p14="http://schemas.microsoft.com/office/powerpoint/2010/main" val="13672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89B71657-4F62-4066-A47B-60435B29E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t="888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AC43D86D-018B-4ADF-B5D4-4DFAE393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Introducere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31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c 2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ine 3">
            <a:extLst>
              <a:ext uri="{FF2B5EF4-FFF2-40B4-BE49-F238E27FC236}">
                <a16:creationId xmlns:a16="http://schemas.microsoft.com/office/drawing/2014/main" id="{40FB16A7-DDB6-4DAF-8B6B-FAAF85A6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81"/>
            <a:ext cx="12199256" cy="6862961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663110AB-0789-47DB-8B69-69AFE483506E}"/>
              </a:ext>
            </a:extLst>
          </p:cNvPr>
          <p:cNvSpPr/>
          <p:nvPr/>
        </p:nvSpPr>
        <p:spPr>
          <a:xfrm>
            <a:off x="-7257" y="-3628"/>
            <a:ext cx="12199257" cy="6865256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8">
            <a:extLst>
              <a:ext uri="{FF2B5EF4-FFF2-40B4-BE49-F238E27FC236}">
                <a16:creationId xmlns:a16="http://schemas.microsoft.com/office/drawing/2014/main" id="{479F7AEC-DC7F-4129-B06F-4ACC630B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6" y="4510170"/>
            <a:ext cx="10872172" cy="163082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67772A6D-503B-4B0F-AAC7-EA1FD4D0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78" y="8484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o" sz="2400" dirty="0">
                <a:solidFill>
                  <a:schemeClr val="bg1"/>
                </a:solidFill>
                <a:ea typeface="+mn-lt"/>
                <a:cs typeface="+mn-lt"/>
              </a:rPr>
              <a:t>         La acest moment, Android nu este doar un sistem de operare pentru telefon, ci o întreagă infrastructură. Telefoanele, tabletele, televizoarele, ceasurile inteligente și alte dispozitive lucrează folosind "robotul verde", iar în curând mașinile vor fi conduse de Android.</a:t>
            </a:r>
            <a:endParaRPr lang="ro-RO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421C0F1-B15C-4604-81B1-C3A8DBFF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00075"/>
            <a:ext cx="3981854" cy="2216513"/>
          </a:xfrm>
        </p:spPr>
        <p:txBody>
          <a:bodyPr>
            <a:normAutofit/>
          </a:bodyPr>
          <a:lstStyle/>
          <a:p>
            <a:r>
              <a:rPr lang="ro" sz="3700" dirty="0">
                <a:solidFill>
                  <a:schemeClr val="bg1"/>
                </a:solidFill>
              </a:rPr>
              <a:t>CE ESTE ANDROID și CUM AJUNGEM LA APLICAȚIA FINALĂ?</a:t>
            </a:r>
            <a:endParaRPr lang="ro-RO" sz="37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23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8EC6E661-1E46-4F2B-AEEF-B8981D5EA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3311130B-4CE7-49F3-B01F-276D8C0E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" dirty="0">
                <a:solidFill>
                  <a:srgbClr val="FFFFFF"/>
                </a:solidFill>
                <a:ea typeface="+mj-lt"/>
                <a:cs typeface="+mj-lt"/>
              </a:rPr>
              <a:t>Mediile de dezvoltare utilizate</a:t>
            </a:r>
            <a:endParaRPr lang="ro-RO" dirty="0">
              <a:solidFill>
                <a:srgbClr val="FFFFFF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7CFADE3-ACEE-4D91-B115-188950AD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o" dirty="0">
                <a:solidFill>
                  <a:srgbClr val="FFFFFF"/>
                </a:solidFill>
                <a:ea typeface="+mn-lt"/>
                <a:cs typeface="+mn-lt"/>
              </a:rPr>
              <a:t>      În conformitate cu standardele avansate, cea mai mare parte a dezvoltării de software se face prin implementarea unui mediu de dezvoltare integrat. IDE-ul are un avantaj distinct. Compilarea, construirea și rularea aplicațiilor este adesea automatizată. </a:t>
            </a:r>
            <a:endParaRPr lang="ro-RO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o" dirty="0">
              <a:solidFill>
                <a:srgbClr val="FFFFFF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ro" dirty="0">
                <a:solidFill>
                  <a:srgbClr val="FFFFFF"/>
                </a:solidFill>
              </a:rPr>
              <a:t>IntelliJ IDEA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ro" dirty="0">
                <a:solidFill>
                  <a:srgbClr val="FFFFFF"/>
                </a:solidFill>
              </a:rPr>
              <a:t>Android Studio</a:t>
            </a:r>
            <a:endParaRPr lang="ro" dirty="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224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1158ABB7-6376-4021-8806-A12E6B0C2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919B891-B03B-46D1-9C79-80500A0F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ro" sz="4000" dirty="0">
                <a:ln w="22225">
                  <a:solidFill>
                    <a:srgbClr val="FFFFFF"/>
                  </a:solidFill>
                </a:ln>
                <a:ea typeface="+mj-lt"/>
                <a:cs typeface="+mj-lt"/>
              </a:rPr>
              <a:t>GPS–ul în viața noastră</a:t>
            </a:r>
            <a:endParaRPr lang="ro-RO" sz="4000" dirty="0">
              <a:ln w="22225">
                <a:solidFill>
                  <a:srgbClr val="FFFFFF"/>
                </a:solidFill>
              </a:ln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61388EF-B4CE-4326-979A-2F53CED6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27777" y="343104"/>
            <a:ext cx="975050" cy="84050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Imagine 5">
            <a:extLst>
              <a:ext uri="{FF2B5EF4-FFF2-40B4-BE49-F238E27FC236}">
                <a16:creationId xmlns:a16="http://schemas.microsoft.com/office/drawing/2014/main" id="{9F5EDCC9-54CC-441C-913E-8C55E86DA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65" r="17334" b="13"/>
          <a:stretch/>
        </p:blipFill>
        <p:spPr>
          <a:xfrm>
            <a:off x="443660" y="832340"/>
            <a:ext cx="1570813" cy="1363363"/>
          </a:xfrm>
          <a:custGeom>
            <a:avLst/>
            <a:gdLst/>
            <a:ahLst/>
            <a:cxnLst/>
            <a:rect l="l" t="t" r="r" b="b"/>
            <a:pathLst>
              <a:path w="1570813" h="1363363">
                <a:moveTo>
                  <a:pt x="452248" y="0"/>
                </a:moveTo>
                <a:cubicBezTo>
                  <a:pt x="1118566" y="0"/>
                  <a:pt x="1118566" y="0"/>
                  <a:pt x="1118566" y="0"/>
                </a:cubicBezTo>
                <a:cubicBezTo>
                  <a:pt x="1160301" y="0"/>
                  <a:pt x="1200597" y="22535"/>
                  <a:pt x="1220745" y="59154"/>
                </a:cubicBezTo>
                <a:cubicBezTo>
                  <a:pt x="1554623" y="623936"/>
                  <a:pt x="1554623" y="623936"/>
                  <a:pt x="1554623" y="623936"/>
                </a:cubicBezTo>
                <a:cubicBezTo>
                  <a:pt x="1576210" y="659147"/>
                  <a:pt x="1576210" y="704217"/>
                  <a:pt x="1554623" y="739427"/>
                </a:cubicBezTo>
                <a:cubicBezTo>
                  <a:pt x="1220745" y="1304209"/>
                  <a:pt x="1220745" y="1304209"/>
                  <a:pt x="1220745" y="1304209"/>
                </a:cubicBezTo>
                <a:cubicBezTo>
                  <a:pt x="1200597" y="1340828"/>
                  <a:pt x="1160301" y="1363363"/>
                  <a:pt x="1118566" y="1363363"/>
                </a:cubicBezTo>
                <a:cubicBezTo>
                  <a:pt x="452248" y="1363363"/>
                  <a:pt x="452248" y="1363363"/>
                  <a:pt x="452248" y="1363363"/>
                </a:cubicBezTo>
                <a:cubicBezTo>
                  <a:pt x="409074" y="1363363"/>
                  <a:pt x="370218" y="1340828"/>
                  <a:pt x="348631" y="1304209"/>
                </a:cubicBezTo>
                <a:cubicBezTo>
                  <a:pt x="16191" y="739427"/>
                  <a:pt x="16191" y="739427"/>
                  <a:pt x="16191" y="739427"/>
                </a:cubicBezTo>
                <a:cubicBezTo>
                  <a:pt x="-5396" y="704217"/>
                  <a:pt x="-5396" y="659147"/>
                  <a:pt x="16191" y="623936"/>
                </a:cubicBezTo>
                <a:cubicBezTo>
                  <a:pt x="348631" y="59154"/>
                  <a:pt x="348631" y="59154"/>
                  <a:pt x="348631" y="59154"/>
                </a:cubicBezTo>
                <a:cubicBezTo>
                  <a:pt x="370218" y="22535"/>
                  <a:pt x="409074" y="0"/>
                  <a:pt x="452248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1D917FAD-3240-4D3F-91A0-9571F75DC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769451" y="970414"/>
            <a:ext cx="616956" cy="53182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A1EEAFC-A866-43D9-8579-22CB11487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65" y="2470248"/>
            <a:ext cx="10268006" cy="3981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o-RO" dirty="0">
                <a:ea typeface="+mn-lt"/>
                <a:cs typeface="+mn-lt"/>
              </a:rPr>
              <a:t>         Adevărul este că, în epoca în care trăim, termenul de GPS este, fără îndoială, utilizat pe scară largă. Utilizarea sa în </a:t>
            </a:r>
            <a:r>
              <a:rPr lang="ro-RO" dirty="0" err="1">
                <a:ea typeface="+mn-lt"/>
                <a:cs typeface="+mn-lt"/>
              </a:rPr>
              <a:t>smartphone</a:t>
            </a:r>
            <a:r>
              <a:rPr lang="ro-RO" dirty="0">
                <a:ea typeface="+mn-lt"/>
                <a:cs typeface="+mn-lt"/>
              </a:rPr>
              <a:t>-uri a făcut ca mulți oameni să cunoască acest sistem de </a:t>
            </a:r>
            <a:r>
              <a:rPr lang="ro-RO" dirty="0" err="1">
                <a:ea typeface="+mn-lt"/>
                <a:cs typeface="+mn-lt"/>
              </a:rPr>
              <a:t>geolocalizare</a:t>
            </a:r>
            <a:r>
              <a:rPr lang="ro-RO" dirty="0">
                <a:ea typeface="+mn-lt"/>
                <a:cs typeface="+mn-lt"/>
              </a:rPr>
              <a:t> într-una dintre numeroasele sale utilități. Cu toate acestea, puțini s-au oprit să se gândească </a:t>
            </a:r>
            <a:r>
              <a:rPr lang="ro-RO" b="1" dirty="0">
                <a:ea typeface="+mn-lt"/>
                <a:cs typeface="+mn-lt"/>
              </a:rPr>
              <a:t>cum este posibil să cunoaștem locația exactă a unei persoane, mașină sau obiect</a:t>
            </a:r>
            <a:r>
              <a:rPr lang="ro-RO" dirty="0">
                <a:ea typeface="+mn-lt"/>
                <a:cs typeface="+mn-lt"/>
              </a:rPr>
              <a:t> în acest mod simplu și cum funcționează sistemul de poziționare glo</a:t>
            </a:r>
            <a:r>
              <a:rPr lang="ro-RO" sz="2400" dirty="0">
                <a:ea typeface="+mn-lt"/>
                <a:cs typeface="+mn-lt"/>
              </a:rPr>
              <a:t>bală.</a:t>
            </a:r>
            <a:endParaRPr lang="ro-RO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5179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ine 15">
            <a:extLst>
              <a:ext uri="{FF2B5EF4-FFF2-40B4-BE49-F238E27FC236}">
                <a16:creationId xmlns:a16="http://schemas.microsoft.com/office/drawing/2014/main" id="{246ABE56-42CF-46EB-B1A0-C7BFD7A5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81"/>
            <a:ext cx="12192000" cy="6877476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1716CCE6-4368-4374-AD2E-EA4EFE4F9E3E}"/>
              </a:ext>
            </a:extLst>
          </p:cNvPr>
          <p:cNvSpPr/>
          <p:nvPr/>
        </p:nvSpPr>
        <p:spPr>
          <a:xfrm>
            <a:off x="-7257" y="-3628"/>
            <a:ext cx="12199257" cy="6865256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3">
            <a:extLst>
              <a:ext uri="{FF2B5EF4-FFF2-40B4-BE49-F238E27FC236}">
                <a16:creationId xmlns:a16="http://schemas.microsoft.com/office/drawing/2014/main" id="{1CD7B028-3A53-47D2-90C4-15B7BCC9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01" y="396724"/>
            <a:ext cx="7246272" cy="6069481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70F3692A-03F7-44A2-A179-44C6E245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solidFill>
                  <a:srgbClr val="FFFFFF"/>
                </a:solidFill>
                <a:cs typeface="Calibri Light"/>
              </a:rPr>
              <a:t>Cum lucrează?</a:t>
            </a:r>
            <a:endParaRPr lang="ro-RO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F0F0A659-52BD-4A8C-9F59-4DB690A95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1956" r="11956" b="-1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3E5114C7-9DEE-442B-963B-67915644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ro" dirty="0">
                <a:solidFill>
                  <a:srgbClr val="FFFFFF"/>
                </a:solidFill>
              </a:rPr>
              <a:t>Întrebuințarea GPS</a:t>
            </a:r>
            <a:endParaRPr lang="ro-RO" dirty="0">
              <a:solidFill>
                <a:srgbClr val="FFFFFF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0B20A79-083C-4160-A15A-83F27732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ro" sz="2000" dirty="0">
                <a:solidFill>
                  <a:srgbClr val="FFFFFF"/>
                </a:solidFill>
              </a:rPr>
              <a:t>Localizarea poziției</a:t>
            </a:r>
            <a:endParaRPr lang="ro-RO" sz="2000" dirty="0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ro" sz="2000" dirty="0">
                <a:solidFill>
                  <a:srgbClr val="FFFFFF"/>
                </a:solidFill>
              </a:rPr>
              <a:t>Aviație</a:t>
            </a:r>
            <a:endParaRPr lang="ro" sz="2000" dirty="0">
              <a:solidFill>
                <a:srgbClr val="FFFFFF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ro" sz="2000" dirty="0">
                <a:solidFill>
                  <a:srgbClr val="FFFFFF"/>
                </a:solidFill>
              </a:rPr>
              <a:t>Știință</a:t>
            </a:r>
            <a:endParaRPr lang="ro" sz="2000" dirty="0">
              <a:solidFill>
                <a:srgbClr val="FFFFFF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ro" sz="2000" dirty="0">
                <a:solidFill>
                  <a:srgbClr val="FFFFFF"/>
                </a:solidFill>
                <a:ea typeface="+mn-lt"/>
                <a:cs typeface="+mn-lt"/>
              </a:rPr>
              <a:t>Localizarea animalului de companie</a:t>
            </a:r>
            <a:endParaRPr lang="ro" sz="2000" dirty="0">
              <a:solidFill>
                <a:srgbClr val="FFFFFF"/>
              </a:solidFill>
              <a:cs typeface="Calibri" panose="020F0502020204030204"/>
            </a:endParaRPr>
          </a:p>
        </p:txBody>
      </p:sp>
      <p:pic>
        <p:nvPicPr>
          <p:cNvPr id="5" name="Imagine 5" descr="O imagine care conține text, semn&#10;&#10;Descriere generată automat">
            <a:extLst>
              <a:ext uri="{FF2B5EF4-FFF2-40B4-BE49-F238E27FC236}">
                <a16:creationId xmlns:a16="http://schemas.microsoft.com/office/drawing/2014/main" id="{F4EECEB4-FD94-44DA-B4D3-F9F35D5E96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8" r="25275" b="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85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ine 3">
            <a:extLst>
              <a:ext uri="{FF2B5EF4-FFF2-40B4-BE49-F238E27FC236}">
                <a16:creationId xmlns:a16="http://schemas.microsoft.com/office/drawing/2014/main" id="{FD0F1BBE-1CBB-4C19-AD76-7A8B34BEA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88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3B214D20-56B8-47EE-A21D-DF43C47A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Aplicația</a:t>
            </a:r>
            <a:r>
              <a:rPr lang="en-US" sz="6600" dirty="0">
                <a:solidFill>
                  <a:srgbClr val="FFFFFF"/>
                </a:solidFill>
              </a:rPr>
              <a:t> android „GPS Tracker for Family”.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4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307</Words>
  <Application>Microsoft Macintosh PowerPoint</Application>
  <PresentationFormat>Широкоэкранный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Temă Office</vt:lpstr>
      <vt:lpstr>Universitatea „Ştefan cel Mare” Suceava Facultatea de Ştiinţe Economice şi Administraţie Publică Programul de Studii: Informatică Economică  </vt:lpstr>
      <vt:lpstr>Cuprins</vt:lpstr>
      <vt:lpstr>Introducere</vt:lpstr>
      <vt:lpstr>CE ESTE ANDROID și CUM AJUNGEM LA APLICAȚIA FINALĂ?</vt:lpstr>
      <vt:lpstr>Mediile de dezvoltare utilizate</vt:lpstr>
      <vt:lpstr>GPS–ul în viața noastră</vt:lpstr>
      <vt:lpstr>Cum lucrează?</vt:lpstr>
      <vt:lpstr>Întrebuințarea GPS</vt:lpstr>
      <vt:lpstr>Aplicația android „GPS Tracker for Family”.</vt:lpstr>
      <vt:lpstr>Android Studio</vt:lpstr>
      <vt:lpstr>Firebase</vt:lpstr>
      <vt:lpstr>Ghidul Utilizatorului</vt:lpstr>
      <vt:lpstr>Презентация PowerPoint</vt:lpstr>
      <vt:lpstr>Concluzie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>Bernaz O. Filip</cp:lastModifiedBy>
  <cp:revision>457</cp:revision>
  <dcterms:created xsi:type="dcterms:W3CDTF">2021-07-10T16:40:51Z</dcterms:created>
  <dcterms:modified xsi:type="dcterms:W3CDTF">2021-07-11T11:49:42Z</dcterms:modified>
</cp:coreProperties>
</file>