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677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/>
        <a:ea typeface="돋움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89195" autoAdjust="0"/>
  </p:normalViewPr>
  <p:slideViewPr>
    <p:cSldViewPr>
      <p:cViewPr varScale="1">
        <p:scale>
          <a:sx n="54" d="100"/>
          <a:sy n="54" d="100"/>
        </p:scale>
        <p:origin x="64" y="42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2" y="-84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fld id="{A400F1F3-FB06-4EBF-878B-66E706C02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8C095C6-A789-484C-8172-1BEB6F7778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머리글 개체 틀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C3E2C88-D376-4AD3-B83F-E0AB22753CCF}" type="datetime1">
              <a:rPr lang="ko-KR" altLang="en-US"/>
              <a:pPr lvl="0">
                <a:defRPr/>
              </a:pPr>
              <a:t>2019-06-10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8C095C6-A789-484C-8172-1BEB6F7778B5}" type="slidenum">
              <a:rPr lang="ko-KR" altLang="en-US" smtClean="0"/>
              <a:pPr lvl="0">
                <a:defRPr/>
              </a:pPr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7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8C095C6-A789-484C-8172-1BEB6F7778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8C095C6-A789-484C-8172-1BEB6F7778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95C6-A789-484C-8172-1BEB6F7778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/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0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D09C17-797D-4A48-94A7-94E823399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78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11FB1C-F0AF-428C-B401-3AADF7516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93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22701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3554FFBE-6DB6-4C92-B310-B8B112C05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A520D5C-1E0B-49C0-8979-F67B0AE60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2019. 1</a:t>
            </a:r>
            <a:r>
              <a:rPr kumimoji="0" lang="ko-KR" altLang="en-US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3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BD81CAC2-1C36-4C3A-939A-7F05DAA739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3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0C0C9DD-07E6-45EC-BF61-63AD4E441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24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E877F34-46C2-4F10-9B06-B13D324403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9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E124C411-96DB-49BE-886C-CA49698031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13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64546A-FFC8-4217-A07D-B931800D33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2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0CD5556-8FAD-43C9-9516-BE90D7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14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7AB0F311-D52A-440D-8288-B84A829B2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500813"/>
            <a:ext cx="985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EB8E188-13E8-4875-9A16-845C3E5D5D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1200"/>
              <a:t>Introduction to Engineering Design</a:t>
            </a:r>
            <a:endParaRPr lang="en-US" altLang="ko-KR"/>
          </a:p>
        </p:txBody>
      </p:sp>
      <p:sp>
        <p:nvSpPr>
          <p:cNvPr id="1033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TextBox 10"/>
          <p:cNvSpPr txBox="1">
            <a:spLocks noChangeArrowheads="1"/>
          </p:cNvSpPr>
          <p:nvPr userDrawn="1"/>
        </p:nvSpPr>
        <p:spPr bwMode="auto">
          <a:xfrm>
            <a:off x="352425" y="58738"/>
            <a:ext cx="388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sz="1800" i="1" dirty="0"/>
              <a:t>기초 공학 설계     </a:t>
            </a:r>
            <a:r>
              <a:rPr lang="en-US" altLang="ko-KR" sz="1500" i="1" dirty="0"/>
              <a:t>2015.1</a:t>
            </a:r>
            <a:r>
              <a:rPr lang="ko-KR" altLang="en-US" sz="1500" i="1" dirty="0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8735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58" r:id="rId12"/>
    <p:sldLayoutId id="2147484659" r:id="rId13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2019ggs02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(</a:t>
            </a:r>
            <a:r>
              <a:rPr lang="ko-KR" altLang="en-US" dirty="0"/>
              <a:t>과정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r>
              <a:rPr lang="ko-KR" altLang="en-US" sz="2000" dirty="0"/>
              <a:t>본 프로젝트에서는 다음과 같이 작동하는 숫자 퍼즐을 구현한다</a:t>
            </a:r>
            <a:endParaRPr lang="en-US" altLang="ko-KR" sz="2000" dirty="0"/>
          </a:p>
          <a:p>
            <a:pPr marL="476250" lvl="1" indent="0">
              <a:buNone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b="1" dirty="0">
                <a:solidFill>
                  <a:srgbClr val="FF0000"/>
                </a:solidFill>
              </a:rPr>
              <a:t>Step 1: </a:t>
            </a:r>
            <a:r>
              <a:rPr lang="ko-KR" altLang="en-US" sz="1800" dirty="0"/>
              <a:t>게임 실행 시 </a:t>
            </a:r>
            <a:r>
              <a:rPr lang="en-US" altLang="ko-KR" sz="1800" dirty="0"/>
              <a:t>shuffle </a:t>
            </a:r>
            <a:r>
              <a:rPr lang="ko-KR" altLang="en-US" sz="1800" dirty="0"/>
              <a:t>함수가 호출 되며</a:t>
            </a:r>
            <a:r>
              <a:rPr lang="en-US" altLang="ko-KR" sz="1800" dirty="0"/>
              <a:t>, </a:t>
            </a:r>
            <a:r>
              <a:rPr lang="ko-KR" altLang="en-US" sz="1800" dirty="0"/>
              <a:t>함수는 아래와 같이 주어진다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shuffle </a:t>
            </a:r>
            <a:r>
              <a:rPr lang="ko-KR" altLang="en-US" sz="1800" dirty="0"/>
              <a:t>함수 내 </a:t>
            </a:r>
            <a:r>
              <a:rPr lang="en-US" altLang="ko-KR" sz="1800" b="1" dirty="0"/>
              <a:t>find_0_loc</a:t>
            </a:r>
            <a:r>
              <a:rPr lang="en-US" altLang="ko-KR" sz="1800" dirty="0"/>
              <a:t> </a:t>
            </a:r>
            <a:r>
              <a:rPr lang="ko-KR" altLang="en-US" sz="1800" dirty="0"/>
              <a:t>함수와 </a:t>
            </a:r>
            <a:r>
              <a:rPr lang="en-US" altLang="ko-KR" sz="1800" b="1" dirty="0" err="1"/>
              <a:t>move_to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구현해야 정상적으로 동작한다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118910" y="3552255"/>
            <a:ext cx="1580882" cy="2685057"/>
            <a:chOff x="1458767" y="3734714"/>
            <a:chExt cx="1580882" cy="268505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3. </a:t>
              </a:r>
              <a:r>
                <a:rPr lang="ko-KR" altLang="en-US" sz="1000" dirty="0"/>
                <a:t>게임 실행 첫 화면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64121" y="3471679"/>
            <a:ext cx="5728359" cy="247760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</a:rPr>
              <a:t>void shuffle(</a:t>
            </a:r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puzzle[][size])</a:t>
            </a:r>
          </a:p>
          <a:p>
            <a:r>
              <a:rPr lang="en-US" altLang="ko-KR" sz="1200" dirty="0">
                <a:latin typeface="Consolas" pitchFamily="49" charset="0"/>
              </a:rPr>
              <a:t>{</a:t>
            </a:r>
          </a:p>
          <a:p>
            <a:r>
              <a:rPr lang="en-US" altLang="ko-KR" sz="1200" dirty="0">
                <a:latin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r, l;</a:t>
            </a:r>
          </a:p>
          <a:p>
            <a:r>
              <a:rPr lang="en-US" altLang="ko-KR" sz="1200" dirty="0">
                <a:latin typeface="Consolas" pitchFamily="49" charset="0"/>
              </a:rPr>
              <a:t>  </a:t>
            </a:r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</a:t>
            </a:r>
            <a:r>
              <a:rPr lang="en-US" altLang="ko-KR" sz="1200" dirty="0" err="1">
                <a:latin typeface="Consolas" pitchFamily="49" charset="0"/>
              </a:rPr>
              <a:t>iter</a:t>
            </a:r>
            <a:r>
              <a:rPr lang="en-US" altLang="ko-KR" sz="1200" dirty="0">
                <a:latin typeface="Consolas" pitchFamily="49" charset="0"/>
              </a:rPr>
              <a:t> = 100;  // </a:t>
            </a:r>
            <a:r>
              <a:rPr lang="ko-KR" altLang="en-US" sz="1200" dirty="0" err="1">
                <a:latin typeface="Consolas" pitchFamily="49" charset="0"/>
              </a:rPr>
              <a:t>셔플을</a:t>
            </a:r>
            <a:r>
              <a:rPr lang="ko-KR" altLang="en-US" sz="1200" dirty="0">
                <a:latin typeface="Consolas" pitchFamily="49" charset="0"/>
              </a:rPr>
              <a:t> 시도 할 횟수</a:t>
            </a:r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 while(</a:t>
            </a:r>
            <a:r>
              <a:rPr lang="en-US" altLang="ko-KR" sz="1200" dirty="0" err="1">
                <a:latin typeface="Consolas" pitchFamily="49" charset="0"/>
              </a:rPr>
              <a:t>iter</a:t>
            </a:r>
            <a:r>
              <a:rPr lang="en-US" altLang="ko-KR" sz="1200" dirty="0">
                <a:latin typeface="Consolas" pitchFamily="49" charset="0"/>
              </a:rPr>
              <a:t>)      </a:t>
            </a:r>
          </a:p>
          <a:p>
            <a:r>
              <a:rPr lang="en-US" altLang="ko-KR" sz="1200" dirty="0">
                <a:latin typeface="Consolas" pitchFamily="49" charset="0"/>
              </a:rPr>
              <a:t>  {</a:t>
            </a:r>
          </a:p>
          <a:p>
            <a:r>
              <a:rPr lang="en-US" altLang="ko-KR" sz="1200" dirty="0">
                <a:latin typeface="Consolas" pitchFamily="49" charset="0"/>
              </a:rPr>
              <a:t>    </a:t>
            </a:r>
            <a:r>
              <a:rPr lang="en-US" altLang="ko-KR" sz="1200" dirty="0" err="1">
                <a:latin typeface="Consolas" pitchFamily="49" charset="0"/>
              </a:rPr>
              <a:t>iter</a:t>
            </a:r>
            <a:r>
              <a:rPr lang="en-US" altLang="ko-KR" sz="1200" dirty="0">
                <a:latin typeface="Consolas" pitchFamily="49" charset="0"/>
              </a:rPr>
              <a:t>--;</a:t>
            </a:r>
          </a:p>
          <a:p>
            <a:r>
              <a:rPr lang="en-US" altLang="ko-KR" sz="1200" dirty="0">
                <a:latin typeface="Consolas" pitchFamily="49" charset="0"/>
              </a:rPr>
              <a:t>    l = find_0_loc(puzzle); 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// 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퍼즐 판에서 빈칸의 위치를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return</a:t>
            </a:r>
          </a:p>
          <a:p>
            <a:r>
              <a:rPr lang="en-US" altLang="ko-KR" sz="1200" dirty="0">
                <a:latin typeface="Consolas" pitchFamily="49" charset="0"/>
              </a:rPr>
              <a:t>    r = rand()%4;	 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// ↑, ←, ↓, → 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중 어디로 갈 것인지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random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으로 선택</a:t>
            </a:r>
            <a:endParaRPr lang="en-US" altLang="ko-KR" sz="1100" dirty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                          // (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여기서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 rand()%4 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는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 0, 1, 2, 3 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중 하나임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)</a:t>
            </a:r>
          </a:p>
          <a:p>
            <a:r>
              <a:rPr lang="en-US" altLang="ko-KR" sz="1200" dirty="0">
                <a:latin typeface="Consolas" pitchFamily="49" charset="0"/>
              </a:rPr>
              <a:t>    </a:t>
            </a:r>
            <a:r>
              <a:rPr lang="en-US" altLang="ko-KR" sz="1200" dirty="0" err="1">
                <a:latin typeface="Consolas" pitchFamily="49" charset="0"/>
              </a:rPr>
              <a:t>move_to</a:t>
            </a:r>
            <a:r>
              <a:rPr lang="en-US" altLang="ko-KR" sz="1200" dirty="0">
                <a:latin typeface="Consolas" pitchFamily="49" charset="0"/>
              </a:rPr>
              <a:t>(puzzle, l, r);  </a:t>
            </a:r>
            <a:r>
              <a:rPr lang="en-US" altLang="ko-KR" sz="1100" dirty="0">
                <a:solidFill>
                  <a:schemeClr val="accent1"/>
                </a:solidFill>
                <a:latin typeface="Consolas" pitchFamily="49" charset="0"/>
              </a:rPr>
              <a:t>// </a:t>
            </a:r>
            <a:r>
              <a:rPr lang="ko-KR" altLang="en-US" sz="1100" dirty="0">
                <a:solidFill>
                  <a:schemeClr val="accent1"/>
                </a:solidFill>
                <a:latin typeface="Consolas" pitchFamily="49" charset="0"/>
              </a:rPr>
              <a:t>숫자 판을 옮긴 결과를 퍼즐 판에 다시 저장</a:t>
            </a:r>
            <a:endParaRPr lang="en-US" altLang="ko-KR" sz="1100" dirty="0">
              <a:solidFill>
                <a:schemeClr val="accent1"/>
              </a:solidFill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  }</a:t>
            </a:r>
          </a:p>
          <a:p>
            <a:r>
              <a:rPr lang="en-US" altLang="ko-KR" sz="1200" dirty="0">
                <a:latin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5991091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그림 </a:t>
            </a:r>
            <a:r>
              <a:rPr lang="en-US" altLang="ko-KR" sz="1000" dirty="0"/>
              <a:t>4. shuffle </a:t>
            </a:r>
            <a:r>
              <a:rPr lang="ko-KR" altLang="en-US" sz="1000" dirty="0"/>
              <a:t>함수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75C02-33FE-4176-8080-506C57FAB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7" y="193254"/>
            <a:ext cx="4759959" cy="211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00BF83-6D6B-49F9-B4C0-9DBA233B6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6793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제출 </a:t>
            </a:r>
            <a:r>
              <a:rPr lang="en-US" altLang="ko-KR" dirty="0"/>
              <a:t>(6/12</a:t>
            </a:r>
            <a:r>
              <a:rPr lang="ko-KR" altLang="en-US" dirty="0"/>
              <a:t>일 자정 마감</a:t>
            </a:r>
            <a:r>
              <a:rPr lang="en-US" altLang="ko-KR" dirty="0"/>
              <a:t>)</a:t>
            </a:r>
            <a:r>
              <a:rPr lang="en-US" altLang="ko-KR" sz="1600" dirty="0"/>
              <a:t> </a:t>
            </a:r>
          </a:p>
          <a:p>
            <a:pPr lvl="2">
              <a:defRPr/>
            </a:pPr>
            <a:r>
              <a:rPr lang="ko-KR" altLang="en-US" sz="1600" dirty="0"/>
              <a:t>제출 이메일 </a:t>
            </a:r>
            <a:r>
              <a:rPr lang="en-US" altLang="ko-KR" sz="1600" dirty="0"/>
              <a:t>:</a:t>
            </a:r>
            <a:r>
              <a:rPr lang="ko-KR" altLang="en-US" sz="1600" dirty="0"/>
              <a:t>  </a:t>
            </a:r>
            <a:r>
              <a:rPr lang="en-US" altLang="ko-KR" sz="1600" dirty="0">
                <a:hlinkClick r:id="rId2"/>
              </a:rPr>
              <a:t>2019ggs02@gmail.com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메일 제목</a:t>
            </a:r>
            <a:r>
              <a:rPr lang="en-US" altLang="ko-KR" sz="1600" dirty="0"/>
              <a:t>: [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]</a:t>
            </a:r>
            <a:r>
              <a:rPr lang="ko-KR" altLang="en-US" sz="1600" dirty="0"/>
              <a:t>학번</a:t>
            </a:r>
            <a:r>
              <a:rPr lang="en-US" altLang="ko-KR" sz="1600" dirty="0"/>
              <a:t>_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제출 파일</a:t>
            </a:r>
            <a:r>
              <a:rPr lang="en-US" altLang="ko-KR" sz="1600" dirty="0"/>
              <a:t>: </a:t>
            </a:r>
            <a:r>
              <a:rPr lang="ko-KR" altLang="en-US" sz="1600" dirty="0"/>
              <a:t>소스 파일과 보고서 파일을 </a:t>
            </a:r>
            <a:r>
              <a:rPr lang="en-US" altLang="ko-KR" sz="1600" dirty="0"/>
              <a:t>zip</a:t>
            </a:r>
            <a:r>
              <a:rPr lang="ko-KR" altLang="en-US" sz="1600" dirty="0"/>
              <a:t>하여 </a:t>
            </a:r>
            <a:r>
              <a:rPr lang="en-US" altLang="ko-KR" sz="1600" dirty="0"/>
              <a:t>[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]</a:t>
            </a:r>
            <a:r>
              <a:rPr lang="ko-KR" altLang="en-US" sz="1600" dirty="0"/>
              <a:t>학번</a:t>
            </a:r>
            <a:r>
              <a:rPr lang="en-US" altLang="ko-KR" sz="1600" dirty="0"/>
              <a:t>_</a:t>
            </a:r>
            <a:r>
              <a:rPr lang="ko-KR" altLang="en-US" sz="1600" dirty="0"/>
              <a:t>이름</a:t>
            </a:r>
            <a:r>
              <a:rPr lang="en-US" altLang="ko-KR" sz="1600" dirty="0"/>
              <a:t>.zip </a:t>
            </a:r>
            <a:r>
              <a:rPr lang="ko-KR" altLang="en-US" sz="1600" dirty="0"/>
              <a:t>제출</a:t>
            </a:r>
          </a:p>
          <a:p>
            <a:pPr lvl="2">
              <a:defRPr/>
            </a:pPr>
            <a:r>
              <a:rPr lang="ko-KR" altLang="en-US" sz="1600" dirty="0"/>
              <a:t>소스 파일명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puzzle_student.c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보고서 파일명</a:t>
            </a:r>
            <a:r>
              <a:rPr lang="en-US" altLang="ko-KR" sz="1600" dirty="0"/>
              <a:t>: [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_</a:t>
            </a:r>
            <a:r>
              <a:rPr lang="ko-KR" altLang="en-US" sz="1600" dirty="0"/>
              <a:t>보고서</a:t>
            </a:r>
            <a:r>
              <a:rPr lang="en-US" altLang="ko-KR" sz="1600" dirty="0"/>
              <a:t>]</a:t>
            </a:r>
            <a:r>
              <a:rPr lang="ko-KR" altLang="en-US" sz="1600" dirty="0"/>
              <a:t>학번</a:t>
            </a:r>
            <a:r>
              <a:rPr lang="en-US" altLang="ko-KR" sz="1600" dirty="0"/>
              <a:t>_</a:t>
            </a:r>
            <a:r>
              <a:rPr lang="ko-KR" altLang="en-US" sz="1600" dirty="0"/>
              <a:t>이름</a:t>
            </a:r>
          </a:p>
          <a:p>
            <a:pPr lvl="2">
              <a:defRPr/>
            </a:pPr>
            <a:r>
              <a:rPr lang="ko-KR" altLang="en-US" sz="1600" dirty="0"/>
              <a:t>제출 시 테스트 코드는 모두 아래와 같이 주석 처리한다</a:t>
            </a:r>
            <a:r>
              <a:rPr lang="en-US" altLang="ko-KR" sz="1600" dirty="0"/>
              <a:t>.</a:t>
            </a:r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3">
              <a:defRPr/>
            </a:pPr>
            <a:endParaRPr lang="en-US" altLang="ko-KR" sz="1400" dirty="0"/>
          </a:p>
          <a:p>
            <a:pPr lvl="2">
              <a:defRPr/>
            </a:pPr>
            <a:endParaRPr lang="en-US" altLang="ko-KR" sz="1600" dirty="0"/>
          </a:p>
          <a:p>
            <a:pPr lvl="2">
              <a:defRPr/>
            </a:pPr>
            <a:endParaRPr lang="en-US" altLang="ko-KR" sz="1600" dirty="0"/>
          </a:p>
          <a:p>
            <a:pPr lvl="2">
              <a:defRPr/>
            </a:pPr>
            <a:r>
              <a:rPr lang="en-US" altLang="ko-KR" sz="1600" dirty="0"/>
              <a:t>Late </a:t>
            </a:r>
            <a:r>
              <a:rPr lang="ko-KR" altLang="en-US" sz="1600" dirty="0"/>
              <a:t>없음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Copy </a:t>
            </a:r>
            <a:r>
              <a:rPr lang="ko-KR" altLang="en-US" b="1" dirty="0">
                <a:solidFill>
                  <a:srgbClr val="FF0000"/>
                </a:solidFill>
              </a:rPr>
              <a:t>적발 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제출 및 마감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F14069D-2812-4305-992F-66FDFFA90FF5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69777" y="3314583"/>
            <a:ext cx="2202223" cy="1885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627784" y="4609802"/>
            <a:ext cx="1872208" cy="5473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400" b="1" i="0" u="none" strike="noStrike" cap="none" normalizeH="0" baseline="0">
              <a:solidFill>
                <a:schemeClr val="tx1"/>
              </a:solidFill>
              <a:effectLst/>
              <a:latin typeface="Arial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654297"/>
            <a:ext cx="2543185" cy="420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FF0000"/>
                </a:solidFill>
              </a:rPr>
              <a:t>※ </a:t>
            </a:r>
            <a:r>
              <a:rPr lang="ko-KR" altLang="en-US" sz="1100">
                <a:solidFill>
                  <a:srgbClr val="FF0000"/>
                </a:solidFill>
              </a:rPr>
              <a:t>반드시 주석 처리 후 제출</a:t>
            </a:r>
          </a:p>
          <a:p>
            <a:pPr lvl="0">
              <a:defRPr/>
            </a:pPr>
            <a:r>
              <a:rPr lang="en-US" altLang="ko-KR" sz="1100">
                <a:solidFill>
                  <a:srgbClr val="FF0000"/>
                </a:solidFill>
              </a:rPr>
              <a:t>(</a:t>
            </a:r>
            <a:r>
              <a:rPr lang="ko-KR" altLang="en-US" sz="1100">
                <a:solidFill>
                  <a:srgbClr val="FF0000"/>
                </a:solidFill>
              </a:rPr>
              <a:t>주석 처리 되지 않았을 경우 감점 처리</a:t>
            </a:r>
            <a:r>
              <a:rPr lang="en-US" altLang="ko-KR" sz="1100">
                <a:solidFill>
                  <a:srgbClr val="FF0000"/>
                </a:solidFill>
              </a:rPr>
              <a:t>)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99992" y="4766710"/>
            <a:ext cx="7200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67744" y="5206164"/>
            <a:ext cx="22329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/>
              <a:t>그림 </a:t>
            </a:r>
            <a:r>
              <a:rPr lang="en-US" altLang="ko-KR" sz="1050"/>
              <a:t>15. </a:t>
            </a:r>
            <a:r>
              <a:rPr lang="ko-KR" altLang="en-US" sz="1050"/>
              <a:t>제출시 메인 함수 상태</a:t>
            </a:r>
            <a:endParaRPr lang="en-US" altLang="ko-KR" sz="105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539644-A575-4023-AD95-C754393132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1" y="6609319"/>
            <a:ext cx="4759959" cy="2114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BF334C-A70B-44FD-8DBE-BD0DEEF7A7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21" y="185821"/>
            <a:ext cx="4759959" cy="211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</p:spPr>
            <p:txBody>
              <a:bodyPr/>
              <a:lstStyle/>
              <a:p>
                <a:r>
                  <a:rPr lang="ko-KR" altLang="en-US" sz="2000" dirty="0"/>
                  <a:t>보고서 요구사항</a:t>
                </a:r>
                <a:endParaRPr lang="en-US" altLang="ko-KR" sz="2000" dirty="0"/>
              </a:p>
              <a:p>
                <a:pPr lvl="1" latinLnBrk="1"/>
                <a:r>
                  <a:rPr lang="ko-KR" altLang="en-US" sz="1800" dirty="0"/>
                  <a:t>프로그램 실행 흐름도 </a:t>
                </a:r>
                <a:r>
                  <a:rPr lang="en-US" altLang="ko-KR" sz="1800" dirty="0"/>
                  <a:t>(Flowchart) </a:t>
                </a:r>
                <a:r>
                  <a:rPr lang="ko-KR" altLang="en-US" sz="1800" dirty="0"/>
                  <a:t>및 설명</a:t>
                </a:r>
              </a:p>
              <a:p>
                <a:pPr lvl="2" latinLnBrk="1"/>
                <a:r>
                  <a:rPr lang="ko-KR" altLang="en-US" sz="1600" dirty="0"/>
                  <a:t>자신의 프로그램이 동작하는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실행 흐름도</a:t>
                </a:r>
                <a:r>
                  <a:rPr lang="ko-KR" altLang="en-US" sz="1600" dirty="0"/>
                  <a:t>를 작성하고 설명하여야 한다</a:t>
                </a:r>
                <a:r>
                  <a:rPr lang="en-US" altLang="ko-KR" sz="1600" dirty="0"/>
                  <a:t>. </a:t>
                </a:r>
              </a:p>
              <a:p>
                <a:pPr lvl="2" latinLnBrk="1"/>
                <a:r>
                  <a:rPr lang="ko-KR" altLang="en-US" sz="1600" dirty="0"/>
                  <a:t>실행 흐름도를 설명할 때 그림 등을 첨부하여 잘 이해가 될 수 있도록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프로그램의 각 함수 설명</a:t>
                </a:r>
                <a:endParaRPr lang="en-US" altLang="ko-KR" sz="1800" dirty="0"/>
              </a:p>
              <a:p>
                <a:pPr lvl="2" latinLnBrk="1"/>
                <a:r>
                  <a:rPr lang="ko-KR" altLang="en-US" sz="1600" dirty="0"/>
                  <a:t>프로그램을 구성하는 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함수를 자세하게 설명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 latinLnBrk="1"/>
                <a:r>
                  <a:rPr lang="ko-KR" altLang="en-US" sz="1600" dirty="0">
                    <a:solidFill>
                      <a:srgbClr val="FF0000"/>
                    </a:solidFill>
                  </a:rPr>
                  <a:t>추가 구현</a:t>
                </a:r>
                <a:r>
                  <a:rPr lang="ko-KR" altLang="en-US" sz="1600" dirty="0"/>
                  <a:t>을 제외한 추가 구현 사항이 있다면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별도로 설명하도록 한다</a:t>
                </a:r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ko-KR" altLang="en-US" sz="1800" dirty="0"/>
                  <a:t>시험 및 평가 방식 설명</a:t>
                </a:r>
              </a:p>
              <a:p>
                <a:pPr lvl="2" latinLnBrk="1"/>
                <a:r>
                  <a:rPr lang="ko-KR" altLang="en-US" sz="1600" dirty="0"/>
                  <a:t>작성한 프로그램이 다음 조건들을 만족하며 안정되게 작동하는지 확인한다</a:t>
                </a:r>
                <a:r>
                  <a:rPr lang="en-US" altLang="ko-KR" sz="1600" dirty="0"/>
                  <a:t>. </a:t>
                </a:r>
              </a:p>
              <a:p>
                <a:pPr lvl="3" latinLnBrk="1"/>
                <a:r>
                  <a:rPr lang="ko-KR" altLang="en-US" sz="1400" dirty="0"/>
                  <a:t>방향키</a:t>
                </a:r>
                <a:r>
                  <a:rPr lang="en-US" altLang="ko-KR" sz="1400" dirty="0"/>
                  <a:t>(w, s, d, a)</a:t>
                </a:r>
                <a:r>
                  <a:rPr lang="ko-KR" altLang="en-US" sz="1400" dirty="0"/>
                  <a:t>를 눌렀을 경우 숫자 판이 정상적으로 움직인다</a:t>
                </a:r>
                <a:r>
                  <a:rPr lang="en-US" altLang="ko-KR" sz="1400" dirty="0"/>
                  <a:t>.</a:t>
                </a:r>
              </a:p>
              <a:p>
                <a:pPr lvl="3" latinLnBrk="1"/>
                <a:r>
                  <a:rPr lang="ko-KR" altLang="en-US" sz="1400" dirty="0"/>
                  <a:t>숫자가 정렬되면 프로그램이 정상적으로 종료된다</a:t>
                </a:r>
                <a:r>
                  <a:rPr lang="en-US" altLang="ko-KR" sz="1400" dirty="0"/>
                  <a:t>.</a:t>
                </a:r>
              </a:p>
              <a:p>
                <a:pPr lvl="3" latinLnBrk="1"/>
                <a:r>
                  <a:rPr lang="ko-KR" altLang="en-US" sz="1400" dirty="0"/>
                  <a:t>프로그램 종료 후</a:t>
                </a:r>
                <a:r>
                  <a:rPr lang="en-US" altLang="ko-KR" sz="1400" dirty="0"/>
                  <a:t>, terminal</a:t>
                </a:r>
                <a:r>
                  <a:rPr lang="ko-KR" altLang="en-US" sz="1400" dirty="0"/>
                  <a:t>로 정상적으로 원상 복귀 된다</a:t>
                </a:r>
                <a:r>
                  <a:rPr lang="en-US" altLang="ko-KR" sz="1400" dirty="0"/>
                  <a:t>.</a:t>
                </a:r>
              </a:p>
              <a:p>
                <a:pPr lvl="3" latinLnBrk="1"/>
                <a:r>
                  <a:rPr lang="ko-KR" altLang="en-US" sz="1400" dirty="0"/>
                  <a:t>게임이 끝날 때 까지 오류가 발생하지 않는다</a:t>
                </a:r>
                <a:r>
                  <a:rPr lang="en-US" altLang="ko-KR" sz="1400" dirty="0"/>
                  <a:t>.</a:t>
                </a:r>
              </a:p>
              <a:p>
                <a:pPr lvl="3" latinLnBrk="1"/>
                <a:r>
                  <a:rPr lang="en-US" altLang="ko-KR" sz="1400" dirty="0"/>
                  <a:t>(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추가구현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:r>
                  <a:rPr lang="ko-KR" altLang="en-US" sz="1400" dirty="0"/>
                  <a:t>숫자 판이 움직일 때 마다</a:t>
                </a:r>
                <a:r>
                  <a:rPr lang="en-US" altLang="ko-KR" sz="1400" dirty="0"/>
                  <a:t> life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씩 감소하고</a:t>
                </a:r>
                <a:r>
                  <a:rPr lang="en-US" altLang="ko-KR" sz="1400" dirty="0"/>
                  <a:t>, life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일 때 숫자 판이 정렬되지 않은 상태이면 </a:t>
                </a:r>
                <a:r>
                  <a:rPr lang="en-US" altLang="ko-KR" sz="1400" dirty="0"/>
                  <a:t>Fail 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출력하고 프로그램을 종료한다</a:t>
                </a:r>
                <a:r>
                  <a:rPr lang="en-US" altLang="ko-KR" sz="1400" dirty="0"/>
                  <a:t>.</a:t>
                </a:r>
              </a:p>
              <a:p>
                <a:pPr lvl="3" latinLnBrk="1"/>
                <a:endParaRPr lang="ko-KR" altLang="en-US" dirty="0"/>
              </a:p>
              <a:p>
                <a:pPr marL="914400" lvl="2" indent="0" latinLnBrk="1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43000"/>
                <a:ext cx="8152457" cy="5257800"/>
              </a:xfrm>
              <a:blipFill rotWithShape="0">
                <a:blip r:embed="rId2"/>
                <a:stretch>
                  <a:fillRect l="-75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(</a:t>
            </a:r>
            <a:r>
              <a:rPr lang="ko-KR" altLang="en-US" dirty="0"/>
              <a:t>보고서 및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8C049-14D6-4B31-ABD0-34BA5EE14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E2C79F-B117-4610-A60F-50720D5A5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1" y="160065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필요 시 추가 변수는 추가할 수 있지만</a:t>
            </a:r>
            <a:r>
              <a:rPr lang="en-US" altLang="ko-KR" dirty="0"/>
              <a:t>, </a:t>
            </a:r>
            <a:r>
              <a:rPr lang="ko-KR" altLang="en-US" dirty="0"/>
              <a:t>주어진 함수와 변수들의 이름을 변경하지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코드에서 </a:t>
            </a:r>
            <a:r>
              <a:rPr lang="en-US" altLang="ko-KR" dirty="0"/>
              <a:t>TODO</a:t>
            </a:r>
            <a:r>
              <a:rPr lang="ko-KR" altLang="en-US" dirty="0"/>
              <a:t>라고 적힌 부분만 구현하면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4D64F-E517-41FE-A167-A9CABF826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CF459-B252-4454-85E9-AD40A20A8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50" y="172112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8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3449" y="1183944"/>
            <a:ext cx="8018463" cy="5257800"/>
          </a:xfrm>
        </p:spPr>
        <p:txBody>
          <a:bodyPr/>
          <a:lstStyle/>
          <a:p>
            <a:r>
              <a:rPr lang="en-US" altLang="ko-KR" dirty="0" err="1"/>
              <a:t>puzzle_student.c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pPr lvl="2"/>
            <a:r>
              <a:rPr lang="ko-KR" altLang="en-US" dirty="0"/>
              <a:t>퍼즐게임 시작 시 실행되며</a:t>
            </a:r>
            <a:r>
              <a:rPr lang="en-US" altLang="ko-KR" dirty="0"/>
              <a:t>, </a:t>
            </a:r>
            <a:r>
              <a:rPr lang="ko-KR" altLang="en-US" dirty="0"/>
              <a:t>퍼즐게임 판을 초기화하고</a:t>
            </a:r>
            <a:r>
              <a:rPr lang="en-US" altLang="ko-KR" dirty="0"/>
              <a:t> </a:t>
            </a:r>
            <a:r>
              <a:rPr lang="ko-KR" altLang="en-US" dirty="0"/>
              <a:t>입력 받은 </a:t>
            </a:r>
            <a:r>
              <a:rPr lang="en-US" altLang="ko-KR" dirty="0"/>
              <a:t>command</a:t>
            </a:r>
            <a:r>
              <a:rPr lang="ko-KR" altLang="en-US" dirty="0"/>
              <a:t>에 대한 동작을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Life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되거나</a:t>
            </a:r>
            <a:r>
              <a:rPr lang="en-US" altLang="ko-KR" dirty="0"/>
              <a:t>, </a:t>
            </a:r>
            <a:r>
              <a:rPr lang="ko-KR" altLang="en-US" dirty="0"/>
              <a:t>게임을 </a:t>
            </a:r>
            <a:r>
              <a:rPr lang="en-US" altLang="ko-KR" dirty="0"/>
              <a:t>clear</a:t>
            </a:r>
            <a:r>
              <a:rPr lang="ko-KR" altLang="en-US" dirty="0"/>
              <a:t>했을 시 프로그램을 종료한다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/>
              <a:t>퍼즐게임의 </a:t>
            </a:r>
            <a:r>
              <a:rPr lang="en-US" altLang="ko-KR" dirty="0"/>
              <a:t>global </a:t>
            </a:r>
            <a:r>
              <a:rPr lang="ko-KR" altLang="en-US" dirty="0"/>
              <a:t>변수와 게임 판을 초기화 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게임 판의 빈칸은 </a:t>
            </a:r>
            <a:r>
              <a:rPr lang="en-US" altLang="ko-KR" dirty="0"/>
              <a:t>0</a:t>
            </a:r>
            <a:r>
              <a:rPr lang="ko-KR" altLang="en-US" dirty="0"/>
              <a:t>으로 초기화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printPuzzle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/>
              <a:t>퍼즐게임 판을 출력해준다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checkPuzzle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/>
              <a:t>퍼즐게임이 </a:t>
            </a:r>
            <a:r>
              <a:rPr lang="en-US" altLang="ko-KR" dirty="0"/>
              <a:t>clear</a:t>
            </a:r>
            <a:r>
              <a:rPr lang="ko-KR" altLang="en-US" dirty="0"/>
              <a:t>되었는지 체크한다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39BAC-DCF7-40F9-A8F7-7A997B17F2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591A6-1DDF-4ABF-AA9B-E6AE4C128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7" y="193254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err="1"/>
              <a:t>puzzle_student.c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find_0_loc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/>
              <a:t>퍼즐게임 판에서 빈칸의 위치를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getch</a:t>
            </a:r>
            <a:r>
              <a:rPr lang="en-US" altLang="ko-KR" dirty="0"/>
              <a:t> ()</a:t>
            </a:r>
          </a:p>
          <a:p>
            <a:pPr lvl="2"/>
            <a:r>
              <a:rPr lang="ko-KR" altLang="en-US" dirty="0"/>
              <a:t>콘솔 창에 입력하는 </a:t>
            </a:r>
            <a:r>
              <a:rPr lang="en-US" altLang="ko-KR" dirty="0"/>
              <a:t>key</a:t>
            </a:r>
            <a:r>
              <a:rPr lang="ko-KR" altLang="en-US" dirty="0"/>
              <a:t>의 값을 받아온다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</a:t>
            </a:r>
            <a:r>
              <a:rPr lang="en-US" altLang="ko-KR" dirty="0"/>
              <a:t>, Enter</a:t>
            </a:r>
            <a:r>
              <a:rPr lang="ko-KR" altLang="en-US" dirty="0"/>
              <a:t>로 입력할 필요 없음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move_to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loc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command)</a:t>
            </a:r>
          </a:p>
          <a:p>
            <a:pPr lvl="2"/>
            <a:r>
              <a:rPr lang="en-US" altLang="ko-KR" dirty="0"/>
              <a:t>Command</a:t>
            </a:r>
            <a:r>
              <a:rPr lang="ko-KR" altLang="en-US" dirty="0"/>
              <a:t>에 대한 동작을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‘w’, ‘W’ – </a:t>
            </a:r>
            <a:r>
              <a:rPr lang="ko-KR" altLang="en-US" dirty="0"/>
              <a:t>빈칸을 아래로</a:t>
            </a:r>
            <a:r>
              <a:rPr lang="en-US" altLang="ko-KR" dirty="0"/>
              <a:t>, ‘a’, ‘A’ – </a:t>
            </a:r>
            <a:r>
              <a:rPr lang="ko-KR" altLang="en-US" dirty="0"/>
              <a:t>빈칸을 오른쪽으로</a:t>
            </a:r>
            <a:endParaRPr lang="en-US" altLang="ko-KR" dirty="0"/>
          </a:p>
          <a:p>
            <a:pPr lvl="2"/>
            <a:r>
              <a:rPr lang="en-US" altLang="ko-KR" dirty="0"/>
              <a:t>‘s’, ‘S’ – </a:t>
            </a:r>
            <a:r>
              <a:rPr lang="ko-KR" altLang="en-US" dirty="0"/>
              <a:t>빈칸을 위로</a:t>
            </a:r>
            <a:r>
              <a:rPr lang="en-US" altLang="ko-KR" dirty="0"/>
              <a:t>, ‘d’, ‘D’ – </a:t>
            </a:r>
            <a:r>
              <a:rPr lang="ko-KR" altLang="en-US" dirty="0"/>
              <a:t>빈칸을 왼쪽으로</a:t>
            </a:r>
            <a:endParaRPr lang="en-US" altLang="ko-KR" dirty="0"/>
          </a:p>
          <a:p>
            <a:pPr marL="257175" lvl="1" indent="0">
              <a:buNone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Page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52B26-7B64-4B46-9F4C-50D9BC85E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11D954-865E-4814-A439-B54959022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2142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 err="1"/>
              <a:t>puzzle_student.c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shuffle 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puzzle[][size])</a:t>
            </a:r>
          </a:p>
          <a:p>
            <a:pPr lvl="2"/>
            <a:r>
              <a:rPr lang="ko-KR" altLang="en-US" dirty="0"/>
              <a:t>퍼즐게임 판을</a:t>
            </a:r>
            <a:r>
              <a:rPr lang="en-US" altLang="ko-KR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섞는다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GetCommand</a:t>
            </a:r>
            <a:r>
              <a:rPr lang="en-US" altLang="ko-KR" dirty="0"/>
              <a:t> ()</a:t>
            </a:r>
          </a:p>
          <a:p>
            <a:pPr lvl="2"/>
            <a:r>
              <a:rPr lang="en-US" altLang="ko-KR" dirty="0" err="1"/>
              <a:t>getch</a:t>
            </a:r>
            <a:r>
              <a:rPr lang="en-US" altLang="ko-KR" dirty="0"/>
              <a:t>() </a:t>
            </a:r>
            <a:r>
              <a:rPr lang="ko-KR" altLang="en-US" dirty="0"/>
              <a:t>함수로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가져와 해당하는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return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‘w’, ‘W’, ‘a’, ‘A’, ‘s’, ‘S’, ‘d’, ‘D’ key</a:t>
            </a:r>
            <a:r>
              <a:rPr lang="ko-KR" altLang="en-US" dirty="0"/>
              <a:t>를 제외한 다른 </a:t>
            </a:r>
            <a:r>
              <a:rPr lang="en-US" altLang="ko-KR" dirty="0"/>
              <a:t>key</a:t>
            </a:r>
            <a:r>
              <a:rPr lang="ko-KR" altLang="en-US" dirty="0"/>
              <a:t>가 입력으로 들어올 시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Page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7A971-0945-41DA-8A9C-742B4D558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1CCC0C-4E75-46A2-B2D1-B5435018B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61" y="188640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8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(</a:t>
            </a:r>
            <a:r>
              <a:rPr lang="ko-KR" altLang="en-US" dirty="0"/>
              <a:t>과정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2448272"/>
          </a:xfrm>
        </p:spPr>
        <p:txBody>
          <a:bodyPr/>
          <a:lstStyle/>
          <a:p>
            <a:pPr lvl="1"/>
            <a:r>
              <a:rPr lang="en-US" altLang="ko-KR" sz="1800" b="1" dirty="0">
                <a:solidFill>
                  <a:srgbClr val="FF0000"/>
                </a:solidFill>
              </a:rPr>
              <a:t>Step 2:</a:t>
            </a:r>
            <a:r>
              <a:rPr lang="en-US" altLang="ko-KR" sz="1800" dirty="0"/>
              <a:t> up(w), left(a), down(s), right(d) </a:t>
            </a:r>
            <a:r>
              <a:rPr lang="ko-KR" altLang="en-US" sz="1800" dirty="0"/>
              <a:t>키를 움직여 빈칸을 채우는 방향으로 숫자 판을 움직인다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예를 들어</a:t>
            </a:r>
            <a:r>
              <a:rPr lang="en-US" altLang="ko-KR" sz="1600" dirty="0"/>
              <a:t>, (</a:t>
            </a:r>
            <a:r>
              <a:rPr lang="ko-KR" altLang="en-US" sz="1600" dirty="0"/>
              <a:t>그림 </a:t>
            </a:r>
            <a:r>
              <a:rPr lang="en-US" altLang="ko-KR" sz="1600" dirty="0"/>
              <a:t>3)</a:t>
            </a:r>
            <a:r>
              <a:rPr lang="ko-KR" altLang="en-US" sz="1600" dirty="0"/>
              <a:t>에서 </a:t>
            </a:r>
            <a:r>
              <a:rPr lang="en-US" altLang="ko-KR" sz="1600" dirty="0"/>
              <a:t>left(a)</a:t>
            </a:r>
            <a:r>
              <a:rPr lang="ko-KR" altLang="en-US" sz="1600" dirty="0"/>
              <a:t>키를 눌렀을 경우 숫자판 </a:t>
            </a:r>
            <a:r>
              <a:rPr lang="en-US" altLang="ko-KR" sz="1600" dirty="0"/>
              <a:t>14</a:t>
            </a:r>
            <a:r>
              <a:rPr lang="ko-KR" altLang="en-US" sz="1600" dirty="0"/>
              <a:t>가 왼쪽으로 </a:t>
            </a:r>
            <a:r>
              <a:rPr lang="en-US" altLang="ko-KR" sz="1600" dirty="0"/>
              <a:t>(</a:t>
            </a:r>
            <a:r>
              <a:rPr lang="ko-KR" altLang="en-US" sz="1600" dirty="0"/>
              <a:t>빈칸을 채우는 방향</a:t>
            </a:r>
            <a:r>
              <a:rPr lang="en-US" altLang="ko-KR" sz="1600" dirty="0"/>
              <a:t>) </a:t>
            </a:r>
            <a:r>
              <a:rPr lang="ko-KR" altLang="en-US" sz="1600" dirty="0"/>
              <a:t>움직인다</a:t>
            </a:r>
            <a:r>
              <a:rPr lang="en-US" altLang="ko-KR" sz="1600" dirty="0"/>
              <a:t>. (</a:t>
            </a:r>
            <a:r>
              <a:rPr lang="ko-KR" altLang="en-US" sz="1600" dirty="0"/>
              <a:t>그림</a:t>
            </a:r>
            <a:r>
              <a:rPr lang="en-US" altLang="ko-KR" sz="1600" dirty="0"/>
              <a:t>5)</a:t>
            </a:r>
          </a:p>
          <a:p>
            <a:pPr lvl="1"/>
            <a:r>
              <a:rPr lang="en-US" altLang="ko-KR" sz="1800" b="1" dirty="0">
                <a:solidFill>
                  <a:srgbClr val="FF0000"/>
                </a:solidFill>
              </a:rPr>
              <a:t>Step 3:</a:t>
            </a:r>
            <a:r>
              <a:rPr lang="en-US" altLang="ko-KR" sz="1800" dirty="0"/>
              <a:t> </a:t>
            </a:r>
            <a:r>
              <a:rPr lang="ko-KR" altLang="en-US" sz="1800" dirty="0"/>
              <a:t>숫자가 맨 왼쪽 </a:t>
            </a:r>
            <a:r>
              <a:rPr lang="ko-KR" altLang="en-US" sz="1800" dirty="0" err="1"/>
              <a:t>윗칸부터</a:t>
            </a:r>
            <a:r>
              <a:rPr lang="ko-KR" altLang="en-US" sz="1800" dirty="0"/>
              <a:t> 내림차순으로 정렬되면 </a:t>
            </a:r>
            <a:r>
              <a:rPr lang="en-US" altLang="ko-KR" sz="1800" dirty="0"/>
              <a:t>Success! </a:t>
            </a:r>
            <a:r>
              <a:rPr lang="ko-KR" altLang="en-US" sz="1800" dirty="0"/>
              <a:t>글자와 함께 프로그램이 종료 된다</a:t>
            </a:r>
            <a:r>
              <a:rPr lang="en-US" altLang="ko-KR" sz="1800" dirty="0"/>
              <a:t>. (</a:t>
            </a:r>
            <a:r>
              <a:rPr lang="ko-KR" altLang="en-US" sz="1800" dirty="0"/>
              <a:t>그림</a:t>
            </a:r>
            <a:r>
              <a:rPr lang="en-US" altLang="ko-KR" sz="1800" dirty="0"/>
              <a:t>6)</a:t>
            </a:r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1691680" y="3545113"/>
            <a:ext cx="1580882" cy="2685057"/>
            <a:chOff x="1458767" y="3734714"/>
            <a:chExt cx="1580882" cy="26850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3" y="3734714"/>
              <a:ext cx="1416683" cy="2378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458767" y="6173550"/>
              <a:ext cx="1580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3. </a:t>
              </a:r>
              <a:r>
                <a:rPr lang="ko-KR" altLang="en-US" sz="1000" dirty="0"/>
                <a:t>게임 실행 첫 화면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72562" y="3545113"/>
            <a:ext cx="2334293" cy="2685057"/>
            <a:chOff x="2093691" y="3720897"/>
            <a:chExt cx="2334293" cy="268505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910" y="3720897"/>
              <a:ext cx="1422589" cy="2370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093691" y="6159733"/>
              <a:ext cx="23342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5. (</a:t>
              </a:r>
              <a:r>
                <a:rPr lang="ko-KR" altLang="en-US" sz="1000" dirty="0"/>
                <a:t>그림 </a:t>
              </a:r>
              <a:r>
                <a:rPr lang="en-US" altLang="ko-KR" sz="1000" dirty="0"/>
                <a:t>3)</a:t>
              </a:r>
              <a:r>
                <a:rPr lang="ko-KR" altLang="en-US" sz="1000" dirty="0"/>
                <a:t>에서 </a:t>
              </a:r>
              <a:r>
                <a:rPr lang="en-US" altLang="ko-KR" sz="1000" dirty="0"/>
                <a:t>a</a:t>
              </a:r>
              <a:r>
                <a:rPr lang="ko-KR" altLang="en-US" sz="1000" dirty="0"/>
                <a:t>키를 눌렀을 경우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64850" y="3080722"/>
            <a:ext cx="1944216" cy="3156590"/>
            <a:chOff x="2411760" y="3168001"/>
            <a:chExt cx="1848464" cy="3250879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68001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449939" y="6165304"/>
              <a:ext cx="1675242" cy="25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6. </a:t>
              </a:r>
              <a:r>
                <a:rPr lang="ko-KR" altLang="en-US" sz="1000" dirty="0"/>
                <a:t>프로그램 종료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성공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6E6B1FB-7CCA-4A3D-A58E-714DD2279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83" y="188640"/>
            <a:ext cx="4759959" cy="2114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B9BF6F-C9A2-493F-AFC4-19E99E257C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추가 구현</a:t>
            </a:r>
            <a:r>
              <a:rPr lang="en-US" altLang="ko-KR" dirty="0"/>
              <a:t>(a1)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</p:spPr>
            <p:txBody>
              <a:bodyPr/>
              <a:lstStyle/>
              <a:p>
                <a:r>
                  <a:rPr lang="ko-KR" altLang="en-US" sz="2000" dirty="0"/>
                  <a:t>추가 구현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/>
                  <a:t>) - Life</a:t>
                </a:r>
                <a:r>
                  <a:rPr lang="ko-KR" altLang="en-US" sz="2000" dirty="0"/>
                  <a:t>를 고려한 프로그램 종료 조건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/>
                  <a:t>Step 2</a:t>
                </a:r>
                <a:r>
                  <a:rPr lang="ko-KR" altLang="en-US" sz="1600" dirty="0"/>
                  <a:t>에서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판을 움직일 때 마다 </a:t>
                </a:r>
                <a:r>
                  <a:rPr lang="en-US" altLang="ko-KR" sz="1600" dirty="0"/>
                  <a:t>Life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씩 줄어든다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en-US" altLang="ko-KR" sz="1600" dirty="0"/>
                  <a:t>Step 3</a:t>
                </a:r>
                <a:r>
                  <a:rPr lang="ko-KR" altLang="en-US" sz="1600" dirty="0"/>
                  <a:t>에서 </a:t>
                </a:r>
                <a:r>
                  <a:rPr lang="en-US" altLang="ko-KR" sz="1600" dirty="0"/>
                  <a:t>Life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보다 크고 정렬이 완료 되면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그림</a:t>
                </a:r>
                <a:r>
                  <a:rPr lang="en-US" altLang="ko-KR" sz="1600" dirty="0"/>
                  <a:t>5)</a:t>
                </a:r>
                <a:r>
                  <a:rPr lang="ko-KR" altLang="en-US" sz="1600" dirty="0"/>
                  <a:t>와 같이 </a:t>
                </a:r>
                <a:r>
                  <a:rPr lang="en-US" altLang="ko-KR" sz="1600" dirty="0"/>
                  <a:t>Success! </a:t>
                </a:r>
                <a:r>
                  <a:rPr lang="ko-KR" altLang="en-US" sz="1600" dirty="0"/>
                  <a:t>글자와 함께 프로그램이 종료된다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ko-KR" altLang="en-US" sz="1600" dirty="0"/>
                  <a:t>만약 </a:t>
                </a:r>
                <a:r>
                  <a:rPr lang="en-US" altLang="ko-KR" sz="1600" dirty="0"/>
                  <a:t>Life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 될 때 까지 숫자가 정렬되지 않으면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그림</a:t>
                </a:r>
                <a:r>
                  <a:rPr lang="en-US" altLang="ko-KR" sz="1600" dirty="0"/>
                  <a:t>6)</a:t>
                </a:r>
                <a:r>
                  <a:rPr lang="ko-KR" altLang="en-US" sz="1600" dirty="0"/>
                  <a:t>과 같이 </a:t>
                </a:r>
                <a:r>
                  <a:rPr lang="en-US" altLang="ko-KR" sz="1600" dirty="0"/>
                  <a:t>Fail! </a:t>
                </a:r>
                <a:r>
                  <a:rPr lang="ko-KR" altLang="en-US" sz="1600" dirty="0"/>
                  <a:t>글자와 함께 프로그램이 종료된다</a:t>
                </a:r>
                <a:r>
                  <a:rPr lang="en-US" altLang="ko-KR" sz="1600" dirty="0"/>
                  <a:t>.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정렬과 동시에 </a:t>
                </a:r>
                <a:r>
                  <a:rPr lang="en-US" altLang="ko-KR" sz="1400" dirty="0"/>
                  <a:t>Life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일 경우 성공으로 간주</a:t>
                </a:r>
                <a:r>
                  <a:rPr lang="en-US" altLang="ko-KR" sz="1400" dirty="0"/>
                  <a:t>)</a:t>
                </a:r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68760"/>
                <a:ext cx="7776864" cy="4912746"/>
              </a:xfrm>
              <a:blipFill rotWithShape="0">
                <a:blip r:embed="rId2"/>
                <a:stretch>
                  <a:fillRect l="-78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2339752" y="3212976"/>
            <a:ext cx="1848464" cy="3270557"/>
            <a:chOff x="2411760" y="3140968"/>
            <a:chExt cx="1848464" cy="3270557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140968"/>
              <a:ext cx="1848464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449939" y="6165304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6. </a:t>
              </a:r>
              <a:r>
                <a:rPr lang="ko-KR" altLang="en-US" sz="1000" dirty="0"/>
                <a:t>프로그램 종료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성공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4048" y="3212977"/>
            <a:ext cx="1866092" cy="3240359"/>
            <a:chOff x="5004048" y="3140969"/>
            <a:chExt cx="1866092" cy="3240359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140969"/>
              <a:ext cx="1866092" cy="3003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42227" y="6135107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그림 </a:t>
              </a:r>
              <a:r>
                <a:rPr lang="en-US" altLang="ko-KR" sz="1000" dirty="0"/>
                <a:t>7. </a:t>
              </a:r>
              <a:r>
                <a:rPr lang="ko-KR" altLang="en-US" sz="1000" dirty="0"/>
                <a:t>프로그램 종료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실패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07271" y="4667557"/>
            <a:ext cx="1811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Life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ko-KR" altLang="en-US" sz="1100" dirty="0">
                <a:solidFill>
                  <a:srgbClr val="FF0000"/>
                </a:solidFill>
              </a:rPr>
              <a:t>일 때 숫자 판이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정렬되지 않으면 </a:t>
            </a:r>
            <a:r>
              <a:rPr lang="en-US" altLang="ko-KR" sz="1100" dirty="0">
                <a:solidFill>
                  <a:srgbClr val="FF0000"/>
                </a:solidFill>
              </a:rPr>
              <a:t>Fail! </a:t>
            </a:r>
            <a:r>
              <a:rPr lang="ko-KR" altLang="en-US" sz="1100" dirty="0">
                <a:solidFill>
                  <a:srgbClr val="FF0000"/>
                </a:solidFill>
              </a:rPr>
              <a:t>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후 프로그램 종료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5643341" y="4869160"/>
            <a:ext cx="1432176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39FF410-71EA-4F51-8D37-908264A4CA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83" y="188640"/>
            <a:ext cx="4759959" cy="2114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5D9564-0D3C-4ABB-8BF6-3CC8F25C9F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6864" cy="4176464"/>
          </a:xfrm>
        </p:spPr>
        <p:txBody>
          <a:bodyPr/>
          <a:lstStyle/>
          <a:p>
            <a:r>
              <a:rPr lang="ko-KR" altLang="en-US" sz="2000" dirty="0"/>
              <a:t>본 프로젝트는 주어진 코드를 이해하여 프로그램 작동에 필요한 함수를 직접 구현하는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주어진 코드 내의 </a:t>
            </a:r>
            <a:r>
              <a:rPr lang="en-US" altLang="ko-KR" sz="2000" dirty="0"/>
              <a:t>TODO </a:t>
            </a:r>
            <a:r>
              <a:rPr lang="ko-KR" altLang="en-US" sz="2000" dirty="0"/>
              <a:t>부분을 구현하여 숫자 퍼즐 게임이 정상적으로 작동할 수 있게 코드를 작성한다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프로그램을 강제로 종료하려면 </a:t>
            </a:r>
            <a:r>
              <a:rPr lang="en-US" altLang="ko-KR" sz="2000" dirty="0" err="1"/>
              <a:t>Ctrl+c</a:t>
            </a:r>
            <a:r>
              <a:rPr lang="en-US" altLang="ko-KR" sz="2000" dirty="0"/>
              <a:t> </a:t>
            </a:r>
            <a:r>
              <a:rPr lang="ko-KR" altLang="en-US" sz="2000" dirty="0"/>
              <a:t>를 누른다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18201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A953A4-AEDB-4E96-9463-3794BF8FD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15CE06-DAC3-4BF0-AE75-D11F4DC91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0" y="188640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/>
              <a:t>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프로젝트는 아래와 같은 조건 하에서 작성한다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조건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cspro</a:t>
            </a:r>
            <a:r>
              <a:rPr lang="en-US" altLang="ko-KR" sz="1600" dirty="0"/>
              <a:t> </a:t>
            </a:r>
            <a:r>
              <a:rPr lang="ko-KR" altLang="en-US" sz="1600" dirty="0"/>
              <a:t>서버 상에서 수행하도록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주어진 </a:t>
            </a:r>
            <a:r>
              <a:rPr lang="en-US" altLang="ko-KR" sz="1600" dirty="0" err="1"/>
              <a:t>puzzle_student.c</a:t>
            </a:r>
            <a:r>
              <a:rPr lang="en-US" altLang="ko-KR" sz="1600" dirty="0"/>
              <a:t> </a:t>
            </a:r>
            <a:r>
              <a:rPr lang="ko-KR" altLang="en-US" sz="1600" dirty="0"/>
              <a:t>코드를 기반으로 프로그램을 작성한다</a:t>
            </a:r>
            <a:r>
              <a:rPr lang="en-US" altLang="ko-KR" sz="1600" dirty="0"/>
              <a:t>. </a:t>
            </a:r>
          </a:p>
          <a:p>
            <a:pPr marL="581025" lvl="2" indent="0">
              <a:buNone/>
            </a:pPr>
            <a:r>
              <a:rPr lang="en-US" altLang="ko-KR" sz="1600" dirty="0"/>
              <a:t>	  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기존 코드 변경 불가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sz="1600" dirty="0"/>
              <a:t>사용 가능한 문법은 실습시간에서 배운 것으로만 한정한다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스택</a:t>
            </a:r>
            <a:r>
              <a:rPr lang="en-US" altLang="ko-KR" sz="1600" dirty="0"/>
              <a:t>, </a:t>
            </a:r>
            <a:r>
              <a:rPr lang="ko-KR" altLang="en-US" sz="1600" dirty="0"/>
              <a:t>트리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등의 자료구조를 구현하거나 기존 자료구조를 호출해서 사용할 수 없다</a:t>
            </a:r>
            <a:r>
              <a:rPr lang="en-US" altLang="ko-KR" sz="1600" dirty="0"/>
              <a:t>. (</a:t>
            </a:r>
            <a:r>
              <a:rPr lang="ko-KR" altLang="en-US" sz="1600" dirty="0"/>
              <a:t>사용할 경우 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점</a:t>
            </a:r>
            <a:r>
              <a:rPr lang="ko-KR" altLang="en-US" sz="1600" dirty="0"/>
              <a:t> 처리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600" dirty="0"/>
              <a:t>부록에 정의한 함수는 기능에 맞게 </a:t>
            </a:r>
            <a:r>
              <a:rPr lang="ko-KR" altLang="en-US" sz="1600" dirty="0">
                <a:solidFill>
                  <a:srgbClr val="FF0000"/>
                </a:solidFill>
              </a:rPr>
              <a:t>반드시</a:t>
            </a:r>
            <a:r>
              <a:rPr lang="ko-KR" altLang="en-US" sz="1600" dirty="0"/>
              <a:t> 구현해야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컴파일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solidFill>
                  <a:srgbClr val="0070C0"/>
                </a:solidFill>
              </a:rPr>
              <a:t>gcc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puzzle_student.c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cspro</a:t>
            </a:r>
            <a:r>
              <a:rPr lang="en-US" altLang="ko-KR" sz="1600" dirty="0"/>
              <a:t> 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로 컴파일 되어야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다음은 퍼즐의 크기를 정의하는 코드 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퍼즐 크기가 변경 되어도 정상적으로 동작 할 수 있어야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퍼즐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로 지정되어 있으며 임의로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변경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구현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8908" y="4487777"/>
            <a:ext cx="2401484" cy="1749535"/>
            <a:chOff x="1979713" y="4581128"/>
            <a:chExt cx="2401484" cy="174953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3" y="4581128"/>
              <a:ext cx="2401484" cy="1749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123728" y="5877272"/>
              <a:ext cx="1656184" cy="3600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1119" y="5806425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퍼즐 </a:t>
            </a:r>
            <a:r>
              <a:rPr lang="ko-KR" altLang="en-US" sz="1100" dirty="0" err="1">
                <a:solidFill>
                  <a:srgbClr val="FF0000"/>
                </a:solidFill>
              </a:rPr>
              <a:t>게임판의</a:t>
            </a:r>
            <a:r>
              <a:rPr lang="ko-KR" altLang="en-US" sz="1100" dirty="0">
                <a:solidFill>
                  <a:srgbClr val="FF0000"/>
                </a:solidFill>
              </a:rPr>
              <a:t> 크기가 변경 되어도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정상적으로 동작 </a:t>
            </a:r>
            <a:r>
              <a:rPr lang="ko-KR" altLang="en-US" sz="1100" dirty="0" err="1">
                <a:solidFill>
                  <a:srgbClr val="FF0000"/>
                </a:solidFill>
              </a:rPr>
              <a:t>해야함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4610803" y="5933313"/>
            <a:ext cx="1232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22188" y="6227265"/>
            <a:ext cx="2722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9. </a:t>
            </a:r>
            <a:r>
              <a:rPr lang="ko-KR" altLang="en-US" sz="1050" dirty="0"/>
              <a:t>퍼즐 </a:t>
            </a:r>
            <a:r>
              <a:rPr lang="ko-KR" altLang="en-US" sz="1050" dirty="0" err="1"/>
              <a:t>게임판의</a:t>
            </a:r>
            <a:r>
              <a:rPr lang="ko-KR" altLang="en-US" sz="1050" dirty="0"/>
              <a:t> 크기를 정의하는 코드</a:t>
            </a:r>
            <a:endParaRPr lang="en-US" altLang="ko-KR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46A6EE-E414-433A-8181-C4E314CB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80F1D-87A3-40B5-B1FB-A3D52CA83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20" y="177813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/>
              <a:t>프로젝트는 주어진 테스트 케이스를 만족해야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조건</a:t>
            </a:r>
            <a:endParaRPr lang="en-US" altLang="ko-KR" sz="2000" dirty="0"/>
          </a:p>
          <a:p>
            <a:pPr lvl="2"/>
            <a:r>
              <a:rPr lang="ko-KR" altLang="en-US" sz="1600" dirty="0"/>
              <a:t>다음은 </a:t>
            </a:r>
            <a:r>
              <a:rPr lang="en-US" altLang="ko-KR" sz="1600" dirty="0" err="1"/>
              <a:t>puzzle_student.c</a:t>
            </a:r>
            <a:r>
              <a:rPr lang="ko-KR" altLang="en-US" sz="1600" dirty="0"/>
              <a:t>의 메인 코드와 테스트 코드이다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위의 </a:t>
            </a:r>
            <a:r>
              <a:rPr lang="en-US" altLang="ko-KR" sz="1600" dirty="0" err="1"/>
              <a:t>Test_one</a:t>
            </a:r>
            <a:r>
              <a:rPr lang="en-US" altLang="ko-KR" sz="1600" dirty="0"/>
              <a:t>, Test_two, </a:t>
            </a:r>
            <a:r>
              <a:rPr lang="en-US" altLang="ko-KR" sz="1600" dirty="0" err="1"/>
              <a:t>Test_three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각각 주석에서 제외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주어진 답에 맞게 코드가 정상적으로 작동해야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89" y="2233206"/>
            <a:ext cx="5821783" cy="321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42158" y="2276872"/>
            <a:ext cx="2263761" cy="2232248"/>
            <a:chOff x="442158" y="2276872"/>
            <a:chExt cx="2263761" cy="223224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276872"/>
              <a:ext cx="2238375" cy="1990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42158" y="4255204"/>
              <a:ext cx="22637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그림 </a:t>
              </a:r>
              <a:r>
                <a:rPr lang="en-US" altLang="ko-KR" sz="1050" dirty="0"/>
                <a:t>10. </a:t>
              </a:r>
              <a:r>
                <a:rPr lang="en-US" altLang="ko-KR" sz="1050" dirty="0" err="1"/>
                <a:t>puzzle_student.c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메인 코드</a:t>
              </a:r>
              <a:endParaRPr lang="en-US" altLang="ko-KR" sz="10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8024" y="5445224"/>
            <a:ext cx="2361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11. </a:t>
            </a:r>
            <a:r>
              <a:rPr lang="en-US" altLang="ko-KR" sz="1050" dirty="0" err="1"/>
              <a:t>puzzle_student.c</a:t>
            </a:r>
            <a:r>
              <a:rPr lang="en-US" altLang="ko-KR" sz="1050" dirty="0"/>
              <a:t> </a:t>
            </a:r>
            <a:r>
              <a:rPr lang="ko-KR" altLang="en-US" sz="1050" dirty="0"/>
              <a:t>테스트 코드</a:t>
            </a:r>
            <a:endParaRPr lang="en-US" altLang="ko-KR" sz="10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1AF23A-FC00-4683-A89B-9DAE4DDCF7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26501B-5F19-475B-8A68-DA31FD076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3254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143000"/>
            <a:ext cx="8152457" cy="5257800"/>
          </a:xfrm>
        </p:spPr>
        <p:txBody>
          <a:bodyPr/>
          <a:lstStyle/>
          <a:p>
            <a:r>
              <a:rPr lang="ko-KR" altLang="en-US" sz="2000" dirty="0"/>
              <a:t>프로젝트는 주어진 테스트 케이스를 만족해야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600" dirty="0"/>
              <a:t>예를 들어 다음과 같이 </a:t>
            </a:r>
            <a:r>
              <a:rPr lang="en-US" altLang="ko-KR" sz="1600" dirty="0" err="1"/>
              <a:t>Test_two</a:t>
            </a:r>
            <a:r>
              <a:rPr lang="en-US" altLang="ko-KR" sz="1600" dirty="0"/>
              <a:t>(puzzle) </a:t>
            </a:r>
            <a:r>
              <a:rPr lang="ko-KR" altLang="en-US" sz="1600" dirty="0"/>
              <a:t>을 주석에서 제외 했을 때</a:t>
            </a:r>
            <a:r>
              <a:rPr lang="en-US" altLang="ko-KR" sz="1600" dirty="0"/>
              <a:t>,</a:t>
            </a:r>
          </a:p>
          <a:p>
            <a:pPr lvl="2"/>
            <a:r>
              <a:rPr lang="ko-KR" altLang="en-US" sz="1600" dirty="0"/>
              <a:t>정답인 </a:t>
            </a:r>
            <a:r>
              <a:rPr lang="en-US" altLang="ko-KR" sz="1600" dirty="0"/>
              <a:t>W A W D </a:t>
            </a:r>
            <a:r>
              <a:rPr lang="en-US" altLang="ko-KR" sz="1600" dirty="0" err="1"/>
              <a:t>D</a:t>
            </a:r>
            <a:r>
              <a:rPr lang="en-US" altLang="ko-KR" sz="1600" dirty="0"/>
              <a:t> W A </a:t>
            </a:r>
            <a:r>
              <a:rPr lang="en-US" altLang="ko-KR" sz="1600" dirty="0" err="1"/>
              <a:t>A</a:t>
            </a:r>
            <a:r>
              <a:rPr lang="en-US" altLang="ko-KR" sz="1600" dirty="0"/>
              <a:t> </a:t>
            </a:r>
            <a:r>
              <a:rPr lang="ko-KR" altLang="en-US" sz="1600" dirty="0"/>
              <a:t>를 차례로 눌렀을 때</a:t>
            </a:r>
            <a:r>
              <a:rPr lang="en-US" altLang="ko-KR" sz="1600" dirty="0"/>
              <a:t>,</a:t>
            </a:r>
            <a:r>
              <a:rPr lang="ko-KR" altLang="en-US" sz="1600" dirty="0"/>
              <a:t> 프로그램이 정상적으로 </a:t>
            </a:r>
            <a:r>
              <a:rPr lang="en-US" altLang="ko-KR" sz="1600" dirty="0"/>
              <a:t>Success! </a:t>
            </a:r>
            <a:r>
              <a:rPr lang="ko-KR" altLang="en-US" sz="1600" dirty="0"/>
              <a:t>출력 후 종료 되어야 한다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Page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748516" y="6093296"/>
            <a:ext cx="2361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11. </a:t>
            </a:r>
            <a:r>
              <a:rPr lang="en-US" altLang="ko-KR" sz="1050" dirty="0" err="1"/>
              <a:t>puzzle_student.c</a:t>
            </a:r>
            <a:r>
              <a:rPr lang="en-US" altLang="ko-KR" sz="1050" dirty="0"/>
              <a:t> </a:t>
            </a:r>
            <a:r>
              <a:rPr lang="ko-KR" altLang="en-US" sz="1050" dirty="0"/>
              <a:t>테스트 코드</a:t>
            </a:r>
            <a:endParaRPr lang="en-US" altLang="ko-KR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2874802"/>
            <a:ext cx="2472355" cy="2714438"/>
            <a:chOff x="539552" y="3144804"/>
            <a:chExt cx="2472355" cy="271443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144804"/>
              <a:ext cx="2286000" cy="196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42961" y="5120578"/>
              <a:ext cx="24689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그림 </a:t>
              </a:r>
              <a:r>
                <a:rPr lang="en-US" altLang="ko-KR" sz="1050" dirty="0"/>
                <a:t>12. (</a:t>
              </a:r>
              <a:r>
                <a:rPr lang="ko-KR" altLang="en-US" sz="1050" dirty="0"/>
                <a:t>예시</a:t>
              </a:r>
              <a:r>
                <a:rPr lang="en-US" altLang="ko-KR" sz="1050" dirty="0"/>
                <a:t>) Test_two </a:t>
              </a:r>
              <a:r>
                <a:rPr lang="ko-KR" altLang="en-US" sz="1050" dirty="0"/>
                <a:t>를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테스트 할 </a:t>
              </a:r>
              <a:endParaRPr lang="en-US" altLang="ko-KR" sz="1050" dirty="0"/>
            </a:p>
            <a:p>
              <a:r>
                <a:rPr lang="ko-KR" altLang="en-US" sz="1050" dirty="0"/>
                <a:t>경우</a:t>
              </a:r>
              <a:r>
                <a:rPr lang="en-US" altLang="ko-KR" sz="1050" dirty="0"/>
                <a:t>. </a:t>
              </a:r>
              <a:r>
                <a:rPr lang="ko-KR" altLang="en-US" sz="1050" dirty="0"/>
                <a:t>이 때 </a:t>
              </a:r>
              <a:r>
                <a:rPr lang="en-US" altLang="ko-KR" sz="1050" dirty="0" err="1"/>
                <a:t>Test_one</a:t>
              </a:r>
              <a:r>
                <a:rPr lang="en-US" altLang="ko-KR" sz="1050" dirty="0"/>
                <a:t>, </a:t>
              </a:r>
              <a:r>
                <a:rPr lang="en-US" altLang="ko-KR" sz="1050" dirty="0" err="1"/>
                <a:t>Test_three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는</a:t>
              </a:r>
              <a:endParaRPr lang="en-US" altLang="ko-KR" sz="1050" dirty="0"/>
            </a:p>
            <a:p>
              <a:r>
                <a:rPr lang="ko-KR" altLang="en-US" sz="1050" dirty="0"/>
                <a:t>주석 처리 되어 있어야 한다</a:t>
              </a:r>
              <a:r>
                <a:rPr lang="en-US" altLang="ko-KR" sz="1050" dirty="0"/>
                <a:t>.</a:t>
              </a:r>
            </a:p>
            <a:p>
              <a:r>
                <a:rPr lang="ko-KR" altLang="en-US" sz="1050" dirty="0"/>
                <a:t>한 번에 하나의 테스트만 가능하다</a:t>
              </a:r>
              <a:r>
                <a:rPr lang="en-US" altLang="ko-KR" sz="1050" dirty="0"/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87824" y="2881278"/>
            <a:ext cx="6253832" cy="3212018"/>
            <a:chOff x="2998688" y="3140968"/>
            <a:chExt cx="6253832" cy="321201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688" y="3140968"/>
              <a:ext cx="5821783" cy="321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 bwMode="auto">
            <a:xfrm>
              <a:off x="5292080" y="4725144"/>
              <a:ext cx="1728192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8264" y="4616172"/>
              <a:ext cx="1689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-&gt; Test_two </a:t>
              </a:r>
              <a:r>
                <a:rPr lang="ko-KR" altLang="en-US" sz="1100" dirty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292080" y="3945859"/>
              <a:ext cx="1296144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444480" y="5489910"/>
              <a:ext cx="2511896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16216" y="3861048"/>
              <a:ext cx="1681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Test_one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</a:rPr>
                <a:t>에 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1632" y="5373216"/>
              <a:ext cx="13708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-&gt;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Test_three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</a:rPr>
                <a:t>에 </a:t>
              </a:r>
              <a:endParaRPr lang="en-US" altLang="ko-KR" sz="1100" dirty="0">
                <a:solidFill>
                  <a:srgbClr val="FF0000"/>
                </a:solidFill>
              </a:endParaRP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               </a:t>
              </a:r>
              <a:r>
                <a:rPr lang="ko-KR" altLang="en-US" sz="1100" dirty="0">
                  <a:solidFill>
                    <a:srgbClr val="FF0000"/>
                  </a:solidFill>
                </a:rPr>
                <a:t>대한 정답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E3D565F-A799-4CD4-850E-0949F2333B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948675-E90E-487E-A43F-19A96932E0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13" y="193988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500732" y="1905314"/>
            <a:ext cx="8031708" cy="29259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테스트 케이스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9" y="2060848"/>
            <a:ext cx="1944216" cy="255817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2804422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876997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95" y="2060847"/>
            <a:ext cx="1960572" cy="2558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75" y="2012531"/>
            <a:ext cx="1819629" cy="260649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5721313" y="3356992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29325" y="292830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w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060" y="4903276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13. </a:t>
            </a:r>
            <a:r>
              <a:rPr lang="en-US" altLang="ko-KR" sz="1050" dirty="0" err="1"/>
              <a:t>Test_one</a:t>
            </a:r>
            <a:r>
              <a:rPr lang="ko-KR" altLang="en-US" sz="1050" dirty="0"/>
              <a:t>의 해결과정</a:t>
            </a:r>
            <a:r>
              <a:rPr lang="en-US" altLang="ko-KR" sz="1050" dirty="0"/>
              <a:t> - 1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8897D6-1811-4DC5-A840-4D4F18911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4D2037-DEEB-47D8-A421-E411C40EB1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47" y="194332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179513" y="1739496"/>
            <a:ext cx="8894510" cy="3808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5507" y="5586848"/>
            <a:ext cx="2305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그림 </a:t>
            </a:r>
            <a:r>
              <a:rPr lang="en-US" altLang="ko-KR" sz="1050" dirty="0"/>
              <a:t>14. </a:t>
            </a:r>
            <a:r>
              <a:rPr lang="en-US" altLang="ko-KR" sz="1050" dirty="0" err="1"/>
              <a:t>Test_one</a:t>
            </a:r>
            <a:r>
              <a:rPr lang="ko-KR" altLang="en-US" sz="1050" dirty="0"/>
              <a:t>의 해결과정</a:t>
            </a:r>
            <a:r>
              <a:rPr lang="en-US" altLang="ko-KR" sz="1050" dirty="0"/>
              <a:t> - 2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 </a:t>
            </a:r>
            <a:r>
              <a:rPr lang="ko-KR" altLang="en-US" dirty="0"/>
              <a:t>숫자 퍼즐</a:t>
            </a:r>
            <a:r>
              <a:rPr lang="en-US" altLang="ko-KR" dirty="0"/>
              <a:t> </a:t>
            </a:r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7563" y="1124744"/>
            <a:ext cx="8018462" cy="5257800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테스트 케이스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E5807D68-32B2-410E-9D1A-4FF7E693086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913459" y="3447283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1471" y="301859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18" y="2139146"/>
            <a:ext cx="1733935" cy="255912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 bwMode="auto">
          <a:xfrm>
            <a:off x="32117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3746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43" y="2075819"/>
            <a:ext cx="1706377" cy="26857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263" y="1863108"/>
            <a:ext cx="2562225" cy="351472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 bwMode="auto">
          <a:xfrm>
            <a:off x="5541751" y="3447284"/>
            <a:ext cx="61206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649763" y="30185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76256" y="488744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7308304" y="5103468"/>
            <a:ext cx="288032" cy="6617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76256" y="576519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모든 숫자가 정렬되어서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성공하였다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4FF02E-8949-46FC-A2B8-557AC0BFE1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94203"/>
            <a:ext cx="4759959" cy="2114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84661A-ED2D-403A-837F-A989DD25E7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13" y="184449"/>
            <a:ext cx="4759959" cy="2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2170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400" b="1" i="0" u="none" strike="noStrike" cap="none" normalizeH="0" baseline="0" smtClean="0">
            <a:solidFill>
              <a:schemeClr val="tx1"/>
            </a:solidFill>
            <a:effectLst/>
            <a:latin typeface="Arial"/>
            <a:ea typeface="돋움"/>
          </a:defRPr>
        </a:defPPr>
      </a:lstStyle>
    </a:spDef>
    <a:lnDef>
      <a:spPr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400" b="1" i="0" u="none" strike="noStrike" cap="none" normalizeH="0" baseline="0" smtClean="0">
            <a:solidFill>
              <a:schemeClr val="tx1"/>
            </a:solidFill>
            <a:effectLst/>
            <a:latin typeface="Arial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1290</Words>
  <Application>Microsoft Office PowerPoint</Application>
  <PresentationFormat>화면 슬라이드 쇼(4:3)</PresentationFormat>
  <Paragraphs>199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Monotype Sorts</vt:lpstr>
      <vt:lpstr>Arial</vt:lpstr>
      <vt:lpstr>Cambria Math</vt:lpstr>
      <vt:lpstr>Consolas</vt:lpstr>
      <vt:lpstr>Times New Roman</vt:lpstr>
      <vt:lpstr>2_기본 디자인</vt:lpstr>
      <vt:lpstr>프로젝트 - 숫자 퍼즐(과정 설명)</vt:lpstr>
      <vt:lpstr>프로젝트 - 숫자 퍼즐(과정 설명)</vt:lpstr>
      <vt:lpstr>프로젝트 - 숫자 퍼즐 추가 구현(a1)</vt:lpstr>
      <vt:lpstr>프로젝트 - 숫자 퍼즐 구현</vt:lpstr>
      <vt:lpstr>프로젝트 - 숫자 퍼즐 구현 조건</vt:lpstr>
      <vt:lpstr>프로젝트 - 숫자 퍼즐 테스트 케이스</vt:lpstr>
      <vt:lpstr>프로젝트 - 숫자 퍼즐 테스트 케이스</vt:lpstr>
      <vt:lpstr>프로젝트 - 숫자 퍼즐 테스트 케이스</vt:lpstr>
      <vt:lpstr>프로젝트 - 숫자 퍼즐 테스트 케이스</vt:lpstr>
      <vt:lpstr>프로젝트 제출 및 마감</vt:lpstr>
      <vt:lpstr>프로젝트 - 숫자 퍼즐(보고서 및 평가)</vt:lpstr>
      <vt:lpstr>부록</vt:lpstr>
      <vt:lpstr>부록</vt:lpstr>
      <vt:lpstr>부록</vt:lpstr>
      <vt:lpstr>부록</vt:lpstr>
    </vt:vector>
  </TitlesOfParts>
  <Manager/>
  <Company>서강대학교 컴퓨터학과 모바일컴퓨팅 시스템 연구실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HYEWON PARK</cp:lastModifiedBy>
  <cp:revision>2124</cp:revision>
  <dcterms:created xsi:type="dcterms:W3CDTF">1996-06-27T04:55:18Z</dcterms:created>
  <dcterms:modified xsi:type="dcterms:W3CDTF">2019-06-10T05:41:31Z</dcterms:modified>
  <cp:version>1000.0000.01</cp:version>
</cp:coreProperties>
</file>