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  <p:sldMasterId id="2147484316" r:id="rId5"/>
  </p:sldMasterIdLst>
  <p:notesMasterIdLst>
    <p:notesMasterId r:id="rId39"/>
  </p:notesMasterIdLst>
  <p:handoutMasterIdLst>
    <p:handoutMasterId r:id="rId40"/>
  </p:handoutMasterIdLst>
  <p:sldIdLst>
    <p:sldId id="349" r:id="rId6"/>
    <p:sldId id="384" r:id="rId7"/>
    <p:sldId id="387" r:id="rId8"/>
    <p:sldId id="377" r:id="rId9"/>
    <p:sldId id="380" r:id="rId10"/>
    <p:sldId id="393" r:id="rId11"/>
    <p:sldId id="392" r:id="rId12"/>
    <p:sldId id="394" r:id="rId13"/>
    <p:sldId id="395" r:id="rId14"/>
    <p:sldId id="379" r:id="rId15"/>
    <p:sldId id="398" r:id="rId16"/>
    <p:sldId id="409" r:id="rId17"/>
    <p:sldId id="397" r:id="rId18"/>
    <p:sldId id="410" r:id="rId19"/>
    <p:sldId id="399" r:id="rId20"/>
    <p:sldId id="375" r:id="rId21"/>
    <p:sldId id="378" r:id="rId22"/>
    <p:sldId id="402" r:id="rId23"/>
    <p:sldId id="403" r:id="rId24"/>
    <p:sldId id="411" r:id="rId25"/>
    <p:sldId id="381" r:id="rId26"/>
    <p:sldId id="417" r:id="rId27"/>
    <p:sldId id="416" r:id="rId28"/>
    <p:sldId id="407" r:id="rId29"/>
    <p:sldId id="425" r:id="rId30"/>
    <p:sldId id="401" r:id="rId31"/>
    <p:sldId id="400" r:id="rId32"/>
    <p:sldId id="404" r:id="rId33"/>
    <p:sldId id="408" r:id="rId34"/>
    <p:sldId id="406" r:id="rId35"/>
    <p:sldId id="424" r:id="rId36"/>
    <p:sldId id="383" r:id="rId37"/>
    <p:sldId id="372" r:id="rId3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charset="0"/>
        <a:ea typeface="+mn-ea"/>
        <a:cs typeface="+mn-cs"/>
      </a:defRPr>
    </a:lvl1pPr>
    <a:lvl2pPr marL="477838" indent="-20638" algn="l" rtl="0" fontAlgn="base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charset="0"/>
        <a:ea typeface="+mn-ea"/>
        <a:cs typeface="+mn-cs"/>
      </a:defRPr>
    </a:lvl2pPr>
    <a:lvl3pPr marL="955675" indent="-41275" algn="l" rtl="0" fontAlgn="base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charset="0"/>
        <a:ea typeface="+mn-ea"/>
        <a:cs typeface="+mn-cs"/>
      </a:defRPr>
    </a:lvl3pPr>
    <a:lvl4pPr marL="1433513" indent="-61913" algn="l" rtl="0" fontAlgn="base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charset="0"/>
        <a:ea typeface="+mn-ea"/>
        <a:cs typeface="+mn-cs"/>
      </a:defRPr>
    </a:lvl4pPr>
    <a:lvl5pPr marL="1911350" indent="-82550" algn="l" rtl="0" fontAlgn="base">
      <a:spcBef>
        <a:spcPct val="0"/>
      </a:spcBef>
      <a:spcAft>
        <a:spcPct val="0"/>
      </a:spcAft>
      <a:defRPr sz="24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36">
          <p15:clr>
            <a:srgbClr val="A4A3A4"/>
          </p15:clr>
        </p15:guide>
        <p15:guide id="3" orient="horz" pos="649">
          <p15:clr>
            <a:srgbClr val="A4A3A4"/>
          </p15:clr>
        </p15:guide>
        <p15:guide id="4" orient="horz" pos="2310">
          <p15:clr>
            <a:srgbClr val="A4A3A4"/>
          </p15:clr>
        </p15:guide>
        <p15:guide id="5" pos="2880">
          <p15:clr>
            <a:srgbClr val="A4A3A4"/>
          </p15:clr>
        </p15:guide>
        <p15:guide id="6" pos="1898">
          <p15:clr>
            <a:srgbClr val="A4A3A4"/>
          </p15:clr>
        </p15:guide>
        <p15:guide id="7" pos="392">
          <p15:clr>
            <a:srgbClr val="A4A3A4"/>
          </p15:clr>
        </p15:guide>
        <p15:guide id="8" pos="2703">
          <p15:clr>
            <a:srgbClr val="A4A3A4"/>
          </p15:clr>
        </p15:guide>
        <p15:guide id="9" pos="562">
          <p15:clr>
            <a:srgbClr val="A4A3A4"/>
          </p15:clr>
        </p15:guide>
        <p15:guide id="10" pos="563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FF0000"/>
    <a:srgbClr val="2A2A2A"/>
    <a:srgbClr val="7B7B7B"/>
    <a:srgbClr val="8DC63F"/>
    <a:srgbClr val="7A7A7A"/>
    <a:srgbClr val="942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89748" autoAdjust="0"/>
  </p:normalViewPr>
  <p:slideViewPr>
    <p:cSldViewPr snapToGrid="0">
      <p:cViewPr>
        <p:scale>
          <a:sx n="98" d="100"/>
          <a:sy n="98" d="100"/>
        </p:scale>
        <p:origin x="-726" y="-222"/>
      </p:cViewPr>
      <p:guideLst>
        <p:guide orient="horz" pos="2160"/>
        <p:guide orient="horz" pos="536"/>
        <p:guide orient="horz" pos="649"/>
        <p:guide orient="horz" pos="2310"/>
        <p:guide pos="2880"/>
        <p:guide pos="1898"/>
        <p:guide pos="392"/>
        <p:guide pos="2703"/>
        <p:guide pos="562"/>
        <p:guide pos="5634"/>
      </p:guideLst>
    </p:cSldViewPr>
  </p:slideViewPr>
  <p:outlineViewPr>
    <p:cViewPr>
      <p:scale>
        <a:sx n="33" d="100"/>
        <a:sy n="33" d="100"/>
      </p:scale>
      <p:origin x="0" y="23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F66BB63-6703-45F2-9879-18F02E605CA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78844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E074364-AFBA-4E19-A14E-B91588B59B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8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7783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5567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335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113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390927" algn="l" defTabSz="9563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69113" algn="l" defTabSz="9563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47298" algn="l" defTabSz="9563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25484" algn="l" defTabSz="95637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01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C80D9-E016-4A9E-A790-2935801880A0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AC9E3-67D2-418D-8581-EE4F3FDA2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539F7-0FF4-4CDD-A4A6-085E669B3B8D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E80AA-D4CF-4CB7-B56A-6B00BE071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306" y="185740"/>
            <a:ext cx="2041280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066" y="185740"/>
            <a:ext cx="5987562" cy="5837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DC40-050E-4AD7-A760-3E9BDA890E4D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87A14-1AC9-467F-B199-923A38969F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0EB81-54EE-4A3E-B7C0-723FBE2550D4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FADC-898B-4205-B734-E9222D526B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266700" indent="-266700">
              <a:defRPr>
                <a:solidFill>
                  <a:srgbClr val="2A2A2A"/>
                </a:solidFill>
              </a:defRPr>
            </a:lvl2pPr>
            <a:lvl3pPr marL="542925" indent="-276225">
              <a:defRPr>
                <a:solidFill>
                  <a:srgbClr val="2A2A2A"/>
                </a:solidFill>
              </a:defRPr>
            </a:lvl3pPr>
            <a:lvl4pPr marL="809625" indent="-266700">
              <a:defRPr>
                <a:solidFill>
                  <a:srgbClr val="2A2A2A"/>
                </a:solidFill>
              </a:defRPr>
            </a:lvl4pPr>
            <a:lvl5pPr marL="1076325" indent="-266700">
              <a:defRPr>
                <a:solidFill>
                  <a:srgbClr val="2A2A2A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97900" cy="63815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ED7D4F2-9801-475F-AE9C-35B28CF67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800">
                <a:solidFill>
                  <a:srgbClr val="8F8F8F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4CE1096F-B301-400B-BB23-EABAE347E898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47830" y="1068944"/>
            <a:ext cx="396000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8185" indent="0">
              <a:buNone/>
              <a:defRPr sz="2100" b="1"/>
            </a:lvl2pPr>
            <a:lvl3pPr marL="956371" indent="0">
              <a:buNone/>
              <a:defRPr sz="1900" b="1"/>
            </a:lvl3pPr>
            <a:lvl4pPr marL="1434556" indent="0">
              <a:buNone/>
              <a:defRPr sz="1700" b="1"/>
            </a:lvl4pPr>
            <a:lvl5pPr marL="1912742" indent="0">
              <a:buNone/>
              <a:defRPr sz="1700" b="1"/>
            </a:lvl5pPr>
            <a:lvl6pPr marL="2390927" indent="0">
              <a:buNone/>
              <a:defRPr sz="1700" b="1"/>
            </a:lvl6pPr>
            <a:lvl7pPr marL="2869113" indent="0">
              <a:buNone/>
              <a:defRPr sz="1700" b="1"/>
            </a:lvl7pPr>
            <a:lvl8pPr marL="3347298" indent="0">
              <a:buNone/>
              <a:defRPr sz="1700" b="1"/>
            </a:lvl8pPr>
            <a:lvl9pPr marL="3825484" indent="0">
              <a:buNone/>
              <a:defRPr sz="17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830" y="1757787"/>
            <a:ext cx="3960000" cy="453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760062" y="1068944"/>
            <a:ext cx="396000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78185" indent="0">
              <a:buNone/>
              <a:defRPr sz="2100" b="1"/>
            </a:lvl2pPr>
            <a:lvl3pPr marL="956371" indent="0">
              <a:buNone/>
              <a:defRPr sz="1900" b="1"/>
            </a:lvl3pPr>
            <a:lvl4pPr marL="1434556" indent="0">
              <a:buNone/>
              <a:defRPr sz="1700" b="1"/>
            </a:lvl4pPr>
            <a:lvl5pPr marL="1912742" indent="0">
              <a:buNone/>
              <a:defRPr sz="1700" b="1"/>
            </a:lvl5pPr>
            <a:lvl6pPr marL="2390927" indent="0">
              <a:buNone/>
              <a:defRPr sz="1700" b="1"/>
            </a:lvl6pPr>
            <a:lvl7pPr marL="2869113" indent="0">
              <a:buNone/>
              <a:defRPr sz="1700" b="1"/>
            </a:lvl7pPr>
            <a:lvl8pPr marL="3347298" indent="0">
              <a:buNone/>
              <a:defRPr sz="1700" b="1"/>
            </a:lvl8pPr>
            <a:lvl9pPr marL="3825484" indent="0">
              <a:buNone/>
              <a:defRPr sz="17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60062" y="1757787"/>
            <a:ext cx="3960000" cy="4531919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637443" y="195266"/>
            <a:ext cx="8503626" cy="6381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CDC40-BCDB-44B3-8BEA-08BFF01E9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786E-EC15-4291-9763-DFD212EE0C9A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49D9D-A11D-43BE-91B9-737BC5F364F2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10D11-10A3-4049-99F1-22D6B367BB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2" y="1020763"/>
            <a:ext cx="4004896" cy="5002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4223" y="1020763"/>
            <a:ext cx="4006362" cy="5002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E06A6-0018-4F93-A43B-8E35ABB0435B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87F0B-3ABB-44BF-BC29-ED23CE32EC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374BD-E741-4829-B284-68EDD7B2E5FE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714C-EC80-4EC3-815B-82CA2054F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1B8A9-6D38-44FA-B1DE-E2F7736DFA51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D086A-4129-4A0E-B6BF-D0C7BEB877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881D0-806A-4ACF-B580-F70E3C6C196B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E50D-A534-4955-A418-6A09B5CAB5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2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E2568-750C-452F-B04E-D8B7C024AA31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08095-A743-4FE4-9AE2-86EE3BE1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EB484-2CA1-4478-BFDD-4CB3DD521937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91C2-FB7C-4A89-843D-A91DBA018D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5738"/>
            <a:ext cx="8151812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020763"/>
            <a:ext cx="8151813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3"/>
          </p:nvPr>
        </p:nvSpPr>
        <p:spPr>
          <a:xfrm>
            <a:off x="5875338" y="6362700"/>
            <a:ext cx="2284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fr-FR" sz="1400"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"/>
          </p:nvPr>
        </p:nvSpPr>
        <p:spPr>
          <a:xfrm>
            <a:off x="8543925" y="6465888"/>
            <a:ext cx="4318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fr-FR" sz="1000" b="1"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847CC13-1161-457F-994C-9542765D9C97}" type="slidenum">
              <a:rPr/>
              <a:pPr>
                <a:defRPr/>
              </a:pPr>
              <a:t>‹#›</a:t>
            </a:fld>
            <a:endParaRPr dirty="0"/>
          </a:p>
        </p:txBody>
      </p:sp>
      <p:pic>
        <p:nvPicPr>
          <p:cNvPr id="1030" name="Image 11" descr="l09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70100" y="6405563"/>
            <a:ext cx="13430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Image 14" descr="Tech46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83013" y="6410325"/>
            <a:ext cx="1708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3" y="6410325"/>
            <a:ext cx="8175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Arial" charset="0"/>
              </a:defRPr>
            </a:lvl1pPr>
          </a:lstStyle>
          <a:p>
            <a:pPr>
              <a:defRPr/>
            </a:pPr>
            <a:fld id="{AC33CED8-6E46-47D1-8A60-092FB704ABA9}" type="datetime1">
              <a:rPr lang="en-US"/>
              <a:pPr>
                <a:defRPr/>
              </a:pPr>
              <a:t>9/7/2016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8747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defTabSz="8747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defTabSz="8747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defTabSz="8747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defTabSz="874713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defTabSz="874713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defTabSz="874713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defTabSz="874713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defTabSz="874713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55600" indent="-355600" algn="l" defTabSz="1282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923925" indent="-388938" algn="l" defTabSz="1282700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SzPct val="115000"/>
        <a:buFont typeface="Wingdings" pitchFamily="2" charset="2"/>
        <a:buChar char="§"/>
        <a:defRPr sz="2200">
          <a:solidFill>
            <a:schemeClr val="accent1"/>
          </a:solidFill>
          <a:latin typeface="+mn-lt"/>
        </a:defRPr>
      </a:lvl2pPr>
      <a:lvl3pPr marL="1292225" indent="-188913" algn="l" defTabSz="12827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l"/>
        <a:defRPr sz="2000">
          <a:solidFill>
            <a:schemeClr val="accent1"/>
          </a:solidFill>
          <a:latin typeface="+mn-lt"/>
        </a:defRPr>
      </a:lvl3pPr>
      <a:lvl4pPr marL="1744663" indent="-273050" algn="l" defTabSz="1282700" rtl="0" eaLnBrk="0" fontAlgn="base" hangingPunct="0">
        <a:spcBef>
          <a:spcPct val="20000"/>
        </a:spcBef>
        <a:spcAft>
          <a:spcPct val="0"/>
        </a:spcAft>
        <a:buClr>
          <a:srgbClr val="6F6F6F"/>
        </a:buClr>
        <a:buSzPct val="60000"/>
        <a:buFont typeface="Wingdings" pitchFamily="2" charset="2"/>
        <a:buChar char="§"/>
        <a:defRPr sz="1900">
          <a:solidFill>
            <a:schemeClr val="accent1"/>
          </a:solidFill>
          <a:latin typeface="+mn-lt"/>
        </a:defRPr>
      </a:lvl4pPr>
      <a:lvl5pPr marL="2293938" indent="-1588" algn="l" defTabSz="12827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accent1"/>
          </a:solidFill>
          <a:latin typeface="+mn-lt"/>
        </a:defRPr>
      </a:lvl5pPr>
      <a:lvl6pPr marL="2751138" indent="-1588" algn="l" defTabSz="1282700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accent1"/>
          </a:solidFill>
          <a:latin typeface="+mn-lt"/>
        </a:defRPr>
      </a:lvl6pPr>
      <a:lvl7pPr marL="3208338" indent="-1588" algn="l" defTabSz="1282700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accent1"/>
          </a:solidFill>
          <a:latin typeface="+mn-lt"/>
        </a:defRPr>
      </a:lvl7pPr>
      <a:lvl8pPr marL="3665538" indent="-1588" algn="l" defTabSz="1282700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accent1"/>
          </a:solidFill>
          <a:latin typeface="+mn-lt"/>
        </a:defRPr>
      </a:lvl8pPr>
      <a:lvl9pPr marL="4122738" indent="-1588" algn="l" defTabSz="1282700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C33CED8-6E46-47D1-8A60-092FB704ABA9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847CC13-1161-457F-994C-9542765D9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328" r:id="rId12"/>
    <p:sldLayoutId id="2147484315" r:id="rId13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pub/software/scm/git/docs/" TargetMode="Externa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sysgit" TargetMode="External"/><Relationship Id="rId2" Type="http://schemas.openxmlformats.org/officeDocument/2006/relationships/hyperlink" Target="http://git-scm.com/download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://code.google.com/p/git-osx-install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rgbClr val="002060"/>
                </a:solidFill>
              </a:rPr>
              <a:t>Git</a:t>
            </a:r>
            <a:r>
              <a:rPr lang="en-US" sz="60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6000" dirty="0" smtClean="0">
                <a:solidFill>
                  <a:srgbClr val="002060"/>
                </a:solidFill>
              </a:rPr>
              <a:t>教程</a:t>
            </a:r>
            <a:endParaRPr lang="en-US" sz="6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/>
          <a:lstStyle/>
          <a:p>
            <a:r>
              <a:rPr lang="zh-CN" altLang="en-US" dirty="0" smtClean="0"/>
              <a:t>分支创建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&lt;</a:t>
            </a:r>
            <a:r>
              <a:rPr lang="en-US" dirty="0" err="1" smtClean="0">
                <a:solidFill>
                  <a:schemeClr val="accent1"/>
                </a:solidFill>
              </a:rPr>
              <a:t>branchname</a:t>
            </a:r>
            <a:r>
              <a:rPr lang="en-US" dirty="0" smtClean="0">
                <a:solidFill>
                  <a:schemeClr val="accent1"/>
                </a:solidFill>
              </a:rPr>
              <a:t>&gt; [&lt;start-point&gt;] </a:t>
            </a:r>
          </a:p>
          <a:p>
            <a:pPr lvl="2"/>
            <a:endParaRPr lang="en-US" dirty="0" smtClean="0"/>
          </a:p>
          <a:p>
            <a:r>
              <a:rPr lang="zh-CN" altLang="en-US" dirty="0" smtClean="0"/>
              <a:t>列出分支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[-r | –a]  [–l] –v</a:t>
            </a:r>
          </a:p>
          <a:p>
            <a:pPr lvl="2"/>
            <a:endParaRPr lang="en-US" dirty="0" smtClean="0"/>
          </a:p>
          <a:p>
            <a:r>
              <a:rPr lang="zh-CN" altLang="en-US" dirty="0" smtClean="0"/>
              <a:t>分支重命名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(-m | -M) &lt;</a:t>
            </a:r>
            <a:r>
              <a:rPr lang="en-US" dirty="0" err="1" smtClean="0">
                <a:solidFill>
                  <a:schemeClr val="accent1"/>
                </a:solidFill>
              </a:rPr>
              <a:t>oldbranch</a:t>
            </a:r>
            <a:r>
              <a:rPr lang="en-US" dirty="0" smtClean="0">
                <a:solidFill>
                  <a:schemeClr val="accent1"/>
                </a:solidFill>
              </a:rPr>
              <a:t>&gt; &lt;</a:t>
            </a:r>
            <a:r>
              <a:rPr lang="en-US" dirty="0" err="1" smtClean="0">
                <a:solidFill>
                  <a:schemeClr val="accent1"/>
                </a:solidFill>
              </a:rPr>
              <a:t>newbranch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 lvl="2"/>
            <a:endParaRPr lang="en-US" dirty="0" smtClean="0"/>
          </a:p>
          <a:p>
            <a:pPr lvl="1"/>
            <a:r>
              <a:rPr lang="zh-CN" altLang="en-US" dirty="0" smtClean="0"/>
              <a:t>分支删除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(-d | -D) [-r] &lt;</a:t>
            </a:r>
            <a:r>
              <a:rPr lang="en-US" dirty="0" err="1" smtClean="0">
                <a:solidFill>
                  <a:schemeClr val="accent1"/>
                </a:solidFill>
              </a:rPr>
              <a:t>branchname</a:t>
            </a:r>
            <a:r>
              <a:rPr lang="en-US" dirty="0" smtClean="0">
                <a:solidFill>
                  <a:schemeClr val="accent1"/>
                </a:solidFill>
              </a:rPr>
              <a:t>&gt;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zh-CN" altLang="en-US" dirty="0" smtClean="0"/>
              <a:t>分支切换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&lt;branch&gt;</a:t>
            </a:r>
          </a:p>
          <a:p>
            <a:endParaRPr lang="en-US" dirty="0" smtClean="0"/>
          </a:p>
          <a:p>
            <a:r>
              <a:rPr lang="zh-CN" altLang="en-US" dirty="0" smtClean="0"/>
              <a:t>创建新的分支并切换到此分支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-b &lt;</a:t>
            </a:r>
            <a:r>
              <a:rPr lang="en-US" dirty="0" err="1" smtClean="0">
                <a:solidFill>
                  <a:schemeClr val="accent1"/>
                </a:solidFill>
              </a:rPr>
              <a:t>new_branch</a:t>
            </a:r>
            <a:r>
              <a:rPr lang="en-US" dirty="0" smtClean="0">
                <a:solidFill>
                  <a:schemeClr val="accent1"/>
                </a:solidFill>
              </a:rPr>
              <a:t>&gt; [&lt;</a:t>
            </a:r>
            <a:r>
              <a:rPr lang="en-US" dirty="0" err="1" smtClean="0">
                <a:solidFill>
                  <a:schemeClr val="accent1"/>
                </a:solidFill>
              </a:rPr>
              <a:t>start_point</a:t>
            </a:r>
            <a:r>
              <a:rPr lang="en-US" dirty="0" smtClean="0">
                <a:solidFill>
                  <a:schemeClr val="accent1"/>
                </a:solidFill>
              </a:rPr>
              <a:t>&gt;]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Similar as: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branch &lt;</a:t>
            </a:r>
            <a:r>
              <a:rPr lang="en-US" dirty="0" err="1" smtClean="0">
                <a:solidFill>
                  <a:schemeClr val="accent1"/>
                </a:solidFill>
              </a:rPr>
              <a:t>new_branch</a:t>
            </a:r>
            <a:r>
              <a:rPr lang="en-US" dirty="0" smtClean="0">
                <a:solidFill>
                  <a:schemeClr val="accent1"/>
                </a:solidFill>
              </a:rPr>
              <a:t>&gt; &amp;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&lt;</a:t>
            </a:r>
            <a:r>
              <a:rPr lang="en-US" dirty="0" err="1" smtClean="0">
                <a:solidFill>
                  <a:schemeClr val="accent1"/>
                </a:solidFill>
              </a:rPr>
              <a:t>new_branch</a:t>
            </a:r>
            <a:r>
              <a:rPr lang="en-US" dirty="0" smtClean="0">
                <a:solidFill>
                  <a:schemeClr val="accent1"/>
                </a:solidFill>
              </a:rPr>
              <a:t>&gt; </a:t>
            </a:r>
          </a:p>
          <a:p>
            <a:pPr lvl="2"/>
            <a:endParaRPr lang="en-US" dirty="0" smtClean="0"/>
          </a:p>
          <a:p>
            <a:r>
              <a:rPr lang="zh-CN" altLang="en-US" dirty="0" smtClean="0"/>
              <a:t>撤销修改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-- &lt;file&gt;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2292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查看文件当前状态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status [&lt;</a:t>
            </a:r>
            <a:r>
              <a:rPr lang="en-US" dirty="0" err="1" smtClean="0">
                <a:solidFill>
                  <a:schemeClr val="accent1"/>
                </a:solidFill>
              </a:rPr>
              <a:t>pathspec</a:t>
            </a:r>
            <a:r>
              <a:rPr lang="en-US" dirty="0" smtClean="0">
                <a:solidFill>
                  <a:schemeClr val="accent1"/>
                </a:solidFill>
              </a:rPr>
              <a:t>&gt;]</a:t>
            </a:r>
          </a:p>
          <a:p>
            <a:r>
              <a:rPr lang="zh-CN" altLang="zh-CN" dirty="0"/>
              <a:t>建议每次</a:t>
            </a:r>
            <a:r>
              <a:rPr lang="en-US" altLang="zh-CN" dirty="0"/>
              <a:t>commit</a:t>
            </a:r>
            <a:r>
              <a:rPr lang="zh-CN" altLang="zh-CN" dirty="0"/>
              <a:t>前都要通过该命令确认库状态。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最常见的误操作是， 修改了一个文件， 没有调用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zh-CN" dirty="0"/>
              <a:t>通知</a:t>
            </a:r>
            <a:r>
              <a:rPr lang="en-US" altLang="zh-CN" dirty="0" err="1"/>
              <a:t>git</a:t>
            </a:r>
            <a:r>
              <a:rPr lang="zh-CN" altLang="zh-CN" dirty="0"/>
              <a:t>库该文件已经发生了变化就直接调用</a:t>
            </a:r>
            <a:r>
              <a:rPr lang="en-US" altLang="zh-CN" dirty="0"/>
              <a:t>commit</a:t>
            </a:r>
            <a:r>
              <a:rPr lang="zh-CN" altLang="zh-CN" dirty="0"/>
              <a:t>操作， 从而导致该文件并没有真正的提交。这时如果开发者以为已经提交了该文件，就继续修改甚至删除这个文件，那么修改的内容就没有通过版本管理起来。如果每次在 提交前，使用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zh-CN" dirty="0"/>
              <a:t>查看一下，就可以发现这种错误。因此，如果调用了</a:t>
            </a:r>
            <a:r>
              <a:rPr lang="en-US" altLang="zh-CN" dirty="0" err="1"/>
              <a:t>git</a:t>
            </a:r>
            <a:r>
              <a:rPr lang="en-US" altLang="zh-CN" dirty="0"/>
              <a:t> status</a:t>
            </a:r>
            <a:r>
              <a:rPr lang="zh-CN" altLang="zh-CN" dirty="0"/>
              <a:t>命令，一定要格外注意那些提示为 “</a:t>
            </a:r>
            <a:r>
              <a:rPr lang="en-US" altLang="zh-CN" dirty="0"/>
              <a:t>Changed but not updated:</a:t>
            </a:r>
            <a:r>
              <a:rPr lang="zh-CN" altLang="zh-CN" dirty="0"/>
              <a:t>”的文件。 这些文件都是与上次</a:t>
            </a:r>
            <a:r>
              <a:rPr lang="en-US" altLang="zh-CN" dirty="0"/>
              <a:t>commit</a:t>
            </a:r>
            <a:r>
              <a:rPr lang="zh-CN" altLang="zh-CN" dirty="0"/>
              <a:t>相比发生了变化，但是却没有通过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zh-CN" dirty="0"/>
              <a:t>标识的文件。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519112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添加新的文件信息到</a:t>
            </a:r>
            <a:r>
              <a:rPr lang="zh-CN" altLang="en-US" dirty="0"/>
              <a:t>索引库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sz="2100" dirty="0">
                <a:solidFill>
                  <a:schemeClr val="accent1"/>
                </a:solidFill>
              </a:rPr>
              <a:t> </a:t>
            </a:r>
            <a:r>
              <a:rPr lang="en-US" sz="2100" dirty="0" smtClean="0">
                <a:solidFill>
                  <a:schemeClr val="accent1"/>
                </a:solidFill>
              </a:rPr>
              <a:t>       $ </a:t>
            </a:r>
            <a:r>
              <a:rPr lang="en-US" sz="2100" dirty="0" err="1">
                <a:solidFill>
                  <a:schemeClr val="accent1"/>
                </a:solidFill>
              </a:rPr>
              <a:t>git</a:t>
            </a:r>
            <a:r>
              <a:rPr lang="en-US" sz="2100" dirty="0">
                <a:solidFill>
                  <a:schemeClr val="accent1"/>
                </a:solidFill>
              </a:rPr>
              <a:t> add &lt;path&gt; </a:t>
            </a:r>
            <a:r>
              <a:rPr lang="zh-CN" altLang="en-US" sz="2100" dirty="0"/>
              <a:t>把</a:t>
            </a:r>
            <a:r>
              <a:rPr lang="en-US" altLang="zh-CN" sz="2100" dirty="0"/>
              <a:t>&lt;path&gt;</a:t>
            </a:r>
            <a:r>
              <a:rPr lang="zh-CN" altLang="en-US" sz="2100" dirty="0"/>
              <a:t>添加到索引库中，</a:t>
            </a:r>
            <a:r>
              <a:rPr lang="en-US" altLang="zh-CN" sz="2100" dirty="0"/>
              <a:t>&lt;path&gt;</a:t>
            </a:r>
            <a:r>
              <a:rPr lang="zh-CN" altLang="en-US" sz="2100" dirty="0"/>
              <a:t>可以是文件也可以是目录</a:t>
            </a:r>
            <a:endParaRPr lang="en-US" sz="2100" dirty="0"/>
          </a:p>
          <a:p>
            <a:pPr lvl="2"/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–u &lt;path&gt; </a:t>
            </a:r>
            <a:r>
              <a:rPr lang="zh-CN" altLang="en-US" dirty="0" smtClean="0"/>
              <a:t>把</a:t>
            </a:r>
            <a:r>
              <a:rPr lang="en-US" altLang="zh-CN" dirty="0"/>
              <a:t>&lt;path&gt;</a:t>
            </a:r>
            <a:r>
              <a:rPr lang="zh-CN" altLang="en-US" dirty="0"/>
              <a:t>中所有</a:t>
            </a:r>
            <a:r>
              <a:rPr lang="en-US" altLang="zh-CN" dirty="0"/>
              <a:t>tracked</a:t>
            </a:r>
            <a:r>
              <a:rPr lang="zh-CN" altLang="en-US" dirty="0"/>
              <a:t>文件中被修改过或已删除文件的信息添加到索引库。它不会处理</a:t>
            </a:r>
            <a:r>
              <a:rPr lang="en-US" altLang="zh-CN" dirty="0" err="1"/>
              <a:t>untracted</a:t>
            </a:r>
            <a:r>
              <a:rPr lang="zh-CN" altLang="en-US" dirty="0"/>
              <a:t>的文件</a:t>
            </a:r>
            <a:r>
              <a:rPr lang="en-US" altLang="zh-CN" dirty="0"/>
              <a:t>.</a:t>
            </a:r>
            <a:r>
              <a:rPr lang="zh-CN" altLang="en-US" dirty="0"/>
              <a:t>省略</a:t>
            </a:r>
            <a:r>
              <a:rPr lang="en-US" altLang="zh-CN" dirty="0"/>
              <a:t>&lt;path&gt;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,</a:t>
            </a:r>
            <a:r>
              <a:rPr lang="zh-CN" altLang="en-US" dirty="0"/>
              <a:t>即当前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.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add –A &lt;path&gt;</a:t>
            </a:r>
            <a:r>
              <a:rPr lang="zh-CN" altLang="en-US" dirty="0"/>
              <a:t>把</a:t>
            </a:r>
            <a:r>
              <a:rPr lang="en-US" altLang="zh-CN" dirty="0"/>
              <a:t>&lt;path&gt;</a:t>
            </a:r>
            <a:r>
              <a:rPr lang="zh-CN" altLang="en-US" dirty="0"/>
              <a:t>中所有</a:t>
            </a:r>
            <a:r>
              <a:rPr lang="en-US" altLang="zh-CN" dirty="0"/>
              <a:t>tracked</a:t>
            </a:r>
            <a:r>
              <a:rPr lang="zh-CN" altLang="en-US" dirty="0"/>
              <a:t>文件中被修改过或已删除文件和所有</a:t>
            </a:r>
            <a:r>
              <a:rPr lang="en-US" altLang="zh-CN" dirty="0" err="1"/>
              <a:t>untracted</a:t>
            </a:r>
            <a:r>
              <a:rPr lang="zh-CN" altLang="en-US" dirty="0"/>
              <a:t>的文件信息添加到索引库</a:t>
            </a:r>
            <a:r>
              <a:rPr lang="en-US" altLang="zh-CN" dirty="0"/>
              <a:t>.</a:t>
            </a:r>
            <a:r>
              <a:rPr lang="zh-CN" altLang="en-US" dirty="0"/>
              <a:t>省略</a:t>
            </a:r>
            <a:r>
              <a:rPr lang="en-US" altLang="zh-CN" dirty="0"/>
              <a:t>&lt;path&gt;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,</a:t>
            </a:r>
            <a:r>
              <a:rPr lang="zh-CN" altLang="en-US" dirty="0"/>
              <a:t>即当前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.</a:t>
            </a:r>
            <a:endParaRPr lang="zh-CN" altLang="en-US" dirty="0"/>
          </a:p>
          <a:p>
            <a:pPr lvl="2"/>
            <a:r>
              <a:rPr lang="zh-CN" altLang="zh-CN" dirty="0"/>
              <a:t>例如：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add dir1 </a:t>
            </a:r>
            <a:r>
              <a:rPr lang="zh-CN" altLang="zh-CN" dirty="0"/>
              <a:t>（ 添加</a:t>
            </a:r>
            <a:r>
              <a:rPr lang="en-US" altLang="zh-CN" dirty="0"/>
              <a:t>dir1</a:t>
            </a:r>
            <a:r>
              <a:rPr lang="zh-CN" altLang="zh-CN" dirty="0"/>
              <a:t>这个目录，目录下的所有文件都被加入 ）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add f1 f2 </a:t>
            </a:r>
            <a:r>
              <a:rPr lang="zh-CN" altLang="zh-CN" dirty="0"/>
              <a:t>（ 添加</a:t>
            </a:r>
            <a:r>
              <a:rPr lang="en-US" altLang="zh-CN" dirty="0"/>
              <a:t>f1</a:t>
            </a:r>
            <a:r>
              <a:rPr lang="zh-CN" altLang="zh-CN" dirty="0"/>
              <a:t>，</a:t>
            </a:r>
            <a:r>
              <a:rPr lang="en-US" altLang="zh-CN" dirty="0"/>
              <a:t>f2</a:t>
            </a:r>
            <a:r>
              <a:rPr lang="zh-CN" altLang="zh-CN" dirty="0"/>
              <a:t>文件）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add . ( </a:t>
            </a:r>
            <a:r>
              <a:rPr lang="zh-CN" altLang="zh-CN" dirty="0"/>
              <a:t>添加当前目录下的所有文件和子目录</a:t>
            </a:r>
            <a:r>
              <a:rPr lang="en-US" altLang="zh-CN" dirty="0"/>
              <a:t> ) </a:t>
            </a:r>
            <a:endParaRPr lang="en-US" dirty="0" smtClean="0">
              <a:solidFill>
                <a:schemeClr val="accent1"/>
              </a:solidFill>
            </a:endParaRPr>
          </a:p>
          <a:p>
            <a:pPr marL="266700" lvl="2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移除、重命名文件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rm</a:t>
            </a:r>
            <a:r>
              <a:rPr lang="en-US" dirty="0" smtClean="0">
                <a:solidFill>
                  <a:schemeClr val="accent1"/>
                </a:solidFill>
              </a:rPr>
              <a:t> [-f | --force] [-r] [--cached] &lt;file&gt;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mv </a:t>
            </a:r>
            <a:r>
              <a:rPr lang="en-US" altLang="zh-CN" dirty="0" err="1" smtClean="0">
                <a:solidFill>
                  <a:schemeClr val="accent1"/>
                </a:solidFill>
              </a:rPr>
              <a:t>file_from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file_to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r>
              <a:rPr lang="zh-CN" altLang="zh-CN" dirty="0"/>
              <a:t>例如：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zh-CN" altLang="zh-CN" dirty="0"/>
              <a:t>–</a:t>
            </a:r>
            <a:r>
              <a:rPr lang="en-US" altLang="zh-CN" dirty="0"/>
              <a:t>r * </a:t>
            </a:r>
            <a:r>
              <a:rPr lang="zh-CN" altLang="zh-CN" dirty="0"/>
              <a:t>（进入某个目录中，执行此语句，会删除该目录下的所有文件和子目录）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f1 (</a:t>
            </a:r>
            <a:r>
              <a:rPr lang="zh-CN" altLang="zh-CN" dirty="0"/>
              <a:t>删除文件</a:t>
            </a:r>
            <a:r>
              <a:rPr lang="en-US" altLang="zh-CN" dirty="0"/>
              <a:t>f1</a:t>
            </a:r>
            <a:r>
              <a:rPr lang="zh-CN" altLang="zh-CN" dirty="0"/>
              <a:t>，包含本地目录和</a:t>
            </a:r>
            <a:r>
              <a:rPr lang="en-US" altLang="zh-CN" dirty="0"/>
              <a:t>index</a:t>
            </a:r>
            <a:r>
              <a:rPr lang="zh-CN" altLang="zh-CN" dirty="0"/>
              <a:t>中的此文件记录</a:t>
            </a:r>
            <a:r>
              <a:rPr lang="en-US" altLang="zh-CN" dirty="0"/>
              <a:t>)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--ached f1 (</a:t>
            </a:r>
            <a:r>
              <a:rPr lang="zh-CN" altLang="zh-CN" dirty="0"/>
              <a:t>删除文件</a:t>
            </a:r>
            <a:r>
              <a:rPr lang="en-US" altLang="zh-CN" dirty="0"/>
              <a:t>f1</a:t>
            </a:r>
            <a:r>
              <a:rPr lang="zh-CN" altLang="zh-CN" dirty="0"/>
              <a:t>，不会删除本地目录文件，只删除</a:t>
            </a:r>
            <a:r>
              <a:rPr lang="en-US" altLang="zh-CN" dirty="0"/>
              <a:t>index</a:t>
            </a:r>
            <a:r>
              <a:rPr lang="zh-CN" altLang="zh-CN" dirty="0"/>
              <a:t>中的文件记录；将已经</a:t>
            </a:r>
            <a:r>
              <a:rPr lang="en-US" altLang="zh-CN" dirty="0" err="1"/>
              <a:t>git</a:t>
            </a:r>
            <a:r>
              <a:rPr lang="en-US" altLang="zh-CN" dirty="0"/>
              <a:t> add</a:t>
            </a:r>
            <a:r>
              <a:rPr lang="zh-CN" altLang="zh-CN" dirty="0"/>
              <a:t>的文件</a:t>
            </a:r>
            <a:r>
              <a:rPr lang="en-US" altLang="zh-CN" dirty="0"/>
              <a:t>remove</a:t>
            </a:r>
            <a:r>
              <a:rPr lang="zh-CN" altLang="zh-CN" dirty="0"/>
              <a:t>到</a:t>
            </a:r>
            <a:r>
              <a:rPr lang="en-US" altLang="zh-CN" dirty="0"/>
              <a:t>cache</a:t>
            </a:r>
            <a:r>
              <a:rPr lang="zh-CN" altLang="zh-CN" dirty="0"/>
              <a:t>中</a:t>
            </a:r>
            <a:r>
              <a:rPr lang="en-US" altLang="zh-CN" dirty="0"/>
              <a:t>,</a:t>
            </a:r>
            <a:r>
              <a:rPr lang="zh-CN" altLang="zh-CN" dirty="0"/>
              <a:t>这样</a:t>
            </a:r>
            <a:r>
              <a:rPr lang="en-US" altLang="zh-CN" dirty="0"/>
              <a:t>commit</a:t>
            </a:r>
            <a:r>
              <a:rPr lang="zh-CN" altLang="zh-CN" dirty="0"/>
              <a:t>的时候不会提交这个文件</a:t>
            </a:r>
            <a:r>
              <a:rPr lang="en-US" altLang="zh-CN" dirty="0"/>
              <a:t>, </a:t>
            </a:r>
            <a:r>
              <a:rPr lang="zh-CN" altLang="zh-CN" dirty="0"/>
              <a:t>适用于一下子添加了很多文件</a:t>
            </a:r>
            <a:r>
              <a:rPr lang="en-US" altLang="zh-CN" dirty="0"/>
              <a:t>, </a:t>
            </a:r>
            <a:r>
              <a:rPr lang="zh-CN" altLang="zh-CN" dirty="0"/>
              <a:t>却又想排除其中个别几个文件的情况</a:t>
            </a:r>
            <a:r>
              <a:rPr lang="en-US" altLang="zh-CN" dirty="0"/>
              <a:t>.) 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1105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查看尚未暂存的文件更新了哪些部分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diff</a:t>
            </a:r>
          </a:p>
          <a:p>
            <a:pPr lvl="2"/>
            <a:r>
              <a:rPr lang="en-US" altLang="zh-CN" dirty="0" err="1"/>
              <a:t>git</a:t>
            </a:r>
            <a:r>
              <a:rPr lang="en-US" altLang="zh-CN" dirty="0"/>
              <a:t> diff master </a:t>
            </a:r>
            <a:r>
              <a:rPr lang="zh-CN" altLang="zh-CN" dirty="0"/>
              <a:t>分支名 （比较主分支和另一个分支的区别）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查看已暂存的文件和上次提交的快照之间的差异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diff –cached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  <a:p>
            <a:r>
              <a:rPr lang="zh-CN" altLang="en-US" dirty="0"/>
              <a:t>两</a:t>
            </a:r>
            <a:r>
              <a:rPr lang="zh-CN" altLang="en-US" dirty="0" smtClean="0"/>
              <a:t>个提交间比较差异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diff [&lt;commit&gt;] [&lt;commit&gt;] &lt;path&gt;</a:t>
            </a:r>
          </a:p>
          <a:p>
            <a:r>
              <a:rPr lang="zh-CN" altLang="zh-CN" dirty="0"/>
              <a:t> 删除分支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err="1"/>
              <a:t>git</a:t>
            </a:r>
            <a:r>
              <a:rPr lang="en-US" altLang="zh-CN" dirty="0"/>
              <a:t> branch </a:t>
            </a:r>
            <a:r>
              <a:rPr lang="zh-CN" altLang="zh-CN" dirty="0"/>
              <a:t>–</a:t>
            </a:r>
            <a:r>
              <a:rPr lang="en-US" altLang="zh-CN" dirty="0"/>
              <a:t>D </a:t>
            </a:r>
            <a:r>
              <a:rPr lang="zh-CN" altLang="zh-CN" dirty="0"/>
              <a:t>分支名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zh-CN" altLang="zh-CN" dirty="0"/>
              <a:t>注意： 删除后，发生在该分支的所有变化都无法恢复。强制删除此分支。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21970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提交修改到本地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[-a] [-m &lt;</a:t>
            </a:r>
            <a:r>
              <a:rPr lang="en-US" dirty="0" err="1" smtClean="0">
                <a:solidFill>
                  <a:schemeClr val="accent1"/>
                </a:solidFill>
              </a:rPr>
              <a:t>msg</a:t>
            </a:r>
            <a:r>
              <a:rPr lang="en-US" dirty="0" smtClean="0">
                <a:solidFill>
                  <a:schemeClr val="accent1"/>
                </a:solidFill>
              </a:rPr>
              <a:t>&gt;]</a:t>
            </a:r>
          </a:p>
          <a:p>
            <a:pPr lvl="2"/>
            <a:r>
              <a:rPr lang="en-US" dirty="0" smtClean="0"/>
              <a:t>(Notice: the commit only affect in your local workspace)</a:t>
            </a:r>
          </a:p>
          <a:p>
            <a:pPr lvl="2"/>
            <a:endParaRPr lang="en-US" dirty="0" smtClean="0"/>
          </a:p>
          <a:p>
            <a:r>
              <a:rPr lang="zh-CN" altLang="en-US" dirty="0" smtClean="0"/>
              <a:t>修改最后一次的提交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commit --amend</a:t>
            </a:r>
          </a:p>
          <a:p>
            <a:pPr lvl="2"/>
            <a:r>
              <a:rPr lang="zh-CN" altLang="en-US" dirty="0"/>
              <a:t>直接调用</a:t>
            </a:r>
            <a:r>
              <a:rPr lang="en-US" dirty="0" err="1"/>
              <a:t>git</a:t>
            </a:r>
            <a:r>
              <a:rPr lang="en-US" dirty="0"/>
              <a:t> commit</a:t>
            </a:r>
            <a:r>
              <a:rPr lang="zh-CN" altLang="en-US" dirty="0"/>
              <a:t>命令，会提示填写注释。通过如下方式在命令行就填写提交注释：</a:t>
            </a:r>
            <a:r>
              <a:rPr lang="en-US" dirty="0" err="1"/>
              <a:t>git</a:t>
            </a:r>
            <a:r>
              <a:rPr lang="en-US" dirty="0"/>
              <a:t> commit -m "Initial commit of </a:t>
            </a:r>
            <a:r>
              <a:rPr lang="en-US" dirty="0" err="1"/>
              <a:t>gittutor</a:t>
            </a:r>
            <a:r>
              <a:rPr lang="en-US" dirty="0"/>
              <a:t> </a:t>
            </a:r>
            <a:r>
              <a:rPr lang="en-US" dirty="0" err="1"/>
              <a:t>reposistory</a:t>
            </a:r>
            <a:r>
              <a:rPr lang="en-US" dirty="0"/>
              <a:t>"。 </a:t>
            </a:r>
            <a:r>
              <a:rPr lang="zh-CN" altLang="en-US" dirty="0"/>
              <a:t>注意，和</a:t>
            </a:r>
            <a:r>
              <a:rPr lang="en-US" dirty="0"/>
              <a:t>CVS</a:t>
            </a:r>
            <a:r>
              <a:rPr lang="zh-CN" altLang="en-US" dirty="0"/>
              <a:t>不同，</a:t>
            </a:r>
            <a:r>
              <a:rPr lang="en-US" dirty="0" err="1"/>
              <a:t>git</a:t>
            </a:r>
            <a:r>
              <a:rPr lang="zh-CN" altLang="en-US" dirty="0"/>
              <a:t>的提交注释必须不能为空，否则就会提交失败。 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commit</a:t>
            </a:r>
            <a:r>
              <a:rPr lang="zh-CN" altLang="en-US" dirty="0"/>
              <a:t>还有一个 </a:t>
            </a:r>
            <a:r>
              <a:rPr lang="en-US" altLang="zh-CN" dirty="0"/>
              <a:t>-</a:t>
            </a:r>
            <a:r>
              <a:rPr lang="en-US" dirty="0"/>
              <a:t>a</a:t>
            </a:r>
            <a:r>
              <a:rPr lang="zh-CN" altLang="en-US" dirty="0"/>
              <a:t>的参数，可以将那些没有通过</a:t>
            </a:r>
            <a:r>
              <a:rPr lang="en-US" dirty="0" err="1"/>
              <a:t>git</a:t>
            </a:r>
            <a:r>
              <a:rPr lang="en-US" dirty="0"/>
              <a:t> add</a:t>
            </a:r>
            <a:r>
              <a:rPr lang="zh-CN" altLang="en-US" dirty="0"/>
              <a:t>标识的变化一并强行提交，但是不建议使用这种方式。 </a:t>
            </a:r>
          </a:p>
          <a:p>
            <a:pPr lvl="2"/>
            <a:r>
              <a:rPr lang="zh-CN" altLang="en-US" dirty="0"/>
              <a:t>每一次提交，</a:t>
            </a:r>
            <a:r>
              <a:rPr lang="en-US" dirty="0" err="1"/>
              <a:t>git</a:t>
            </a:r>
            <a:r>
              <a:rPr lang="zh-CN" altLang="en-US" dirty="0"/>
              <a:t>就会为全局代码建立一个唯一的</a:t>
            </a:r>
            <a:r>
              <a:rPr lang="en-US" dirty="0"/>
              <a:t>commit</a:t>
            </a:r>
            <a:r>
              <a:rPr lang="zh-CN" altLang="en-US" dirty="0"/>
              <a:t>标识代码，用户可以通过</a:t>
            </a:r>
            <a:r>
              <a:rPr lang="en-US" dirty="0" err="1"/>
              <a:t>git</a:t>
            </a:r>
            <a:r>
              <a:rPr lang="en-US" dirty="0"/>
              <a:t> reset</a:t>
            </a:r>
            <a:r>
              <a:rPr lang="zh-CN" altLang="en-US" dirty="0"/>
              <a:t>命令恢复到任意一次提交时的代码。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5133975"/>
          </a:xfrm>
        </p:spPr>
        <p:txBody>
          <a:bodyPr/>
          <a:lstStyle/>
          <a:p>
            <a:r>
              <a:rPr lang="zh-CN" altLang="en-US" dirty="0" smtClean="0"/>
              <a:t>查看提交日志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log &lt;branch&gt; [files]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log &lt;since&gt;..&lt;until&gt;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log --format=&lt;format&gt;</a:t>
            </a:r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log </a:t>
            </a:r>
            <a:r>
              <a:rPr lang="en-US" altLang="zh-CN" dirty="0" smtClean="0">
                <a:solidFill>
                  <a:schemeClr val="accent1"/>
                </a:solidFill>
              </a:rPr>
              <a:t>–p -2 </a:t>
            </a:r>
            <a:r>
              <a:rPr lang="zh-CN" altLang="en-US" dirty="0" smtClean="0">
                <a:solidFill>
                  <a:schemeClr val="accent1"/>
                </a:solidFill>
              </a:rPr>
              <a:t>显示最近两次提交的内容差异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log </a:t>
            </a:r>
            <a:r>
              <a:rPr lang="en-US" altLang="zh-CN" dirty="0" smtClean="0">
                <a:solidFill>
                  <a:schemeClr val="accent1"/>
                </a:solidFill>
              </a:rPr>
              <a:t>–stat </a:t>
            </a:r>
            <a:r>
              <a:rPr lang="zh-CN" altLang="en-US" dirty="0" smtClean="0">
                <a:solidFill>
                  <a:schemeClr val="accent1"/>
                </a:solidFill>
              </a:rPr>
              <a:t>仅显示简要的增删改行数统计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log </a:t>
            </a:r>
            <a:r>
              <a:rPr lang="en-US" altLang="zh-CN" dirty="0" smtClean="0">
                <a:solidFill>
                  <a:schemeClr val="accent1"/>
                </a:solidFill>
              </a:rPr>
              <a:t>--</a:t>
            </a:r>
            <a:r>
              <a:rPr lang="en-US" altLang="zh-CN" dirty="0" err="1" smtClean="0">
                <a:solidFill>
                  <a:schemeClr val="accent1"/>
                </a:solidFill>
              </a:rPr>
              <a:t>oneline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5086350"/>
          </a:xfrm>
        </p:spPr>
        <p:txBody>
          <a:bodyPr/>
          <a:lstStyle/>
          <a:p>
            <a:r>
              <a:rPr lang="zh-CN" altLang="en-US" dirty="0" smtClean="0"/>
              <a:t>从远程库抓取数据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fetch &lt;repository&gt; &lt;</a:t>
            </a:r>
            <a:r>
              <a:rPr lang="en-US" dirty="0" err="1" smtClean="0">
                <a:solidFill>
                  <a:schemeClr val="accent1"/>
                </a:solidFill>
              </a:rPr>
              <a:t>refspec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Format of &lt;</a:t>
            </a:r>
            <a:r>
              <a:rPr lang="en-US" dirty="0" err="1" smtClean="0">
                <a:solidFill>
                  <a:schemeClr val="accent1"/>
                </a:solidFill>
              </a:rPr>
              <a:t>refspec</a:t>
            </a:r>
            <a:r>
              <a:rPr lang="en-US" dirty="0" smtClean="0">
                <a:solidFill>
                  <a:schemeClr val="accent1"/>
                </a:solidFill>
              </a:rPr>
              <a:t>&gt;: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&gt;:&lt;</a:t>
            </a:r>
            <a:r>
              <a:rPr lang="en-US" dirty="0" err="1" smtClean="0">
                <a:solidFill>
                  <a:schemeClr val="accent1"/>
                </a:solidFill>
              </a:rPr>
              <a:t>dst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 marL="542925" lvl="3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4425"/>
            <a:ext cx="8229600" cy="5210175"/>
          </a:xfrm>
        </p:spPr>
        <p:txBody>
          <a:bodyPr/>
          <a:lstStyle/>
          <a:p>
            <a:r>
              <a:rPr lang="zh-CN" altLang="en-US" dirty="0" smtClean="0"/>
              <a:t>归并到当前分支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sz="2300" dirty="0" smtClean="0">
                <a:solidFill>
                  <a:schemeClr val="accent1"/>
                </a:solidFill>
              </a:rPr>
              <a:t>$ </a:t>
            </a:r>
            <a:r>
              <a:rPr lang="en-US" sz="2300" dirty="0" err="1" smtClean="0">
                <a:solidFill>
                  <a:schemeClr val="accent1"/>
                </a:solidFill>
              </a:rPr>
              <a:t>git</a:t>
            </a:r>
            <a:r>
              <a:rPr lang="en-US" sz="2300" dirty="0" smtClean="0">
                <a:solidFill>
                  <a:schemeClr val="accent1"/>
                </a:solidFill>
              </a:rPr>
              <a:t> merge &lt;commit&gt;</a:t>
            </a:r>
          </a:p>
          <a:p>
            <a:pPr lvl="2"/>
            <a:r>
              <a:rPr lang="zh-CN" altLang="zh-CN" sz="2400" dirty="0" smtClean="0"/>
              <a:t>如果</a:t>
            </a:r>
            <a:r>
              <a:rPr lang="zh-CN" altLang="zh-CN" sz="2400" dirty="0"/>
              <a:t>合并有冲突，</a:t>
            </a:r>
            <a:r>
              <a:rPr lang="en-US" altLang="zh-CN" sz="2400" dirty="0" err="1"/>
              <a:t>git</a:t>
            </a:r>
            <a:r>
              <a:rPr lang="zh-CN" altLang="zh-CN" sz="2400" dirty="0"/>
              <a:t>会有提示。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zh-CN" sz="2400" dirty="0"/>
              <a:t>例如：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checkout master </a:t>
            </a:r>
            <a:r>
              <a:rPr lang="zh-CN" altLang="zh-CN" sz="2400" dirty="0"/>
              <a:t>（切换到</a:t>
            </a:r>
            <a:r>
              <a:rPr lang="en-US" altLang="zh-CN" sz="2400" dirty="0"/>
              <a:t>master</a:t>
            </a:r>
            <a:r>
              <a:rPr lang="zh-CN" altLang="zh-CN" sz="2400" dirty="0"/>
              <a:t>分支）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 err="1"/>
              <a:t>git</a:t>
            </a:r>
            <a:r>
              <a:rPr lang="en-US" altLang="zh-CN" sz="2400" dirty="0"/>
              <a:t> merge HEAD dev~2 (</a:t>
            </a:r>
            <a:r>
              <a:rPr lang="zh-CN" altLang="zh-CN" sz="2400" dirty="0"/>
              <a:t>合并</a:t>
            </a:r>
            <a:r>
              <a:rPr lang="en-US" altLang="zh-CN" sz="2400" dirty="0"/>
              <a:t>master</a:t>
            </a:r>
            <a:r>
              <a:rPr lang="zh-CN" altLang="zh-CN" sz="2400" dirty="0"/>
              <a:t>分支和</a:t>
            </a:r>
            <a:r>
              <a:rPr lang="en-US" altLang="zh-CN" sz="2400" dirty="0"/>
              <a:t>dev~2</a:t>
            </a:r>
            <a:r>
              <a:rPr lang="zh-CN" altLang="zh-CN" sz="2400" dirty="0"/>
              <a:t>分支</a:t>
            </a:r>
            <a:r>
              <a:rPr lang="en-US" altLang="zh-CN" sz="2400" dirty="0"/>
              <a:t>)</a:t>
            </a:r>
            <a:r>
              <a:rPr lang="zh-CN" altLang="zh-CN" sz="2400" dirty="0"/>
              <a:t>或者：</a:t>
            </a:r>
            <a:r>
              <a:rPr lang="en-US" altLang="zh-CN" sz="2400" dirty="0" err="1"/>
              <a:t>git</a:t>
            </a:r>
            <a:r>
              <a:rPr lang="en-US" altLang="zh-CN" sz="2400" dirty="0"/>
              <a:t> merge master dev~2 </a:t>
            </a:r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5124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什么是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</a:rPr>
              <a:t>是分布式版本控制系统（</a:t>
            </a:r>
            <a:r>
              <a:rPr lang="en-US" altLang="zh-CN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istributed Version control system).</a:t>
            </a:r>
          </a:p>
          <a:p>
            <a:pPr lvl="2"/>
            <a:r>
              <a:rPr lang="zh-CN" altLang="en-US" dirty="0">
                <a:solidFill>
                  <a:schemeClr val="accent1"/>
                </a:solidFill>
              </a:rPr>
              <a:t>客户端</a:t>
            </a:r>
            <a:r>
              <a:rPr lang="zh-CN" altLang="en-US" dirty="0" smtClean="0">
                <a:solidFill>
                  <a:schemeClr val="accent1"/>
                </a:solidFill>
              </a:rPr>
              <a:t>每</a:t>
            </a:r>
            <a:r>
              <a:rPr lang="zh-CN" altLang="en-US" dirty="0">
                <a:solidFill>
                  <a:schemeClr val="accent1"/>
                </a:solidFill>
              </a:rPr>
              <a:t>一次的提取操作，实际上都是一次对代码仓库的完整备份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的历史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Linux</a:t>
            </a:r>
            <a:r>
              <a:rPr lang="zh-CN" altLang="en-US" dirty="0" smtClean="0">
                <a:solidFill>
                  <a:schemeClr val="accent1"/>
                </a:solidFill>
              </a:rPr>
              <a:t>开源社区</a:t>
            </a:r>
            <a:r>
              <a:rPr lang="en-US" altLang="zh-CN" dirty="0" smtClean="0">
                <a:solidFill>
                  <a:schemeClr val="accent1"/>
                </a:solidFill>
              </a:rPr>
              <a:t>2005</a:t>
            </a:r>
            <a:r>
              <a:rPr lang="zh-CN" altLang="en-US" dirty="0" smtClean="0">
                <a:solidFill>
                  <a:schemeClr val="accent1"/>
                </a:solidFill>
              </a:rPr>
              <a:t>年开发了一套属于自己的分布式版本控制系统</a:t>
            </a:r>
            <a:r>
              <a:rPr lang="en-US" altLang="zh-CN" dirty="0" err="1" smtClean="0">
                <a:solidFill>
                  <a:schemeClr val="accent1"/>
                </a:solidFill>
              </a:rPr>
              <a:t>Git</a:t>
            </a:r>
            <a:r>
              <a:rPr lang="zh-CN" altLang="en-US" dirty="0" smtClean="0">
                <a:solidFill>
                  <a:schemeClr val="accent1"/>
                </a:solidFill>
              </a:rPr>
              <a:t>以支持他们的非线性开发模式。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zh-CN" altLang="en-US" dirty="0" smtClean="0">
                <a:solidFill>
                  <a:schemeClr val="tx1">
                    <a:lumMod val="50000"/>
                  </a:schemeClr>
                </a:solidFill>
              </a:rPr>
              <a:t>基础要点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直接快照，而非比较差异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近乎所有操作都可以在本地执行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accent1"/>
                </a:solidFill>
              </a:rPr>
              <a:t>时刻保持</a:t>
            </a:r>
            <a:r>
              <a:rPr lang="zh-CN" altLang="en-US" dirty="0" smtClean="0">
                <a:solidFill>
                  <a:schemeClr val="accent1"/>
                </a:solidFill>
              </a:rPr>
              <a:t>数据完整性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lvl="2"/>
            <a:r>
              <a:rPr lang="en-US" altLang="zh-CN" dirty="0" err="1" smtClean="0">
                <a:solidFill>
                  <a:schemeClr val="accent1"/>
                </a:solidFill>
              </a:rPr>
              <a:t>Git</a:t>
            </a:r>
            <a:r>
              <a:rPr lang="zh-CN" altLang="en-US" dirty="0">
                <a:solidFill>
                  <a:schemeClr val="accent1"/>
                </a:solidFill>
              </a:rPr>
              <a:t>是分布式版本控制系统，那么它就没有中央服务器的，每个人的电脑就是一个完整的版本库</a:t>
            </a:r>
            <a:r>
              <a:rPr lang="zh-CN" altLang="en-US" dirty="0" smtClean="0">
                <a:solidFill>
                  <a:schemeClr val="accent1"/>
                </a:solidFill>
              </a:rPr>
              <a:t>，这样</a:t>
            </a:r>
            <a:r>
              <a:rPr lang="zh-CN" altLang="en-US" dirty="0">
                <a:solidFill>
                  <a:schemeClr val="accent1"/>
                </a:solidFill>
              </a:rPr>
              <a:t>，工作的时候就不需要联网了，因为版本都是在自己的电脑上。既然每个人的电脑都有一个完整的版本</a:t>
            </a:r>
            <a:r>
              <a:rPr lang="zh-CN" altLang="en-US">
                <a:solidFill>
                  <a:schemeClr val="accent1"/>
                </a:solidFill>
              </a:rPr>
              <a:t>库</a:t>
            </a:r>
            <a:r>
              <a:rPr lang="zh-CN" altLang="en-US" smtClean="0">
                <a:solidFill>
                  <a:schemeClr val="accent1"/>
                </a:solidFill>
              </a:rPr>
              <a:t>，那</a:t>
            </a:r>
            <a:r>
              <a:rPr lang="zh-CN" altLang="en-US" dirty="0">
                <a:solidFill>
                  <a:schemeClr val="accent1"/>
                </a:solidFill>
              </a:rPr>
              <a:t>多个人如何协作呢？比如说自己在电脑上改了文件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zh-CN" altLang="en-US" dirty="0">
                <a:solidFill>
                  <a:schemeClr val="accent1"/>
                </a:solidFill>
              </a:rPr>
              <a:t>，其他人也在电脑上改了文件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zh-CN" altLang="en-US" dirty="0" smtClean="0">
                <a:solidFill>
                  <a:schemeClr val="accent1"/>
                </a:solidFill>
              </a:rPr>
              <a:t>，这时</a:t>
            </a:r>
            <a:r>
              <a:rPr lang="zh-CN" altLang="en-US" dirty="0">
                <a:solidFill>
                  <a:schemeClr val="accent1"/>
                </a:solidFill>
              </a:rPr>
              <a:t>，你们两之间只需把各自的修改推送给对方，就可以互相看到对方的修改了。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 marL="266700" lvl="2" indent="0"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介绍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merge iss53 </a:t>
            </a:r>
          </a:p>
          <a:p>
            <a:pPr>
              <a:buNone/>
            </a:pPr>
            <a:r>
              <a:rPr lang="en-US" sz="2200" dirty="0" smtClean="0"/>
              <a:t>Auto-merging index.html </a:t>
            </a:r>
          </a:p>
          <a:p>
            <a:pPr>
              <a:buNone/>
            </a:pPr>
            <a:r>
              <a:rPr lang="en-US" sz="2200" dirty="0" smtClean="0"/>
              <a:t>CONFLICT (content): Merge conflict in index.html</a:t>
            </a:r>
          </a:p>
          <a:p>
            <a:pPr>
              <a:buNone/>
            </a:pPr>
            <a:r>
              <a:rPr lang="en-US" sz="2200" dirty="0" smtClean="0"/>
              <a:t>Automatic merge failed; fix conflicts and then commit the result.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&lt;&lt;&lt;&lt;&lt;&lt;&lt;</a:t>
            </a:r>
            <a:r>
              <a:rPr lang="en-US" sz="2200" dirty="0" smtClean="0"/>
              <a:t> </a:t>
            </a:r>
            <a:r>
              <a:rPr lang="en-US" sz="2200" dirty="0" err="1" smtClean="0"/>
              <a:t>HEAD:index.html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&lt;div id="footer"&gt;contact : email.support@github.com&lt;/div&gt;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=======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&lt;div id="footer"&gt; please contact us at support@github.com &lt;/div&gt; </a:t>
            </a:r>
          </a:p>
          <a:p>
            <a:pPr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&gt;&gt;&gt;&gt;&gt;&gt;&gt;</a:t>
            </a:r>
            <a:r>
              <a:rPr lang="en-US" sz="2200" dirty="0" smtClean="0"/>
              <a:t> iss53:index.html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冲突解决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变基操作，以另一个分支为基础重新把当前分支修改的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合并进来</a:t>
            </a:r>
            <a:endParaRPr lang="en-US" dirty="0" smtClean="0"/>
          </a:p>
          <a:p>
            <a:endParaRPr lang="en-US" dirty="0" smtClean="0"/>
          </a:p>
          <a:p>
            <a:pPr lvl="2"/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rebase -</a:t>
            </a:r>
            <a:r>
              <a:rPr lang="en-US" sz="2200" dirty="0" err="1" smtClean="0">
                <a:solidFill>
                  <a:schemeClr val="accent1"/>
                </a:solidFill>
              </a:rPr>
              <a:t>i</a:t>
            </a:r>
            <a:r>
              <a:rPr lang="en-US" sz="2200" dirty="0" smtClean="0">
                <a:solidFill>
                  <a:schemeClr val="accent1"/>
                </a:solidFill>
              </a:rPr>
              <a:t> | --interactive &lt;upstream&gt;</a:t>
            </a:r>
          </a:p>
          <a:p>
            <a:pPr lvl="2"/>
            <a:endParaRPr lang="en-US" sz="2200" dirty="0" smtClean="0">
              <a:solidFill>
                <a:schemeClr val="accent1"/>
              </a:solidFill>
            </a:endParaRPr>
          </a:p>
          <a:p>
            <a:pPr lvl="2"/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rebase --onto &lt;</a:t>
            </a:r>
            <a:r>
              <a:rPr lang="en-US" sz="2200" dirty="0" err="1" smtClean="0">
                <a:solidFill>
                  <a:schemeClr val="accent1"/>
                </a:solidFill>
              </a:rPr>
              <a:t>newbase</a:t>
            </a:r>
            <a:r>
              <a:rPr lang="en-US" sz="2200" dirty="0" smtClean="0">
                <a:solidFill>
                  <a:schemeClr val="accent1"/>
                </a:solidFill>
              </a:rPr>
              <a:t>&gt; &lt;upstream&gt; &lt;branch&gt;</a:t>
            </a:r>
          </a:p>
          <a:p>
            <a:pPr lvl="2"/>
            <a:endParaRPr lang="en-US" sz="2200" dirty="0" smtClean="0">
              <a:solidFill>
                <a:schemeClr val="accent1"/>
              </a:solidFill>
            </a:endParaRPr>
          </a:p>
          <a:p>
            <a:pPr lvl="2"/>
            <a:r>
              <a:rPr lang="fr-FR" sz="2200" dirty="0" smtClean="0">
                <a:solidFill>
                  <a:schemeClr val="accent1"/>
                </a:solidFill>
              </a:rPr>
              <a:t>$ git </a:t>
            </a:r>
            <a:r>
              <a:rPr lang="fr-FR" sz="2200" dirty="0" err="1" smtClean="0">
                <a:solidFill>
                  <a:schemeClr val="accent1"/>
                </a:solidFill>
              </a:rPr>
              <a:t>rebase</a:t>
            </a:r>
            <a:r>
              <a:rPr lang="fr-FR" sz="2200" dirty="0" smtClean="0">
                <a:solidFill>
                  <a:schemeClr val="accent1"/>
                </a:solidFill>
              </a:rPr>
              <a:t> --continue | --skip | --</a:t>
            </a:r>
            <a:r>
              <a:rPr lang="fr-FR" sz="2200" dirty="0" err="1" smtClean="0">
                <a:solidFill>
                  <a:schemeClr val="accent1"/>
                </a:solidFill>
              </a:rPr>
              <a:t>abort</a:t>
            </a:r>
            <a:endParaRPr lang="en-US" sz="22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82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merge and rebase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orgin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pic>
        <p:nvPicPr>
          <p:cNvPr id="14" name="Content Placeholder 13" descr="rebase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25000" y="3057525"/>
            <a:ext cx="3485000" cy="2203223"/>
          </a:xfrm>
        </p:spPr>
      </p:pic>
      <p:pic>
        <p:nvPicPr>
          <p:cNvPr id="11" name="Content Placeholder 10" descr="rebase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t="14197"/>
          <a:stretch>
            <a:fillRect/>
          </a:stretch>
        </p:blipFill>
        <p:spPr>
          <a:xfrm>
            <a:off x="4127633" y="3097132"/>
            <a:ext cx="4450274" cy="21968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1162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merge and rebase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orgin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rebase</a:t>
            </a:r>
            <a:endParaRPr lang="en-US" dirty="0"/>
          </a:p>
        </p:txBody>
      </p:sp>
      <p:pic>
        <p:nvPicPr>
          <p:cNvPr id="10" name="Content Placeholder 9" descr="rebase4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010025" y="3086100"/>
            <a:ext cx="4662070" cy="197767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2FA73A-F8F9-442A-947E-CA8CFD8BE61E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C369-7513-48D0-8D28-29E1876FCD13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pic>
        <p:nvPicPr>
          <p:cNvPr id="14" name="Content Placeholder 13" descr="rebase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325000" y="3057525"/>
            <a:ext cx="3485000" cy="220322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905375"/>
          </a:xfrm>
        </p:spPr>
        <p:txBody>
          <a:bodyPr/>
          <a:lstStyle/>
          <a:p>
            <a:r>
              <a:rPr lang="zh-CN" altLang="en-US" dirty="0" smtClean="0"/>
              <a:t>把另一个分支的某个提交应用到当前分支上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cherry-pick &lt;commit&gt;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04900"/>
            <a:ext cx="8229600" cy="5219700"/>
          </a:xfrm>
        </p:spPr>
        <p:txBody>
          <a:bodyPr/>
          <a:lstStyle/>
          <a:p>
            <a:r>
              <a:rPr lang="en-US" dirty="0" smtClean="0"/>
              <a:t>Reads the supplied diff output (i.e. "a patch") and applies it to files.</a:t>
            </a:r>
          </a:p>
          <a:p>
            <a:endParaRPr lang="en-US" dirty="0" smtClean="0"/>
          </a:p>
          <a:p>
            <a:pPr lvl="2"/>
            <a:r>
              <a:rPr lang="en-US" altLang="zh-CN" sz="2200" dirty="0">
                <a:solidFill>
                  <a:schemeClr val="accent1"/>
                </a:solidFill>
              </a:rPr>
              <a:t>$ </a:t>
            </a:r>
            <a:r>
              <a:rPr lang="en-US" altLang="zh-CN" sz="2200" dirty="0" err="1">
                <a:solidFill>
                  <a:schemeClr val="accent1"/>
                </a:solidFill>
              </a:rPr>
              <a:t>git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 smtClean="0">
                <a:solidFill>
                  <a:schemeClr val="accent1"/>
                </a:solidFill>
              </a:rPr>
              <a:t>format-patch 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pPr lvl="2"/>
            <a:r>
              <a:rPr lang="en-US" altLang="zh-CN" sz="2400" dirty="0">
                <a:solidFill>
                  <a:schemeClr val="accent1"/>
                </a:solidFill>
              </a:rPr>
              <a:t>$ </a:t>
            </a:r>
            <a:r>
              <a:rPr lang="en-US" altLang="zh-CN" sz="2400" dirty="0" err="1">
                <a:solidFill>
                  <a:schemeClr val="accent1"/>
                </a:solidFill>
              </a:rPr>
              <a:t>git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diff master&gt;patch</a:t>
            </a:r>
          </a:p>
          <a:p>
            <a:pPr lvl="2"/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apply &lt;patch&gt;</a:t>
            </a:r>
          </a:p>
          <a:p>
            <a:pPr lvl="2"/>
            <a:r>
              <a:rPr lang="en-US" altLang="zh-CN" sz="2200" dirty="0">
                <a:solidFill>
                  <a:schemeClr val="accent1"/>
                </a:solidFill>
              </a:rPr>
              <a:t>$ </a:t>
            </a:r>
            <a:r>
              <a:rPr lang="en-US" altLang="zh-CN" sz="2200" dirty="0" err="1">
                <a:solidFill>
                  <a:schemeClr val="accent1"/>
                </a:solidFill>
              </a:rPr>
              <a:t>git</a:t>
            </a:r>
            <a:r>
              <a:rPr lang="en-US" altLang="zh-CN" sz="2200" dirty="0">
                <a:solidFill>
                  <a:schemeClr val="accent1"/>
                </a:solidFill>
              </a:rPr>
              <a:t> </a:t>
            </a:r>
            <a:r>
              <a:rPr lang="en-US" altLang="zh-CN" sz="2200" dirty="0" smtClean="0">
                <a:solidFill>
                  <a:schemeClr val="accent1"/>
                </a:solidFill>
              </a:rPr>
              <a:t> am &lt;patch&gt;</a:t>
            </a:r>
          </a:p>
          <a:p>
            <a:pPr lvl="2"/>
            <a:endParaRPr lang="en-US" altLang="zh-CN" sz="2200" dirty="0">
              <a:solidFill>
                <a:schemeClr val="accent1"/>
              </a:solidFill>
            </a:endParaRPr>
          </a:p>
          <a:p>
            <a:pPr lvl="2"/>
            <a:endParaRPr lang="en-US" sz="2200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补丁生成和应用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19175"/>
            <a:ext cx="8229600" cy="5305425"/>
          </a:xfrm>
        </p:spPr>
        <p:txBody>
          <a:bodyPr/>
          <a:lstStyle/>
          <a:p>
            <a:r>
              <a:rPr lang="zh-CN" altLang="en-US" dirty="0"/>
              <a:t>从远程获取最新版本并</a:t>
            </a:r>
            <a:r>
              <a:rPr lang="en-US" altLang="zh-CN" dirty="0"/>
              <a:t>merge</a:t>
            </a:r>
            <a:r>
              <a:rPr lang="zh-CN" altLang="en-US" dirty="0"/>
              <a:t>到本地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= </a:t>
            </a:r>
            <a:r>
              <a:rPr lang="en-US" dirty="0" err="1" smtClean="0"/>
              <a:t>git</a:t>
            </a:r>
            <a:r>
              <a:rPr lang="en-US" dirty="0" smtClean="0"/>
              <a:t> fetch +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pull --rebase =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fetch+</a:t>
            </a:r>
            <a:r>
              <a:rPr lang="en-US" i="1" dirty="0" err="1" smtClean="0"/>
              <a:t>git</a:t>
            </a:r>
            <a:r>
              <a:rPr lang="en-US" i="1" dirty="0" smtClean="0"/>
              <a:t> rebase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pull &lt;repository&gt; [&lt;</a:t>
            </a:r>
            <a:r>
              <a:rPr lang="en-US" dirty="0" err="1" smtClean="0">
                <a:solidFill>
                  <a:schemeClr val="accent1"/>
                </a:solidFill>
              </a:rPr>
              <a:t>refspec</a:t>
            </a:r>
            <a:r>
              <a:rPr lang="en-US" dirty="0" smtClean="0">
                <a:solidFill>
                  <a:schemeClr val="accent1"/>
                </a:solidFill>
              </a:rPr>
              <a:t>&gt;]</a:t>
            </a:r>
          </a:p>
          <a:p>
            <a:pPr lvl="2"/>
            <a:r>
              <a:rPr lang="en-US" dirty="0" err="1" smtClean="0">
                <a:solidFill>
                  <a:schemeClr val="accent1"/>
                </a:solidFill>
              </a:rPr>
              <a:t>Simliar</a:t>
            </a:r>
            <a:r>
              <a:rPr lang="en-US" dirty="0" smtClean="0">
                <a:solidFill>
                  <a:schemeClr val="accent1"/>
                </a:solidFill>
              </a:rPr>
              <a:t> as: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fetch &amp;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merge FETCH_HEAD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zh-CN" altLang="en-US" dirty="0" smtClean="0"/>
              <a:t>提交到远程库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push [-f] &lt;repository&gt; [&lt;</a:t>
            </a:r>
            <a:r>
              <a:rPr lang="en-US" dirty="0" err="1" smtClean="0">
                <a:solidFill>
                  <a:schemeClr val="accent1"/>
                </a:solidFill>
              </a:rPr>
              <a:t>refspec</a:t>
            </a:r>
            <a:r>
              <a:rPr lang="en-US" dirty="0" smtClean="0">
                <a:solidFill>
                  <a:schemeClr val="accent1"/>
                </a:solidFill>
              </a:rPr>
              <a:t>&gt;]</a:t>
            </a:r>
          </a:p>
          <a:p>
            <a:pPr lvl="2"/>
            <a:endParaRPr lang="en-US" dirty="0" smtClean="0">
              <a:solidFill>
                <a:schemeClr val="accent1"/>
              </a:solidFill>
            </a:endParaRP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Format of &lt;</a:t>
            </a:r>
            <a:r>
              <a:rPr lang="en-US" dirty="0" err="1" smtClean="0">
                <a:solidFill>
                  <a:schemeClr val="accent1"/>
                </a:solidFill>
              </a:rPr>
              <a:t>refspec</a:t>
            </a:r>
            <a:r>
              <a:rPr lang="en-US" dirty="0" smtClean="0">
                <a:solidFill>
                  <a:schemeClr val="accent1"/>
                </a:solidFill>
              </a:rPr>
              <a:t>&gt;: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&gt;:&lt;</a:t>
            </a:r>
            <a:r>
              <a:rPr lang="en-US" dirty="0" err="1" smtClean="0">
                <a:solidFill>
                  <a:schemeClr val="accent1"/>
                </a:solidFill>
              </a:rPr>
              <a:t>dst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The &lt;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&gt; is often the name of the branch you would want to push, but it can be any arbitrary "SHA-1 expression".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If :&lt;</a:t>
            </a:r>
            <a:r>
              <a:rPr lang="en-US" dirty="0" err="1" smtClean="0">
                <a:solidFill>
                  <a:schemeClr val="accent1"/>
                </a:solidFill>
              </a:rPr>
              <a:t>dst</a:t>
            </a:r>
            <a:r>
              <a:rPr lang="en-US" dirty="0" smtClean="0">
                <a:solidFill>
                  <a:schemeClr val="accent1"/>
                </a:solidFill>
              </a:rPr>
              <a:t>&gt; is omitted, the same ref as &lt;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&gt; will be updated.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Pushing an empty &lt;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&gt; allows you to delete the &lt;</a:t>
            </a:r>
            <a:r>
              <a:rPr lang="en-US" dirty="0" err="1" smtClean="0">
                <a:solidFill>
                  <a:schemeClr val="accent1"/>
                </a:solidFill>
              </a:rPr>
              <a:t>dst</a:t>
            </a:r>
            <a:r>
              <a:rPr lang="en-US" dirty="0" smtClean="0">
                <a:solidFill>
                  <a:schemeClr val="accent1"/>
                </a:solidFill>
              </a:rPr>
              <a:t>&gt; ref from the remote repository.</a:t>
            </a:r>
          </a:p>
          <a:p>
            <a:pPr lvl="3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8725"/>
            <a:ext cx="8229600" cy="50958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当前</a:t>
            </a:r>
            <a:r>
              <a:rPr lang="en-US" altLang="zh-CN" dirty="0"/>
              <a:t>head</a:t>
            </a:r>
            <a:r>
              <a:rPr lang="zh-CN" altLang="en-US" dirty="0"/>
              <a:t>的内容重置，不会留任何痕迹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300" dirty="0" smtClean="0">
                <a:solidFill>
                  <a:schemeClr val="accent1"/>
                </a:solidFill>
              </a:rPr>
              <a:t>$ </a:t>
            </a:r>
            <a:r>
              <a:rPr lang="en-US" sz="2300" dirty="0" err="1" smtClean="0">
                <a:solidFill>
                  <a:schemeClr val="accent1"/>
                </a:solidFill>
              </a:rPr>
              <a:t>git</a:t>
            </a:r>
            <a:r>
              <a:rPr lang="en-US" sz="2300" dirty="0" smtClean="0">
                <a:solidFill>
                  <a:schemeClr val="accent1"/>
                </a:solidFill>
              </a:rPr>
              <a:t> reset [--soft |  --hard] &lt;commit&gt; &lt;path&gt;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--soft </a:t>
            </a:r>
            <a:r>
              <a:rPr lang="en-US" dirty="0" smtClean="0"/>
              <a:t>	</a:t>
            </a:r>
          </a:p>
          <a:p>
            <a:pPr lvl="3"/>
            <a:r>
              <a:rPr lang="zh-CN" altLang="en-US" dirty="0" smtClean="0">
                <a:solidFill>
                  <a:schemeClr val="accent1"/>
                </a:solidFill>
              </a:rPr>
              <a:t>取消</a:t>
            </a:r>
            <a:r>
              <a:rPr lang="en-US" altLang="zh-CN" dirty="0" smtClean="0">
                <a:solidFill>
                  <a:schemeClr val="accent1"/>
                </a:solidFill>
              </a:rPr>
              <a:t>commit,</a:t>
            </a:r>
            <a:r>
              <a:rPr lang="zh-CN" altLang="en-US" dirty="0" smtClean="0">
                <a:solidFill>
                  <a:schemeClr val="accent1"/>
                </a:solidFill>
              </a:rPr>
              <a:t>逆转为已更新为提交的状态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--hard </a:t>
            </a:r>
          </a:p>
          <a:p>
            <a:pPr lvl="3"/>
            <a:r>
              <a:rPr lang="zh-CN" altLang="en-US" dirty="0">
                <a:solidFill>
                  <a:schemeClr val="accent1"/>
                </a:solidFill>
              </a:rPr>
              <a:t>撤销</a:t>
            </a:r>
            <a:r>
              <a:rPr lang="en-US" dirty="0" smtClean="0">
                <a:solidFill>
                  <a:schemeClr val="accent1"/>
                </a:solidFill>
              </a:rPr>
              <a:t> index and working tree</a:t>
            </a:r>
            <a:r>
              <a:rPr lang="zh-CN" altLang="en-US" dirty="0" smtClean="0">
                <a:solidFill>
                  <a:schemeClr val="accent1"/>
                </a:solidFill>
              </a:rPr>
              <a:t>到以前的状态</a:t>
            </a:r>
            <a:r>
              <a:rPr lang="en-US" dirty="0" smtClean="0">
                <a:solidFill>
                  <a:schemeClr val="accent1"/>
                </a:solidFill>
              </a:rPr>
              <a:t>.  </a:t>
            </a:r>
          </a:p>
          <a:p>
            <a:pPr lvl="3"/>
            <a:r>
              <a:rPr lang="en-US" altLang="zh-CN" dirty="0" smtClean="0">
                <a:solidFill>
                  <a:schemeClr val="accent1"/>
                </a:solidFill>
              </a:rPr>
              <a:t>--mixed</a:t>
            </a:r>
          </a:p>
          <a:p>
            <a:pPr lvl="3"/>
            <a:r>
              <a:rPr lang="zh-CN" altLang="en-US" dirty="0" smtClean="0">
                <a:solidFill>
                  <a:schemeClr val="accent1"/>
                </a:solidFill>
              </a:rPr>
              <a:t>取消暂存</a:t>
            </a:r>
            <a:endParaRPr lang="en-US" dirty="0" smtClean="0">
              <a:solidFill>
                <a:schemeClr val="accent1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04925"/>
            <a:ext cx="8229600" cy="5019675"/>
          </a:xfrm>
        </p:spPr>
        <p:txBody>
          <a:bodyPr/>
          <a:lstStyle/>
          <a:p>
            <a:r>
              <a:rPr lang="zh-CN" altLang="en-US" dirty="0"/>
              <a:t>撤销某次提交，但是这次撤销也会作为一次提交进行保存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2"/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revert &lt;commit&gt;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revert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6825"/>
            <a:ext cx="8229600" cy="50577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使用 </a:t>
            </a:r>
            <a:r>
              <a:rPr lang="en-US" altLang="zh-CN" dirty="0"/>
              <a:t>SHA-1 </a:t>
            </a:r>
            <a:r>
              <a:rPr lang="zh-CN" altLang="en-US" dirty="0"/>
              <a:t>算法计算数据的校验和，通过对文件的内容或目录的结构计算出一个 </a:t>
            </a:r>
            <a:r>
              <a:rPr lang="en-US" altLang="zh-CN" dirty="0"/>
              <a:t>SHA-1 </a:t>
            </a:r>
            <a:r>
              <a:rPr lang="zh-CN" altLang="en-US" dirty="0"/>
              <a:t>哈希值，作为指纹字符串。该字串由 </a:t>
            </a:r>
            <a:r>
              <a:rPr lang="en-US" altLang="zh-CN" dirty="0"/>
              <a:t>40 </a:t>
            </a:r>
            <a:r>
              <a:rPr lang="zh-CN" altLang="en-US" dirty="0"/>
              <a:t>个十六进制字符（</a:t>
            </a:r>
            <a:r>
              <a:rPr lang="en-US" altLang="zh-CN" dirty="0"/>
              <a:t>0-9 </a:t>
            </a:r>
            <a:r>
              <a:rPr lang="zh-CN" altLang="en-US" dirty="0"/>
              <a:t>及 </a:t>
            </a:r>
            <a:r>
              <a:rPr lang="en-US" altLang="zh-CN" dirty="0"/>
              <a:t>a-f</a:t>
            </a:r>
            <a:r>
              <a:rPr lang="zh-CN" altLang="en-US" dirty="0"/>
              <a:t>）组成，看起来就像是</a:t>
            </a:r>
            <a:r>
              <a:rPr lang="zh-CN" altLang="en-US" dirty="0" smtClean="0"/>
              <a:t>：</a:t>
            </a:r>
            <a:endParaRPr lang="en-US" dirty="0" smtClean="0"/>
          </a:p>
          <a:p>
            <a:pPr lvl="3"/>
            <a:r>
              <a:rPr lang="en-US" sz="1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6ff87c4664981e4397625791c8ea3bbb5f2279a3 </a:t>
            </a:r>
          </a:p>
          <a:p>
            <a:pPr lvl="1">
              <a:buFont typeface="Wingdings" pitchFamily="2" charset="2"/>
              <a:buChar char="§"/>
            </a:pPr>
            <a:r>
              <a:rPr lang="zh-CN" altLang="en-US" sz="2600" dirty="0">
                <a:solidFill>
                  <a:schemeClr val="tx1"/>
                </a:solidFill>
              </a:rPr>
              <a:t>所有保存在 </a:t>
            </a:r>
            <a:r>
              <a:rPr lang="en-US" altLang="zh-CN" sz="2600" dirty="0" err="1">
                <a:solidFill>
                  <a:schemeClr val="tx1"/>
                </a:solidFill>
              </a:rPr>
              <a:t>Git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600" dirty="0">
                <a:solidFill>
                  <a:schemeClr val="tx1"/>
                </a:solidFill>
              </a:rPr>
              <a:t>数据库中的东西都是用此哈希值来作索引的，而不是靠</a:t>
            </a:r>
            <a:r>
              <a:rPr lang="zh-CN" altLang="en-US" sz="2600" dirty="0" smtClean="0">
                <a:solidFill>
                  <a:schemeClr val="tx1"/>
                </a:solidFill>
              </a:rPr>
              <a:t>文件名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>
              <a:buFont typeface="Wingdings" pitchFamily="2" charset="2"/>
              <a:buChar char="§"/>
            </a:pPr>
            <a:r>
              <a:rPr lang="zh-CN" altLang="en-US" sz="2600" dirty="0">
                <a:solidFill>
                  <a:schemeClr val="tx1"/>
                </a:solidFill>
              </a:rPr>
              <a:t>对于任何一个文件，在 </a:t>
            </a:r>
            <a:r>
              <a:rPr lang="en-US" altLang="zh-CN" sz="2600" dirty="0" err="1">
                <a:solidFill>
                  <a:schemeClr val="tx1"/>
                </a:solidFill>
              </a:rPr>
              <a:t>Git</a:t>
            </a:r>
            <a:r>
              <a:rPr lang="en-US" altLang="zh-CN" sz="2600" dirty="0">
                <a:solidFill>
                  <a:schemeClr val="tx1"/>
                </a:solidFill>
              </a:rPr>
              <a:t> </a:t>
            </a:r>
            <a:r>
              <a:rPr lang="zh-CN" altLang="en-US" sz="2600" dirty="0">
                <a:solidFill>
                  <a:schemeClr val="tx1"/>
                </a:solidFill>
              </a:rPr>
              <a:t>内都只有三种状态：已提交（</a:t>
            </a:r>
            <a:r>
              <a:rPr lang="en-US" altLang="zh-CN" sz="2600" dirty="0">
                <a:solidFill>
                  <a:schemeClr val="tx1"/>
                </a:solidFill>
              </a:rPr>
              <a:t>committed</a:t>
            </a:r>
            <a:r>
              <a:rPr lang="zh-CN" altLang="en-US" sz="2600" dirty="0">
                <a:solidFill>
                  <a:schemeClr val="tx1"/>
                </a:solidFill>
              </a:rPr>
              <a:t>），已修改（</a:t>
            </a:r>
            <a:r>
              <a:rPr lang="en-US" altLang="zh-CN" sz="2600" dirty="0">
                <a:solidFill>
                  <a:schemeClr val="tx1"/>
                </a:solidFill>
              </a:rPr>
              <a:t>modified</a:t>
            </a:r>
            <a:r>
              <a:rPr lang="zh-CN" altLang="en-US" sz="2600" dirty="0">
                <a:solidFill>
                  <a:schemeClr val="tx1"/>
                </a:solidFill>
              </a:rPr>
              <a:t>）和已暂存（</a:t>
            </a:r>
            <a:r>
              <a:rPr lang="en-US" altLang="zh-CN" sz="2600" dirty="0">
                <a:solidFill>
                  <a:schemeClr val="tx1"/>
                </a:solidFill>
              </a:rPr>
              <a:t>staged</a:t>
            </a:r>
            <a:r>
              <a:rPr lang="zh-CN" altLang="en-US" sz="2600" dirty="0">
                <a:solidFill>
                  <a:schemeClr val="tx1"/>
                </a:solidFill>
              </a:rPr>
              <a:t>）。已提交表示该文件已经被安全地保存在本地数据库中了；已修改表示修改了某个文件，但还没有提交保存；已暂存表示把已修改的文件放在下次提交时要保存的清单中。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对象模型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5375"/>
            <a:ext cx="8229600" cy="5229225"/>
          </a:xfrm>
        </p:spPr>
        <p:txBody>
          <a:bodyPr/>
          <a:lstStyle/>
          <a:p>
            <a:r>
              <a:rPr lang="zh-CN" altLang="en-US" dirty="0" smtClean="0"/>
              <a:t>清除当前所有修改</a:t>
            </a:r>
            <a:endParaRPr lang="en-US" altLang="zh-CN" dirty="0" smtClean="0"/>
          </a:p>
          <a:p>
            <a:endParaRPr lang="en-US" dirty="0" smtClean="0"/>
          </a:p>
          <a:p>
            <a:pPr marL="541020" lvl="3" indent="-274320">
              <a:buSzPct val="95000"/>
            </a:pPr>
            <a:r>
              <a:rPr lang="en-US" sz="2200" dirty="0" smtClean="0">
                <a:solidFill>
                  <a:schemeClr val="accent1"/>
                </a:solidFill>
              </a:rPr>
              <a:t>$ </a:t>
            </a:r>
            <a:r>
              <a:rPr lang="en-US" sz="2200" dirty="0" err="1" smtClean="0">
                <a:solidFill>
                  <a:schemeClr val="accent1"/>
                </a:solidFill>
              </a:rPr>
              <a:t>git</a:t>
            </a:r>
            <a:r>
              <a:rPr lang="en-US" sz="2200" dirty="0" smtClean="0">
                <a:solidFill>
                  <a:schemeClr val="accent1"/>
                </a:solidFill>
              </a:rPr>
              <a:t> clean -</a:t>
            </a:r>
            <a:r>
              <a:rPr lang="en-US" sz="2200" dirty="0" err="1" smtClean="0">
                <a:solidFill>
                  <a:schemeClr val="accent1"/>
                </a:solidFill>
              </a:rPr>
              <a:t>fxd</a:t>
            </a:r>
            <a:endParaRPr lang="en-US" sz="2200" dirty="0" smtClean="0">
              <a:solidFill>
                <a:schemeClr val="accent1"/>
              </a:solidFill>
            </a:endParaRP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-d	Remove untracked directories . 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-f	Force remove.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-x    	Don’t use the ignore rules. </a:t>
            </a:r>
          </a:p>
          <a:p>
            <a:pPr lvl="3"/>
            <a:endParaRPr lang="en-US" dirty="0" smtClean="0">
              <a:solidFill>
                <a:schemeClr val="accent1"/>
              </a:solidFill>
            </a:endParaRPr>
          </a:p>
          <a:p>
            <a:pPr lvl="3"/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checkout –f &amp;&amp;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clean -</a:t>
            </a:r>
            <a:r>
              <a:rPr lang="en-US" dirty="0" err="1" smtClean="0">
                <a:solidFill>
                  <a:schemeClr val="accent1"/>
                </a:solidFill>
              </a:rPr>
              <a:t>fd</a:t>
            </a:r>
            <a:endParaRPr lang="en-US" dirty="0">
              <a:solidFill>
                <a:schemeClr val="accent1"/>
              </a:solidFill>
            </a:endParaRPr>
          </a:p>
          <a:p>
            <a:pPr lvl="3"/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5200650"/>
          </a:xfrm>
        </p:spPr>
        <p:txBody>
          <a:bodyPr/>
          <a:lstStyle/>
          <a:p>
            <a:r>
              <a:rPr lang="en-US" dirty="0" smtClean="0"/>
              <a:t>Tag </a:t>
            </a:r>
            <a:r>
              <a:rPr lang="zh-CN" altLang="en-US" dirty="0" smtClean="0"/>
              <a:t>创建和删除</a:t>
            </a:r>
            <a:r>
              <a:rPr lang="en-US" dirty="0" smtClean="0"/>
              <a:t>.</a:t>
            </a:r>
          </a:p>
          <a:p>
            <a:pPr lvl="2"/>
            <a:r>
              <a:rPr lang="zh-CN" altLang="en-US" sz="2200" dirty="0">
                <a:solidFill>
                  <a:schemeClr val="accent1"/>
                </a:solidFill>
              </a:rPr>
              <a:t>查看</a:t>
            </a:r>
            <a:r>
              <a:rPr lang="en-US" altLang="zh-CN" sz="2200" dirty="0" smtClean="0">
                <a:solidFill>
                  <a:schemeClr val="accent1"/>
                </a:solidFill>
              </a:rPr>
              <a:t>tag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pPr lvl="3"/>
            <a:r>
              <a:rPr lang="en-US" altLang="zh-CN" dirty="0">
                <a:solidFill>
                  <a:schemeClr val="accent1"/>
                </a:solidFill>
              </a:rPr>
              <a:t>$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</a:rPr>
              <a:t>tag</a:t>
            </a:r>
          </a:p>
          <a:p>
            <a:pPr lvl="3"/>
            <a:endParaRPr lang="en-US" dirty="0" smtClean="0"/>
          </a:p>
          <a:p>
            <a:pPr lvl="2"/>
            <a:r>
              <a:rPr lang="zh-CN" altLang="en-US" sz="2200" dirty="0">
                <a:solidFill>
                  <a:schemeClr val="accent1"/>
                </a:solidFill>
              </a:rPr>
              <a:t>创建</a:t>
            </a:r>
            <a:r>
              <a:rPr lang="en-US" sz="2200" dirty="0" smtClean="0">
                <a:solidFill>
                  <a:schemeClr val="accent1"/>
                </a:solidFill>
              </a:rPr>
              <a:t> tag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tag &lt;</a:t>
            </a:r>
            <a:r>
              <a:rPr lang="en-US" dirty="0" err="1" smtClean="0">
                <a:solidFill>
                  <a:schemeClr val="accent1"/>
                </a:solidFill>
              </a:rPr>
              <a:t>tagname</a:t>
            </a:r>
            <a:r>
              <a:rPr lang="en-US" dirty="0" smtClean="0">
                <a:solidFill>
                  <a:schemeClr val="accent1"/>
                </a:solidFill>
              </a:rPr>
              <a:t>&gt; [&lt;commit&gt;]</a:t>
            </a:r>
          </a:p>
          <a:p>
            <a:pPr lvl="4"/>
            <a:endParaRPr lang="en-US" sz="2200" dirty="0" smtClean="0">
              <a:solidFill>
                <a:schemeClr val="accent1"/>
              </a:solidFill>
            </a:endParaRPr>
          </a:p>
          <a:p>
            <a:pPr lvl="2"/>
            <a:r>
              <a:rPr lang="zh-CN" altLang="en-US" sz="2200" dirty="0" smtClean="0">
                <a:solidFill>
                  <a:schemeClr val="accent1"/>
                </a:solidFill>
              </a:rPr>
              <a:t>删除</a:t>
            </a:r>
            <a:r>
              <a:rPr lang="en-US" sz="2200" dirty="0" smtClean="0">
                <a:solidFill>
                  <a:schemeClr val="accent1"/>
                </a:solidFill>
              </a:rPr>
              <a:t> tag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tag –d &lt;</a:t>
            </a:r>
            <a:r>
              <a:rPr lang="en-US" dirty="0" err="1" smtClean="0">
                <a:solidFill>
                  <a:schemeClr val="accent1"/>
                </a:solidFill>
              </a:rPr>
              <a:t>tagname</a:t>
            </a:r>
            <a:r>
              <a:rPr lang="en-US" dirty="0" smtClean="0">
                <a:solidFill>
                  <a:schemeClr val="accent1"/>
                </a:solidFill>
              </a:rPr>
              <a:t>&gt; </a:t>
            </a:r>
          </a:p>
          <a:p>
            <a:pPr marL="542925" lvl="3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542925" lvl="3" indent="0"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tag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http://www.kernel.org/pub/software/scm/git/docs/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1"/>
          </p:cNvSpPr>
          <p:nvPr/>
        </p:nvSpPr>
        <p:spPr bwMode="auto">
          <a:xfrm>
            <a:off x="655028" y="1457325"/>
            <a:ext cx="218148" cy="58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7987" tIns="107987" rIns="107987" bIns="107987" anchor="ctr">
            <a:spAutoFit/>
          </a:bodyPr>
          <a:lstStyle/>
          <a:p>
            <a:pPr algn="ctr" defTabSz="874713" eaLnBrk="0" hangingPunct="0"/>
            <a:endParaRPr lang="fr-FR"/>
          </a:p>
        </p:txBody>
      </p:sp>
      <p:pic>
        <p:nvPicPr>
          <p:cNvPr id="31747" name="Image 4" descr="painttube_keyvisual.jpg"/>
          <p:cNvPicPr>
            <a:picLocks noChangeAspect="1"/>
          </p:cNvPicPr>
          <p:nvPr/>
        </p:nvPicPr>
        <p:blipFill>
          <a:blip r:embed="rId2" cstate="print"/>
          <a:srcRect t="18835" b="12276"/>
          <a:stretch>
            <a:fillRect/>
          </a:stretch>
        </p:blipFill>
        <p:spPr bwMode="auto">
          <a:xfrm>
            <a:off x="1427285" y="1993901"/>
            <a:ext cx="6289431" cy="331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ZoneTexte 7"/>
          <p:cNvSpPr txBox="1">
            <a:spLocks noChangeArrowheads="1"/>
          </p:cNvSpPr>
          <p:nvPr/>
        </p:nvSpPr>
        <p:spPr bwMode="auto">
          <a:xfrm>
            <a:off x="558312" y="827089"/>
            <a:ext cx="490610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417" tIns="43708" rIns="87417" bIns="43708">
            <a:spAutoFit/>
          </a:bodyPr>
          <a:lstStyle/>
          <a:p>
            <a:pPr defTabSz="874713"/>
            <a:r>
              <a:rPr lang="fr-FR" sz="3400" b="1"/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7305"/>
            <a:ext cx="8229600" cy="4389120"/>
          </a:xfrm>
        </p:spPr>
        <p:txBody>
          <a:bodyPr/>
          <a:lstStyle/>
          <a:p>
            <a:r>
              <a:rPr lang="en-US" dirty="0" smtClean="0"/>
              <a:t>Linux</a:t>
            </a:r>
          </a:p>
          <a:p>
            <a:pPr lvl="2"/>
            <a:r>
              <a:rPr lang="en-US" dirty="0" smtClean="0">
                <a:hlinkClick r:id="rId2"/>
              </a:rPr>
              <a:t>http://git-scm.com/download</a:t>
            </a:r>
            <a:endParaRPr lang="en-US" dirty="0" smtClean="0"/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yum install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-core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en-US" sz="2600" dirty="0">
                <a:solidFill>
                  <a:schemeClr val="tx1"/>
                </a:solidFill>
              </a:rPr>
              <a:t>Ubuntu</a:t>
            </a:r>
          </a:p>
          <a:p>
            <a:pPr lvl="2"/>
            <a:r>
              <a:rPr lang="en-US" dirty="0" smtClean="0">
                <a:solidFill>
                  <a:schemeClr val="accent1"/>
                </a:solidFill>
              </a:rPr>
              <a:t>$ apt-get install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-core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>
                <a:hlinkClick r:id="rId3"/>
              </a:rPr>
              <a:t>http://code.google.com/p/msysgit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pPr lvl="2"/>
            <a:r>
              <a:rPr lang="en-US" dirty="0" smtClean="0">
                <a:hlinkClick r:id="rId4"/>
              </a:rPr>
              <a:t>http://code.google.com/p/git-osx-installer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5305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提供了一个叫做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的工具，用来配置或读取相应的工作环境变量。这些变量可以存放在以下三个不同的地方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buFont typeface="Wingdings" pitchFamily="2" charset="2"/>
              <a:buChar char="q"/>
            </a:pPr>
            <a:r>
              <a:rPr lang="en-US" i="1" dirty="0" smtClean="0">
                <a:solidFill>
                  <a:schemeClr val="accent1"/>
                </a:solidFill>
              </a:rPr>
              <a:t>/etc/</a:t>
            </a:r>
            <a:r>
              <a:rPr lang="en-US" i="1" dirty="0" err="1" smtClean="0">
                <a:solidFill>
                  <a:schemeClr val="accent1"/>
                </a:solidFill>
              </a:rPr>
              <a:t>gitconfig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file:</a:t>
            </a:r>
            <a:r>
              <a:rPr lang="zh-CN" altLang="en-US" dirty="0" smtClean="0">
                <a:solidFill>
                  <a:schemeClr val="accent1"/>
                </a:solidFill>
              </a:rPr>
              <a:t>系统中对所有用户都普遍适用的配置，</a:t>
            </a:r>
            <a:r>
              <a:rPr lang="en-US" altLang="zh-CN" dirty="0" err="1" smtClean="0">
                <a:solidFill>
                  <a:schemeClr val="accent1"/>
                </a:solidFill>
              </a:rPr>
              <a:t>git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dirty="0" smtClean="0">
                <a:solidFill>
                  <a:schemeClr val="accent1"/>
                </a:solidFill>
              </a:rPr>
              <a:t> –system </a:t>
            </a:r>
            <a:r>
              <a:rPr lang="zh-CN" altLang="en-US" dirty="0" smtClean="0">
                <a:solidFill>
                  <a:schemeClr val="accent1"/>
                </a:solidFill>
              </a:rPr>
              <a:t>读取的就是这个文件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en-US" i="1" dirty="0" smtClean="0">
                <a:solidFill>
                  <a:schemeClr val="accent1"/>
                </a:solidFill>
              </a:rPr>
              <a:t>~/.</a:t>
            </a:r>
            <a:r>
              <a:rPr lang="en-US" i="1" dirty="0" err="1" smtClean="0">
                <a:solidFill>
                  <a:schemeClr val="accent1"/>
                </a:solidFill>
              </a:rPr>
              <a:t>gitconfig</a:t>
            </a: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file: </a:t>
            </a:r>
            <a:r>
              <a:rPr lang="zh-CN" altLang="en-US" dirty="0" smtClean="0">
                <a:solidFill>
                  <a:schemeClr val="accent1"/>
                </a:solidFill>
              </a:rPr>
              <a:t>用户目录下的配置文件，只适用这个用户，</a:t>
            </a:r>
            <a:r>
              <a:rPr lang="en-US" altLang="zh-CN" dirty="0" err="1" smtClean="0">
                <a:solidFill>
                  <a:schemeClr val="accent1"/>
                </a:solidFill>
              </a:rPr>
              <a:t>git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</a:rPr>
              <a:t>config</a:t>
            </a:r>
            <a:r>
              <a:rPr lang="en-US" altLang="zh-CN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–global</a:t>
            </a:r>
            <a:r>
              <a:rPr lang="zh-CN" altLang="en-US" dirty="0" smtClean="0">
                <a:solidFill>
                  <a:schemeClr val="accent1"/>
                </a:solidFill>
              </a:rPr>
              <a:t>读取这个文件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lvl="2">
              <a:buFont typeface="Wingdings" pitchFamily="2" charset="2"/>
              <a:buChar char="q"/>
            </a:pPr>
            <a:r>
              <a:rPr lang="zh-CN" altLang="en-US" dirty="0" smtClean="0">
                <a:solidFill>
                  <a:schemeClr val="accent1"/>
                </a:solidFill>
              </a:rPr>
              <a:t>当前项目的</a:t>
            </a:r>
            <a:r>
              <a:rPr lang="en-US" altLang="zh-CN" dirty="0" err="1" smtClean="0">
                <a:solidFill>
                  <a:schemeClr val="accent1"/>
                </a:solidFill>
              </a:rPr>
              <a:t>git</a:t>
            </a:r>
            <a:r>
              <a:rPr lang="zh-CN" altLang="en-US" dirty="0" smtClean="0">
                <a:solidFill>
                  <a:schemeClr val="accent1"/>
                </a:solidFill>
              </a:rPr>
              <a:t>目录中的配置文件</a:t>
            </a: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</a:rPr>
              <a:t>工作目录中的</a:t>
            </a:r>
            <a:r>
              <a:rPr lang="en-US" i="1" dirty="0" smtClean="0">
                <a:solidFill>
                  <a:schemeClr val="accent1"/>
                </a:solidFill>
              </a:rPr>
              <a:t>.</a:t>
            </a:r>
            <a:r>
              <a:rPr lang="en-US" i="1" dirty="0" err="1" smtClean="0">
                <a:solidFill>
                  <a:schemeClr val="accent1"/>
                </a:solidFill>
              </a:rPr>
              <a:t>git</a:t>
            </a:r>
            <a:r>
              <a:rPr lang="en-US" i="1" dirty="0" smtClean="0">
                <a:solidFill>
                  <a:schemeClr val="accent1"/>
                </a:solidFill>
              </a:rPr>
              <a:t>/</a:t>
            </a:r>
            <a:r>
              <a:rPr lang="en-US" i="1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zh-CN" altLang="en-US" dirty="0" smtClean="0">
                <a:solidFill>
                  <a:schemeClr val="accent1"/>
                </a:solidFill>
              </a:rPr>
              <a:t>仅针对当前项目有效，每一级别的配置都会覆盖上层的相同配置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设置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535305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配置你的个人用户名称和邮箱地址</a:t>
            </a:r>
            <a:r>
              <a:rPr lang="en-US" dirty="0" smtClean="0"/>
              <a:t>.</a:t>
            </a:r>
          </a:p>
          <a:p>
            <a:pPr marL="274320" lvl="2" indent="-274320">
              <a:buClr>
                <a:schemeClr val="accent3"/>
              </a:buClr>
              <a:buSzPct val="95000"/>
            </a:pPr>
            <a:r>
              <a:rPr lang="zh-CN" altLang="en-US" sz="2600" dirty="0">
                <a:solidFill>
                  <a:schemeClr val="tx1"/>
                </a:solidFill>
              </a:rPr>
              <a:t>设置你默认使用的文本编辑器和差异比较</a:t>
            </a:r>
            <a:r>
              <a:rPr lang="zh-CN" altLang="en-US" sz="2600" dirty="0" smtClean="0">
                <a:solidFill>
                  <a:schemeClr val="tx1"/>
                </a:solidFill>
              </a:rPr>
              <a:t>工具</a:t>
            </a:r>
            <a:r>
              <a:rPr lang="en-US" altLang="zh-CN" dirty="0"/>
              <a:t>.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user.name “Zhang san"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</a:t>
            </a:r>
            <a:r>
              <a:rPr lang="en-US" dirty="0" err="1" smtClean="0">
                <a:solidFill>
                  <a:schemeClr val="accent1"/>
                </a:solidFill>
              </a:rPr>
              <a:t>user.email</a:t>
            </a:r>
            <a:r>
              <a:rPr lang="en-US" dirty="0" smtClean="0">
                <a:solidFill>
                  <a:schemeClr val="accent1"/>
                </a:solidFill>
              </a:rPr>
              <a:t> zhangsan@cnepay.net </a:t>
            </a:r>
            <a:endParaRPr lang="en-US" dirty="0">
              <a:solidFill>
                <a:schemeClr val="accent1"/>
              </a:solidFill>
            </a:endParaRPr>
          </a:p>
          <a:p>
            <a:pPr marL="266700" lvl="2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</a:t>
            </a:r>
            <a:r>
              <a:rPr lang="en-US" dirty="0" err="1" smtClean="0">
                <a:solidFill>
                  <a:schemeClr val="accent1"/>
                </a:solidFill>
              </a:rPr>
              <a:t>core.editor</a:t>
            </a:r>
            <a:r>
              <a:rPr lang="en-US" dirty="0" smtClean="0">
                <a:solidFill>
                  <a:schemeClr val="accent1"/>
                </a:solidFill>
              </a:rPr>
              <a:t> vim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--global </a:t>
            </a:r>
            <a:r>
              <a:rPr lang="en-US" dirty="0" err="1" smtClean="0">
                <a:solidFill>
                  <a:schemeClr val="accent1"/>
                </a:solidFill>
              </a:rPr>
              <a:t>merge.tool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vimdiff</a:t>
            </a:r>
            <a:endParaRPr lang="en-US" dirty="0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zh-CN" altLang="en-US" dirty="0" smtClean="0"/>
              <a:t>查看配置信息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chemeClr val="accent1"/>
                </a:solidFill>
              </a:rPr>
              <a:t> "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>
                <a:solidFill>
                  <a:schemeClr val="accent1"/>
                </a:solidFill>
              </a:rPr>
              <a:t> -l" </a:t>
            </a:r>
            <a:r>
              <a:rPr lang="en-US" dirty="0" smtClean="0"/>
              <a:t>command to list all the settings.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用户信息配置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962525"/>
          </a:xfrm>
        </p:spPr>
        <p:txBody>
          <a:bodyPr/>
          <a:lstStyle/>
          <a:p>
            <a:r>
              <a:rPr lang="zh-CN" altLang="en-US" b="1" dirty="0"/>
              <a:t>获取帮助命令</a:t>
            </a:r>
            <a:r>
              <a:rPr lang="en-US" dirty="0" smtClean="0"/>
              <a:t>: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help &lt;verb&gt;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&lt;verb&gt; --help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man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-&lt;verb&gt;</a:t>
            </a: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accent1"/>
              </a:solidFill>
            </a:endParaRPr>
          </a:p>
          <a:p>
            <a:r>
              <a:rPr lang="zh-CN" altLang="en-US" b="1" dirty="0"/>
              <a:t>比如，要学习</a:t>
            </a:r>
            <a:r>
              <a:rPr lang="en-US" altLang="zh-CN" b="1" dirty="0" err="1"/>
              <a:t>config</a:t>
            </a:r>
            <a:r>
              <a:rPr lang="zh-CN" altLang="en-US" b="1" dirty="0"/>
              <a:t>命令怎么用</a:t>
            </a:r>
            <a:endParaRPr lang="en-US" b="1" dirty="0"/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help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获取帮助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5200650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从当前目录初始化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accent1"/>
                </a:solidFill>
              </a:rPr>
              <a:t>   到</a:t>
            </a:r>
            <a:r>
              <a:rPr lang="zh-CN" altLang="en-US" sz="2400" dirty="0">
                <a:solidFill>
                  <a:schemeClr val="accent1"/>
                </a:solidFill>
              </a:rPr>
              <a:t>此项目所在的目录，执行</a:t>
            </a:r>
            <a:endParaRPr lang="en-US" sz="2400" dirty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init</a:t>
            </a:r>
          </a:p>
          <a:p>
            <a:endParaRPr lang="en-US" dirty="0" smtClean="0"/>
          </a:p>
          <a:p>
            <a:r>
              <a:rPr lang="zh-CN" altLang="en-US" b="1" dirty="0" smtClean="0"/>
              <a:t>从现有仓库克隆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 </a:t>
            </a:r>
            <a:r>
              <a:rPr lang="en-US" dirty="0" err="1" smtClean="0">
                <a:solidFill>
                  <a:schemeClr val="accent1"/>
                </a:solidFill>
              </a:rPr>
              <a:t>git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clone ssh://</a:t>
            </a:r>
            <a:r>
              <a:rPr lang="en-US" dirty="0" smtClean="0">
                <a:solidFill>
                  <a:schemeClr val="accent1"/>
                </a:solidFill>
              </a:rPr>
              <a:t>git@git.cnepay.net:8999/test/abc.git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$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git</a:t>
            </a:r>
            <a:r>
              <a:rPr lang="en-US" altLang="zh-CN" dirty="0">
                <a:solidFill>
                  <a:schemeClr val="accent1"/>
                </a:solidFill>
              </a:rPr>
              <a:t> clone ssh://</a:t>
            </a:r>
            <a:r>
              <a:rPr lang="en-US" altLang="zh-CN" dirty="0" smtClean="0">
                <a:solidFill>
                  <a:schemeClr val="accent1"/>
                </a:solidFill>
              </a:rPr>
              <a:t>git@git.cnepay.net:8999/test/abc.git </a:t>
            </a:r>
            <a:r>
              <a:rPr lang="en-US" altLang="zh-CN" dirty="0" err="1" smtClean="0">
                <a:solidFill>
                  <a:schemeClr val="accent1"/>
                </a:solidFill>
              </a:rPr>
              <a:t>myabc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取得项目的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5153025"/>
          </a:xfrm>
        </p:spPr>
        <p:txBody>
          <a:bodyPr>
            <a:normAutofit/>
          </a:bodyPr>
          <a:lstStyle/>
          <a:p>
            <a:r>
              <a:rPr lang="zh-CN" altLang="en-US" dirty="0"/>
              <a:t>通常都是些自动生成的文件，像是日志或者编译过程中创建的等等</a:t>
            </a:r>
            <a:r>
              <a:rPr lang="en-US" dirty="0" smtClean="0"/>
              <a:t>.</a:t>
            </a:r>
            <a:r>
              <a:rPr lang="zh-CN" altLang="en-US" dirty="0"/>
              <a:t>无需纳入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的管理，也不希望它们总出现在未跟踪文件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zh-CN" altLang="en-US" dirty="0" smtClean="0"/>
              <a:t>我们</a:t>
            </a:r>
            <a:r>
              <a:rPr lang="zh-CN" altLang="en-US" dirty="0"/>
              <a:t>可以创建一个名为 </a:t>
            </a:r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 </a:t>
            </a:r>
            <a:r>
              <a:rPr lang="zh-CN" altLang="en-US" dirty="0"/>
              <a:t>的文件，列出要忽略的文件模式，来看一个简单的例子</a:t>
            </a:r>
            <a:r>
              <a:rPr lang="zh-CN" altLang="en-US" dirty="0" smtClean="0"/>
              <a:t>：</a:t>
            </a:r>
            <a:endParaRPr lang="en-US" dirty="0" smtClean="0">
              <a:solidFill>
                <a:schemeClr val="accent1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en-US" dirty="0" smtClean="0">
                <a:solidFill>
                  <a:schemeClr val="accent1"/>
                </a:solidFill>
              </a:rPr>
              <a:t>at .</a:t>
            </a:r>
            <a:r>
              <a:rPr lang="en-US" dirty="0" err="1" smtClean="0">
                <a:solidFill>
                  <a:schemeClr val="accent1"/>
                </a:solidFill>
              </a:rPr>
              <a:t>gitignore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*.[</a:t>
            </a:r>
            <a:r>
              <a:rPr lang="en-US" dirty="0" err="1" smtClean="0">
                <a:solidFill>
                  <a:schemeClr val="accent1"/>
                </a:solidFill>
              </a:rPr>
              <a:t>oa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/>
                </a:solidFill>
              </a:rPr>
              <a:t>*~</a:t>
            </a:r>
            <a:endParaRPr lang="en-US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忽略某些文件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7D4F2-9801-475F-AE9C-35B28CF671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CE1096F-B301-400B-BB23-EABAE347E898}" type="datetime1">
              <a:rPr lang="en-US" smtClean="0"/>
              <a:pPr>
                <a:defRPr/>
              </a:pPr>
              <a:t>9/7/2016</a:t>
            </a:fld>
            <a:endParaRPr lang="fr-FR" dirty="0"/>
          </a:p>
        </p:txBody>
      </p:sp>
    </p:spTree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Template Thomson">
  <a:themeElements>
    <a:clrScheme name="">
      <a:dk1>
        <a:srgbClr val="6E6E6E"/>
      </a:dk1>
      <a:lt1>
        <a:srgbClr val="FFFFFF"/>
      </a:lt1>
      <a:dk2>
        <a:srgbClr val="FF0000"/>
      </a:dk2>
      <a:lt2>
        <a:srgbClr val="969696"/>
      </a:lt2>
      <a:accent1>
        <a:srgbClr val="696969"/>
      </a:accent1>
      <a:accent2>
        <a:srgbClr val="A5A5A5"/>
      </a:accent2>
      <a:accent3>
        <a:srgbClr val="FFFFFF"/>
      </a:accent3>
      <a:accent4>
        <a:srgbClr val="5D5D5D"/>
      </a:accent4>
      <a:accent5>
        <a:srgbClr val="B9B9B9"/>
      </a:accent5>
      <a:accent6>
        <a:srgbClr val="959595"/>
      </a:accent6>
      <a:hlink>
        <a:srgbClr val="C80000"/>
      </a:hlink>
      <a:folHlink>
        <a:srgbClr val="000000"/>
      </a:folHlink>
    </a:clrScheme>
    <a:fontScheme name="1_Template Thoms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 Thomson 1">
        <a:dk1>
          <a:srgbClr val="DDDDDD"/>
        </a:dk1>
        <a:lt1>
          <a:srgbClr val="FFFFFF"/>
        </a:lt1>
        <a:dk2>
          <a:srgbClr val="FF0000"/>
        </a:dk2>
        <a:lt2>
          <a:srgbClr val="969696"/>
        </a:lt2>
        <a:accent1>
          <a:srgbClr val="696969"/>
        </a:accent1>
        <a:accent2>
          <a:srgbClr val="C0C0C0"/>
        </a:accent2>
        <a:accent3>
          <a:srgbClr val="FFFFFF"/>
        </a:accent3>
        <a:accent4>
          <a:srgbClr val="BDBDBD"/>
        </a:accent4>
        <a:accent5>
          <a:srgbClr val="B9B9B9"/>
        </a:accent5>
        <a:accent6>
          <a:srgbClr val="AEAEAE"/>
        </a:accent6>
        <a:hlink>
          <a:srgbClr val="C8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861ED664C4D478253910ECB578C92" ma:contentTypeVersion="0" ma:contentTypeDescription="Create a new document." ma:contentTypeScope="" ma:versionID="1b972a7163aeb73e97372d338a23b68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6A2D4B-0DEA-4449-875B-DC5EEB0DD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7C2AE5E-A1A5-4BEF-84DD-0386B177C90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D2A024B-676F-4328-9BFA-8F0E75BE88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Thomson-template-A4-2009</Template>
  <TotalTime>1325</TotalTime>
  <Words>1878</Words>
  <Application>Microsoft Office PowerPoint</Application>
  <PresentationFormat>全屏显示(4:3)</PresentationFormat>
  <Paragraphs>303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1_Template Thomson</vt:lpstr>
      <vt:lpstr>Flow</vt:lpstr>
      <vt:lpstr>Git 教程</vt:lpstr>
      <vt:lpstr>介绍</vt:lpstr>
      <vt:lpstr>The Git 对象模型</vt:lpstr>
      <vt:lpstr>Git安装</vt:lpstr>
      <vt:lpstr>Git 设置</vt:lpstr>
      <vt:lpstr>用户信息配置</vt:lpstr>
      <vt:lpstr>获取帮助</vt:lpstr>
      <vt:lpstr>取得项目的Git仓库</vt:lpstr>
      <vt:lpstr>忽略某些文件</vt:lpstr>
      <vt:lpstr>Git branch</vt:lpstr>
      <vt:lpstr>Git checkout</vt:lpstr>
      <vt:lpstr>Git status</vt:lpstr>
      <vt:lpstr>Git add</vt:lpstr>
      <vt:lpstr>Git rm</vt:lpstr>
      <vt:lpstr>Git diff</vt:lpstr>
      <vt:lpstr>Git commit</vt:lpstr>
      <vt:lpstr>Git log</vt:lpstr>
      <vt:lpstr>Git fetch</vt:lpstr>
      <vt:lpstr>Git merge</vt:lpstr>
      <vt:lpstr>冲突解决</vt:lpstr>
      <vt:lpstr>Git rebase</vt:lpstr>
      <vt:lpstr>merge and rebase的区别</vt:lpstr>
      <vt:lpstr>Difference between merge and rebase</vt:lpstr>
      <vt:lpstr>Git cherry-pick</vt:lpstr>
      <vt:lpstr>Git 补丁生成和应用</vt:lpstr>
      <vt:lpstr>Git pull</vt:lpstr>
      <vt:lpstr>Git push</vt:lpstr>
      <vt:lpstr>Git reset</vt:lpstr>
      <vt:lpstr>Git revert</vt:lpstr>
      <vt:lpstr>Git clean</vt:lpstr>
      <vt:lpstr>Git tag</vt:lpstr>
      <vt:lpstr>Reference</vt:lpstr>
      <vt:lpstr>PowerPoint 演示文稿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creator>lochone</dc:creator>
  <cp:lastModifiedBy>Windows 用户</cp:lastModifiedBy>
  <cp:revision>1273</cp:revision>
  <dcterms:created xsi:type="dcterms:W3CDTF">2009-07-17T10:40:02Z</dcterms:created>
  <dcterms:modified xsi:type="dcterms:W3CDTF">2016-09-07T06:26:10Z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0x010100FED861ED664C4D478253910ECB578C92</vt:lpwstr>
  </property>
</Properties>
</file>