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20"/>
  </p:notesMasterIdLst>
  <p:sldIdLst>
    <p:sldId id="327" r:id="rId3"/>
    <p:sldId id="332" r:id="rId4"/>
    <p:sldId id="333" r:id="rId5"/>
    <p:sldId id="329" r:id="rId6"/>
    <p:sldId id="334" r:id="rId7"/>
    <p:sldId id="347" r:id="rId8"/>
    <p:sldId id="348" r:id="rId9"/>
    <p:sldId id="350" r:id="rId10"/>
    <p:sldId id="349" r:id="rId11"/>
    <p:sldId id="336" r:id="rId12"/>
    <p:sldId id="345" r:id="rId13"/>
    <p:sldId id="346" r:id="rId14"/>
    <p:sldId id="341" r:id="rId15"/>
    <p:sldId id="342" r:id="rId16"/>
    <p:sldId id="343" r:id="rId17"/>
    <p:sldId id="344" r:id="rId18"/>
    <p:sldId id="328" r:id="rId19"/>
  </p:sldIdLst>
  <p:sldSz cx="12023725" cy="6804025"/>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0">
          <p15:clr>
            <a:srgbClr val="A4A3A4"/>
          </p15:clr>
        </p15:guide>
        <p15:guide id="2" pos="37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606D"/>
    <a:srgbClr val="E04260"/>
    <a:srgbClr val="EFA166"/>
    <a:srgbClr val="DE691B"/>
    <a:srgbClr val="586BA4"/>
    <a:srgbClr val="000000"/>
    <a:srgbClr val="4DB9B4"/>
    <a:srgbClr val="666666"/>
    <a:srgbClr val="5258A6"/>
    <a:srgbClr val="FD9A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0"/>
  </p:normalViewPr>
  <p:slideViewPr>
    <p:cSldViewPr>
      <p:cViewPr varScale="1">
        <p:scale>
          <a:sx n="162" d="100"/>
          <a:sy n="162" d="100"/>
        </p:scale>
        <p:origin x="300" y="132"/>
      </p:cViewPr>
      <p:guideLst>
        <p:guide orient="horz" pos="2140"/>
        <p:guide pos="37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BA59CB-42C9-458B-B9D0-94516938EE20}" type="datetimeFigureOut">
              <a:rPr lang="zh-CN" altLang="en-US" smtClean="0"/>
              <a:t>2020/12/2</a:t>
            </a:fld>
            <a:endParaRPr lang="zh-CN" altLang="en-US"/>
          </a:p>
        </p:txBody>
      </p:sp>
      <p:sp>
        <p:nvSpPr>
          <p:cNvPr id="4" name="幻灯片图像占位符 3"/>
          <p:cNvSpPr>
            <a:spLocks noGrp="1" noRot="1" noChangeAspect="1"/>
          </p:cNvSpPr>
          <p:nvPr>
            <p:ph type="sldImg" idx="2"/>
          </p:nvPr>
        </p:nvSpPr>
        <p:spPr>
          <a:xfrm>
            <a:off x="399143" y="685800"/>
            <a:ext cx="6059714"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942C46-E066-4607-A5D7-5EC7283049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01864" y="2113864"/>
            <a:ext cx="10221124" cy="1458597"/>
          </a:xfrm>
        </p:spPr>
        <p:txBody>
          <a:bodyPr/>
          <a:lstStyle/>
          <a:p>
            <a:r>
              <a:rPr lang="zh-CN" altLang="en-US"/>
              <a:t>单击此处编辑母版标题样式</a:t>
            </a:r>
          </a:p>
        </p:txBody>
      </p:sp>
      <p:sp>
        <p:nvSpPr>
          <p:cNvPr id="3" name="副标题 2"/>
          <p:cNvSpPr>
            <a:spLocks noGrp="1"/>
          </p:cNvSpPr>
          <p:nvPr>
            <p:ph type="subTitle" idx="1"/>
          </p:nvPr>
        </p:nvSpPr>
        <p:spPr>
          <a:xfrm>
            <a:off x="1803728" y="3855988"/>
            <a:ext cx="8417396" cy="1738975"/>
          </a:xfrm>
        </p:spPr>
        <p:txBody>
          <a:bodyPr/>
          <a:lstStyle>
            <a:lvl1pPr marL="0" indent="0" algn="ctr">
              <a:buNone/>
              <a:defRPr>
                <a:solidFill>
                  <a:schemeClr val="tx1">
                    <a:tint val="75000"/>
                  </a:schemeClr>
                </a:solidFill>
              </a:defRPr>
            </a:lvl1pPr>
            <a:lvl2pPr marL="605155" indent="0" algn="ctr">
              <a:buNone/>
              <a:defRPr>
                <a:solidFill>
                  <a:schemeClr val="tx1">
                    <a:tint val="75000"/>
                  </a:schemeClr>
                </a:solidFill>
              </a:defRPr>
            </a:lvl2pPr>
            <a:lvl3pPr marL="1209675" indent="0" algn="ctr">
              <a:buNone/>
              <a:defRPr>
                <a:solidFill>
                  <a:schemeClr val="tx1">
                    <a:tint val="75000"/>
                  </a:schemeClr>
                </a:solidFill>
              </a:defRPr>
            </a:lvl3pPr>
            <a:lvl4pPr marL="1814830" indent="0" algn="ctr">
              <a:buNone/>
              <a:defRPr>
                <a:solidFill>
                  <a:schemeClr val="tx1">
                    <a:tint val="75000"/>
                  </a:schemeClr>
                </a:solidFill>
              </a:defRPr>
            </a:lvl4pPr>
            <a:lvl5pPr marL="2419985" indent="0" algn="ctr">
              <a:buNone/>
              <a:defRPr>
                <a:solidFill>
                  <a:schemeClr val="tx1">
                    <a:tint val="75000"/>
                  </a:schemeClr>
                </a:solidFill>
              </a:defRPr>
            </a:lvl5pPr>
            <a:lvl6pPr marL="3025140" indent="0" algn="ctr">
              <a:buNone/>
              <a:defRPr>
                <a:solidFill>
                  <a:schemeClr val="tx1">
                    <a:tint val="75000"/>
                  </a:schemeClr>
                </a:solidFill>
              </a:defRPr>
            </a:lvl6pPr>
            <a:lvl7pPr marL="3629660" indent="0" algn="ctr">
              <a:buNone/>
              <a:defRPr>
                <a:solidFill>
                  <a:schemeClr val="tx1">
                    <a:tint val="75000"/>
                  </a:schemeClr>
                </a:solidFill>
              </a:defRPr>
            </a:lvl7pPr>
            <a:lvl8pPr marL="4234815" indent="0" algn="ctr">
              <a:buNone/>
              <a:defRPr>
                <a:solidFill>
                  <a:schemeClr val="tx1">
                    <a:tint val="75000"/>
                  </a:schemeClr>
                </a:solidFill>
              </a:defRPr>
            </a:lvl8pPr>
            <a:lvl9pPr marL="48387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F0C165-3BCD-4C48-9616-1968E70BFB8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p:nvPr userDrawn="1"/>
        </p:nvPicPr>
        <p:blipFill>
          <a:blip r:embed="rId2" cstate="print">
            <a:extLst>
              <a:ext uri="{28A0092B-C50C-407E-A947-70E740481C1C}">
                <a14:useLocalDpi xmlns:a14="http://schemas.microsoft.com/office/drawing/2010/main" val="0"/>
              </a:ext>
            </a:extLst>
          </a:blip>
          <a:stretch>
            <a:fillRect/>
          </a:stretch>
        </p:blipFill>
        <p:spPr>
          <a:xfrm>
            <a:off x="0" y="6518923"/>
            <a:ext cx="12024851" cy="285761"/>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21424" y="360047"/>
            <a:ext cx="2367097" cy="374896"/>
          </a:xfrm>
          <a:prstGeom prst="rect">
            <a:avLst/>
          </a:prstGeom>
        </p:spPr>
      </p:pic>
      <p:sp>
        <p:nvSpPr>
          <p:cNvPr id="8" name="标题 1"/>
          <p:cNvSpPr>
            <a:spLocks noGrp="1"/>
          </p:cNvSpPr>
          <p:nvPr>
            <p:ph type="title"/>
          </p:nvPr>
        </p:nvSpPr>
        <p:spPr>
          <a:xfrm>
            <a:off x="330762" y="258696"/>
            <a:ext cx="8995967" cy="666776"/>
          </a:xfrm>
          <a:noFill/>
        </p:spPr>
        <p:txBody>
          <a:bodyPr>
            <a:noAutofit/>
          </a:bodyPr>
          <a:lstStyle>
            <a:lvl1pPr algn="l">
              <a:defRPr sz="3705" b="0">
                <a:gradFill>
                  <a:gsLst>
                    <a:gs pos="0">
                      <a:srgbClr val="4DB9B4"/>
                    </a:gs>
                    <a:gs pos="100000">
                      <a:srgbClr val="0F298F"/>
                    </a:gs>
                  </a:gsLst>
                  <a:lin ang="2700000" scaled="0"/>
                </a:gradFill>
                <a:latin typeface="思源黑体 CN Medium" pitchFamily="34" charset="-122"/>
                <a:ea typeface="思源黑体 CN Medium" pitchFamily="34" charset="-122"/>
              </a:defRPr>
            </a:lvl1pPr>
          </a:lstStyle>
          <a:p>
            <a:r>
              <a:rPr lang="zh-CN" altLang="en-US" dirty="0"/>
              <a:t>单击此处编辑母版标题样式</a:t>
            </a:r>
          </a:p>
        </p:txBody>
      </p:sp>
      <p:sp>
        <p:nvSpPr>
          <p:cNvPr id="5" name="灯片编号占位符 4"/>
          <p:cNvSpPr>
            <a:spLocks noGrp="1"/>
          </p:cNvSpPr>
          <p:nvPr>
            <p:ph type="sldNum" sz="quarter" idx="12"/>
          </p:nvPr>
        </p:nvSpPr>
        <p:spPr>
          <a:xfrm>
            <a:off x="10368369" y="6518923"/>
            <a:ext cx="1656484" cy="285761"/>
          </a:xfrm>
        </p:spPr>
        <p:txBody>
          <a:bodyPr/>
          <a:lstStyle>
            <a:lvl1pPr>
              <a:defRPr sz="1850" b="1">
                <a:gradFill>
                  <a:gsLst>
                    <a:gs pos="0">
                      <a:srgbClr val="4DB9B4"/>
                    </a:gs>
                    <a:gs pos="100000">
                      <a:srgbClr val="0F298F"/>
                    </a:gs>
                  </a:gsLst>
                  <a:lin ang="2700000" scaled="0"/>
                </a:gradFill>
              </a:defRPr>
            </a:lvl1pPr>
          </a:lstStyle>
          <a:p>
            <a:fld id="{05F0C165-3BCD-4C48-9616-1968E70BFB8E}"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F0C165-3BCD-4C48-9616-1968E70BFB8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1243" y="272504"/>
            <a:ext cx="10822366" cy="1134114"/>
          </a:xfrm>
          <a:prstGeom prst="rect">
            <a:avLst/>
          </a:prstGeom>
        </p:spPr>
        <p:txBody>
          <a:bodyPr vert="horz" lIns="91438" tIns="45719" rIns="91438" bIns="45719" rtlCol="0" anchor="ctr">
            <a:normAutofit/>
          </a:bodyPr>
          <a:lstStyle/>
          <a:p>
            <a:r>
              <a:rPr lang="zh-CN" altLang="en-US"/>
              <a:t>单击此处编辑母版标题样式</a:t>
            </a:r>
          </a:p>
        </p:txBody>
      </p:sp>
      <p:sp>
        <p:nvSpPr>
          <p:cNvPr id="3" name="文本占位符 2"/>
          <p:cNvSpPr>
            <a:spLocks noGrp="1"/>
          </p:cNvSpPr>
          <p:nvPr>
            <p:ph type="body" idx="1"/>
          </p:nvPr>
        </p:nvSpPr>
        <p:spPr>
          <a:xfrm>
            <a:off x="601243" y="1587761"/>
            <a:ext cx="10822366" cy="4490777"/>
          </a:xfrm>
          <a:prstGeom prst="rect">
            <a:avLst/>
          </a:prstGeom>
        </p:spPr>
        <p:txBody>
          <a:bodyPr vert="horz" lIns="91438" tIns="45719" rIns="91438" bIns="45719"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1243" y="6306936"/>
            <a:ext cx="2805799" cy="362287"/>
          </a:xfrm>
          <a:prstGeom prst="rect">
            <a:avLst/>
          </a:prstGeom>
        </p:spPr>
        <p:txBody>
          <a:bodyPr vert="horz" lIns="91438" tIns="45719" rIns="91438" bIns="45719" rtlCol="0" anchor="ctr"/>
          <a:lstStyle>
            <a:lvl1pPr algn="l">
              <a:defRPr sz="159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08491" y="6306936"/>
            <a:ext cx="3807870" cy="362287"/>
          </a:xfrm>
          <a:prstGeom prst="rect">
            <a:avLst/>
          </a:prstGeom>
        </p:spPr>
        <p:txBody>
          <a:bodyPr vert="horz" lIns="91438" tIns="45719" rIns="91438" bIns="45719" rtlCol="0" anchor="ctr"/>
          <a:lstStyle>
            <a:lvl1pPr algn="ctr">
              <a:defRPr sz="159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7810" y="6306936"/>
            <a:ext cx="2805799" cy="362287"/>
          </a:xfrm>
          <a:prstGeom prst="rect">
            <a:avLst/>
          </a:prstGeom>
        </p:spPr>
        <p:txBody>
          <a:bodyPr vert="horz" lIns="91438" tIns="45719" rIns="91438" bIns="45719" rtlCol="0" anchor="ctr"/>
          <a:lstStyle>
            <a:lvl1pPr algn="r">
              <a:defRPr sz="1590">
                <a:solidFill>
                  <a:schemeClr val="tx1">
                    <a:tint val="75000"/>
                  </a:schemeClr>
                </a:solidFill>
              </a:defRPr>
            </a:lvl1pPr>
          </a:lstStyle>
          <a:p>
            <a:fld id="{05F0C165-3BCD-4C48-9616-1968E70BFB8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ctr" defTabSz="1208405" rtl="0" eaLnBrk="1" latinLnBrk="0" hangingPunct="1">
        <a:spcBef>
          <a:spcPct val="0"/>
        </a:spcBef>
        <a:buNone/>
        <a:defRPr sz="5825" kern="1200">
          <a:solidFill>
            <a:schemeClr val="tx1"/>
          </a:solidFill>
          <a:latin typeface="+mj-lt"/>
          <a:ea typeface="+mj-ea"/>
          <a:cs typeface="+mj-cs"/>
        </a:defRPr>
      </a:lvl1pPr>
    </p:titleStyle>
    <p:bodyStyle>
      <a:lvl1pPr marL="454025" indent="-454025" algn="l" defTabSz="1208405" rtl="0" eaLnBrk="1" latinLnBrk="0" hangingPunct="1">
        <a:spcBef>
          <a:spcPts val="130"/>
        </a:spcBef>
        <a:buFont typeface="Arial" panose="020B0604020202090204" pitchFamily="34" charset="0"/>
        <a:buChar char="•"/>
        <a:defRPr sz="4235" kern="1200">
          <a:solidFill>
            <a:schemeClr val="tx1"/>
          </a:solidFill>
          <a:latin typeface="+mn-lt"/>
          <a:ea typeface="+mn-ea"/>
          <a:cs typeface="+mn-cs"/>
        </a:defRPr>
      </a:lvl1pPr>
      <a:lvl2pPr marL="982980" indent="-377825" algn="l" defTabSz="1208405" rtl="0" eaLnBrk="1" latinLnBrk="0" hangingPunct="1">
        <a:spcBef>
          <a:spcPts val="130"/>
        </a:spcBef>
        <a:buFont typeface="Arial" panose="020B0604020202090204" pitchFamily="34" charset="0"/>
        <a:buChar char="–"/>
        <a:defRPr sz="3705" kern="1200">
          <a:solidFill>
            <a:schemeClr val="tx1"/>
          </a:solidFill>
          <a:latin typeface="+mn-lt"/>
          <a:ea typeface="+mn-ea"/>
          <a:cs typeface="+mn-cs"/>
        </a:defRPr>
      </a:lvl2pPr>
      <a:lvl3pPr marL="1511935" indent="-302895" algn="l" defTabSz="1208405" rtl="0" eaLnBrk="1" latinLnBrk="0" hangingPunct="1">
        <a:spcBef>
          <a:spcPts val="130"/>
        </a:spcBef>
        <a:buFont typeface="Arial" panose="020B0604020202090204" pitchFamily="34" charset="0"/>
        <a:buChar char="•"/>
        <a:defRPr sz="3175" kern="1200">
          <a:solidFill>
            <a:schemeClr val="tx1"/>
          </a:solidFill>
          <a:latin typeface="+mn-lt"/>
          <a:ea typeface="+mn-ea"/>
          <a:cs typeface="+mn-cs"/>
        </a:defRPr>
      </a:lvl3pPr>
      <a:lvl4pPr marL="2116455" indent="-302895" algn="l" defTabSz="1208405" rtl="0" eaLnBrk="1" latinLnBrk="0" hangingPunct="1">
        <a:spcBef>
          <a:spcPts val="130"/>
        </a:spcBef>
        <a:buFont typeface="Arial" panose="020B0604020202090204" pitchFamily="34" charset="0"/>
        <a:buChar char="–"/>
        <a:defRPr sz="2650" kern="1200">
          <a:solidFill>
            <a:schemeClr val="tx1"/>
          </a:solidFill>
          <a:latin typeface="+mn-lt"/>
          <a:ea typeface="+mn-ea"/>
          <a:cs typeface="+mn-cs"/>
        </a:defRPr>
      </a:lvl4pPr>
      <a:lvl5pPr marL="2722245" indent="-302895" algn="l" defTabSz="1208405" rtl="0" eaLnBrk="1" latinLnBrk="0" hangingPunct="1">
        <a:spcBef>
          <a:spcPts val="130"/>
        </a:spcBef>
        <a:buFont typeface="Arial" panose="020B0604020202090204" pitchFamily="34" charset="0"/>
        <a:buChar char="»"/>
        <a:defRPr sz="2650" kern="1200">
          <a:solidFill>
            <a:schemeClr val="tx1"/>
          </a:solidFill>
          <a:latin typeface="+mn-lt"/>
          <a:ea typeface="+mn-ea"/>
          <a:cs typeface="+mn-cs"/>
        </a:defRPr>
      </a:lvl5pPr>
      <a:lvl6pPr marL="3326765" indent="-302895" algn="l" defTabSz="1208405" rtl="0" eaLnBrk="1" latinLnBrk="0" hangingPunct="1">
        <a:spcBef>
          <a:spcPts val="130"/>
        </a:spcBef>
        <a:buFont typeface="Arial" panose="020B0604020202090204" pitchFamily="34" charset="0"/>
        <a:buChar char="•"/>
        <a:defRPr sz="2650" kern="1200">
          <a:solidFill>
            <a:schemeClr val="tx1"/>
          </a:solidFill>
          <a:latin typeface="+mn-lt"/>
          <a:ea typeface="+mn-ea"/>
          <a:cs typeface="+mn-cs"/>
        </a:defRPr>
      </a:lvl6pPr>
      <a:lvl7pPr marL="3931920" indent="-302895" algn="l" defTabSz="1208405" rtl="0" eaLnBrk="1" latinLnBrk="0" hangingPunct="1">
        <a:spcBef>
          <a:spcPts val="130"/>
        </a:spcBef>
        <a:buFont typeface="Arial" panose="020B0604020202090204" pitchFamily="34" charset="0"/>
        <a:buChar char="•"/>
        <a:defRPr sz="2650" kern="1200">
          <a:solidFill>
            <a:schemeClr val="tx1"/>
          </a:solidFill>
          <a:latin typeface="+mn-lt"/>
          <a:ea typeface="+mn-ea"/>
          <a:cs typeface="+mn-cs"/>
        </a:defRPr>
      </a:lvl7pPr>
      <a:lvl8pPr marL="4536440" indent="-302895" algn="l" defTabSz="1208405" rtl="0" eaLnBrk="1" latinLnBrk="0" hangingPunct="1">
        <a:spcBef>
          <a:spcPts val="130"/>
        </a:spcBef>
        <a:buFont typeface="Arial" panose="020B0604020202090204" pitchFamily="34" charset="0"/>
        <a:buChar char="•"/>
        <a:defRPr sz="2650" kern="1200">
          <a:solidFill>
            <a:schemeClr val="tx1"/>
          </a:solidFill>
          <a:latin typeface="+mn-lt"/>
          <a:ea typeface="+mn-ea"/>
          <a:cs typeface="+mn-cs"/>
        </a:defRPr>
      </a:lvl8pPr>
      <a:lvl9pPr marL="5141595" indent="-302895" algn="l" defTabSz="1208405" rtl="0" eaLnBrk="1" latinLnBrk="0" hangingPunct="1">
        <a:spcBef>
          <a:spcPts val="130"/>
        </a:spcBef>
        <a:buFont typeface="Arial" panose="020B0604020202090204" pitchFamily="34" charset="0"/>
        <a:buChar char="•"/>
        <a:defRPr sz="2650" kern="1200">
          <a:solidFill>
            <a:schemeClr val="tx1"/>
          </a:solidFill>
          <a:latin typeface="+mn-lt"/>
          <a:ea typeface="+mn-ea"/>
          <a:cs typeface="+mn-cs"/>
        </a:defRPr>
      </a:lvl9pPr>
    </p:bodyStyle>
    <p:otherStyle>
      <a:defPPr>
        <a:defRPr lang="zh-CN"/>
      </a:defPPr>
      <a:lvl1pPr marL="0" algn="l" defTabSz="1208405" rtl="0" eaLnBrk="1" latinLnBrk="0" hangingPunct="1">
        <a:defRPr sz="2385" kern="1200">
          <a:solidFill>
            <a:schemeClr val="tx1"/>
          </a:solidFill>
          <a:latin typeface="+mn-lt"/>
          <a:ea typeface="+mn-ea"/>
          <a:cs typeface="+mn-cs"/>
        </a:defRPr>
      </a:lvl1pPr>
      <a:lvl2pPr marL="605155" algn="l" defTabSz="1208405" rtl="0" eaLnBrk="1" latinLnBrk="0" hangingPunct="1">
        <a:defRPr sz="2385" kern="1200">
          <a:solidFill>
            <a:schemeClr val="tx1"/>
          </a:solidFill>
          <a:latin typeface="+mn-lt"/>
          <a:ea typeface="+mn-ea"/>
          <a:cs typeface="+mn-cs"/>
        </a:defRPr>
      </a:lvl2pPr>
      <a:lvl3pPr marL="1209675" algn="l" defTabSz="1208405" rtl="0" eaLnBrk="1" latinLnBrk="0" hangingPunct="1">
        <a:defRPr sz="2385" kern="1200">
          <a:solidFill>
            <a:schemeClr val="tx1"/>
          </a:solidFill>
          <a:latin typeface="+mn-lt"/>
          <a:ea typeface="+mn-ea"/>
          <a:cs typeface="+mn-cs"/>
        </a:defRPr>
      </a:lvl3pPr>
      <a:lvl4pPr marL="1814830" algn="l" defTabSz="1208405" rtl="0" eaLnBrk="1" latinLnBrk="0" hangingPunct="1">
        <a:defRPr sz="2385" kern="1200">
          <a:solidFill>
            <a:schemeClr val="tx1"/>
          </a:solidFill>
          <a:latin typeface="+mn-lt"/>
          <a:ea typeface="+mn-ea"/>
          <a:cs typeface="+mn-cs"/>
        </a:defRPr>
      </a:lvl4pPr>
      <a:lvl5pPr marL="2419985" algn="l" defTabSz="1208405" rtl="0" eaLnBrk="1" latinLnBrk="0" hangingPunct="1">
        <a:defRPr sz="2385" kern="1200">
          <a:solidFill>
            <a:schemeClr val="tx1"/>
          </a:solidFill>
          <a:latin typeface="+mn-lt"/>
          <a:ea typeface="+mn-ea"/>
          <a:cs typeface="+mn-cs"/>
        </a:defRPr>
      </a:lvl5pPr>
      <a:lvl6pPr marL="3025140" algn="l" defTabSz="1208405" rtl="0" eaLnBrk="1" latinLnBrk="0" hangingPunct="1">
        <a:defRPr sz="2385" kern="1200">
          <a:solidFill>
            <a:schemeClr val="tx1"/>
          </a:solidFill>
          <a:latin typeface="+mn-lt"/>
          <a:ea typeface="+mn-ea"/>
          <a:cs typeface="+mn-cs"/>
        </a:defRPr>
      </a:lvl6pPr>
      <a:lvl7pPr marL="3629660" algn="l" defTabSz="1208405" rtl="0" eaLnBrk="1" latinLnBrk="0" hangingPunct="1">
        <a:defRPr sz="2385" kern="1200">
          <a:solidFill>
            <a:schemeClr val="tx1"/>
          </a:solidFill>
          <a:latin typeface="+mn-lt"/>
          <a:ea typeface="+mn-ea"/>
          <a:cs typeface="+mn-cs"/>
        </a:defRPr>
      </a:lvl7pPr>
      <a:lvl8pPr marL="4234815" algn="l" defTabSz="1208405" rtl="0" eaLnBrk="1" latinLnBrk="0" hangingPunct="1">
        <a:defRPr sz="2385" kern="1200">
          <a:solidFill>
            <a:schemeClr val="tx1"/>
          </a:solidFill>
          <a:latin typeface="+mn-lt"/>
          <a:ea typeface="+mn-ea"/>
          <a:cs typeface="+mn-cs"/>
        </a:defRPr>
      </a:lvl8pPr>
      <a:lvl9pPr marL="4838700" algn="l" defTabSz="1208405" rtl="0" eaLnBrk="1" latinLnBrk="0" hangingPunct="1">
        <a:defRPr sz="238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p:nvSpPr>
        <p:spPr>
          <a:xfrm>
            <a:off x="4258802" y="2948698"/>
            <a:ext cx="3507248" cy="177165"/>
          </a:xfrm>
          <a:prstGeom prst="rect">
            <a:avLst/>
          </a:prstGeom>
          <a:noFill/>
        </p:spPr>
        <p:txBody>
          <a:bodyPr wrap="square" lIns="69410" tIns="34705" rIns="69410" bIns="34705" rtlCol="0">
            <a:spAutoFit/>
          </a:bodyPr>
          <a:lstStyle/>
          <a:p>
            <a:pPr defTabSz="342265"/>
            <a:r>
              <a:rPr lang="zh-CN" altLang="en-US" sz="200" dirty="0">
                <a:solidFill>
                  <a:prstClr val="white"/>
                </a:solidFill>
                <a:latin typeface="微软雅黑" panose="020B0503020204020204" pitchFamily="34" charset="-122"/>
                <a:ea typeface="微软雅黑" panose="020B0503020204020204" pitchFamily="34" charset="-122"/>
                <a:sym typeface="+mn-ea"/>
              </a:rPr>
              <a:t>感谢您下载包图网平台上提供的</a:t>
            </a:r>
            <a:r>
              <a:rPr lang="en-US" altLang="zh-CN" sz="200" dirty="0">
                <a:solidFill>
                  <a:prstClr val="white"/>
                </a:solidFill>
                <a:latin typeface="微软雅黑" panose="020B0503020204020204" pitchFamily="34" charset="-122"/>
                <a:ea typeface="微软雅黑" panose="020B0503020204020204" pitchFamily="34" charset="-122"/>
                <a:sym typeface="+mn-ea"/>
              </a:rPr>
              <a:t>PPT</a:t>
            </a:r>
            <a:r>
              <a:rPr lang="zh-CN" altLang="en-US" sz="200" dirty="0">
                <a:solidFill>
                  <a:prstClr val="white"/>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pPr defTabSz="342265"/>
            <a:r>
              <a:rPr lang="en-US" altLang="zh-CN" sz="505" dirty="0">
                <a:solidFill>
                  <a:prstClr val="white"/>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54" r:id="rId1"/>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06145" rtl="0" eaLnBrk="1" latinLnBrk="0" hangingPunct="1">
        <a:lnSpc>
          <a:spcPct val="90000"/>
        </a:lnSpc>
        <a:spcBef>
          <a:spcPct val="0"/>
        </a:spcBef>
        <a:buNone/>
        <a:defRPr sz="4365" kern="1200">
          <a:solidFill>
            <a:schemeClr val="tx1"/>
          </a:solidFill>
          <a:latin typeface="+mj-lt"/>
          <a:ea typeface="+mj-ea"/>
          <a:cs typeface="+mj-cs"/>
        </a:defRPr>
      </a:lvl1pPr>
    </p:titleStyle>
    <p:bodyStyle>
      <a:lvl1pPr marL="226695" indent="-226695" algn="l" defTabSz="906145" rtl="0" eaLnBrk="1" latinLnBrk="0" hangingPunct="1">
        <a:lnSpc>
          <a:spcPct val="90000"/>
        </a:lnSpc>
        <a:spcBef>
          <a:spcPct val="199000"/>
        </a:spcBef>
        <a:buFont typeface="Arial" panose="020B0604020202090204" pitchFamily="34" charset="0"/>
        <a:buChar char="•"/>
        <a:defRPr sz="2775" kern="1200">
          <a:solidFill>
            <a:schemeClr val="tx1"/>
          </a:solidFill>
          <a:latin typeface="+mn-lt"/>
          <a:ea typeface="+mn-ea"/>
          <a:cs typeface="+mn-cs"/>
        </a:defRPr>
      </a:lvl1pPr>
      <a:lvl2pPr marL="680085" indent="-226695" algn="l" defTabSz="906145" rtl="0" eaLnBrk="1" latinLnBrk="0" hangingPunct="1">
        <a:lnSpc>
          <a:spcPct val="90000"/>
        </a:lnSpc>
        <a:spcBef>
          <a:spcPts val="495"/>
        </a:spcBef>
        <a:buFont typeface="Arial" panose="020B0604020202090204" pitchFamily="34" charset="0"/>
        <a:buChar char="•"/>
        <a:defRPr sz="2385" kern="1200">
          <a:solidFill>
            <a:schemeClr val="tx1"/>
          </a:solidFill>
          <a:latin typeface="+mn-lt"/>
          <a:ea typeface="+mn-ea"/>
          <a:cs typeface="+mn-cs"/>
        </a:defRPr>
      </a:lvl2pPr>
      <a:lvl3pPr marL="1134110" indent="-226695" algn="l" defTabSz="906145" rtl="0" eaLnBrk="1" latinLnBrk="0" hangingPunct="1">
        <a:lnSpc>
          <a:spcPct val="90000"/>
        </a:lnSpc>
        <a:spcBef>
          <a:spcPts val="495"/>
        </a:spcBef>
        <a:buFont typeface="Arial" panose="020B0604020202090204" pitchFamily="34" charset="0"/>
        <a:buChar char="•"/>
        <a:defRPr sz="1985" kern="1200">
          <a:solidFill>
            <a:schemeClr val="tx1"/>
          </a:solidFill>
          <a:latin typeface="+mn-lt"/>
          <a:ea typeface="+mn-ea"/>
          <a:cs typeface="+mn-cs"/>
        </a:defRPr>
      </a:lvl3pPr>
      <a:lvl4pPr marL="1587500" indent="-226695" algn="l" defTabSz="906145" rtl="0" eaLnBrk="1" latinLnBrk="0" hangingPunct="1">
        <a:lnSpc>
          <a:spcPct val="90000"/>
        </a:lnSpc>
        <a:spcBef>
          <a:spcPts val="495"/>
        </a:spcBef>
        <a:buFont typeface="Arial" panose="020B0604020202090204" pitchFamily="34" charset="0"/>
        <a:buChar char="•"/>
        <a:defRPr sz="1850" kern="1200">
          <a:solidFill>
            <a:schemeClr val="tx1"/>
          </a:solidFill>
          <a:latin typeface="+mn-lt"/>
          <a:ea typeface="+mn-ea"/>
          <a:cs typeface="+mn-cs"/>
        </a:defRPr>
      </a:lvl4pPr>
      <a:lvl5pPr marL="2040890" indent="-226695" algn="l" defTabSz="906145" rtl="0" eaLnBrk="1" latinLnBrk="0" hangingPunct="1">
        <a:lnSpc>
          <a:spcPct val="90000"/>
        </a:lnSpc>
        <a:spcBef>
          <a:spcPts val="495"/>
        </a:spcBef>
        <a:buFont typeface="Arial" panose="020B0604020202090204" pitchFamily="34" charset="0"/>
        <a:buChar char="•"/>
        <a:defRPr sz="1850" kern="1200">
          <a:solidFill>
            <a:schemeClr val="tx1"/>
          </a:solidFill>
          <a:latin typeface="+mn-lt"/>
          <a:ea typeface="+mn-ea"/>
          <a:cs typeface="+mn-cs"/>
        </a:defRPr>
      </a:lvl5pPr>
      <a:lvl6pPr marL="2494915" indent="-226695" algn="l" defTabSz="906145" rtl="0" eaLnBrk="1" latinLnBrk="0" hangingPunct="1">
        <a:lnSpc>
          <a:spcPct val="90000"/>
        </a:lnSpc>
        <a:spcBef>
          <a:spcPts val="495"/>
        </a:spcBef>
        <a:buFont typeface="Arial" panose="020B0604020202090204" pitchFamily="34" charset="0"/>
        <a:buChar char="•"/>
        <a:defRPr sz="1850" kern="1200">
          <a:solidFill>
            <a:schemeClr val="tx1"/>
          </a:solidFill>
          <a:latin typeface="+mn-lt"/>
          <a:ea typeface="+mn-ea"/>
          <a:cs typeface="+mn-cs"/>
        </a:defRPr>
      </a:lvl6pPr>
      <a:lvl7pPr marL="2948940" indent="-226695" algn="l" defTabSz="906145" rtl="0" eaLnBrk="1" latinLnBrk="0" hangingPunct="1">
        <a:lnSpc>
          <a:spcPct val="90000"/>
        </a:lnSpc>
        <a:spcBef>
          <a:spcPts val="495"/>
        </a:spcBef>
        <a:buFont typeface="Arial" panose="020B0604020202090204" pitchFamily="34" charset="0"/>
        <a:buChar char="•"/>
        <a:defRPr sz="1850" kern="1200">
          <a:solidFill>
            <a:schemeClr val="tx1"/>
          </a:solidFill>
          <a:latin typeface="+mn-lt"/>
          <a:ea typeface="+mn-ea"/>
          <a:cs typeface="+mn-cs"/>
        </a:defRPr>
      </a:lvl7pPr>
      <a:lvl8pPr marL="3402965" indent="-226695" algn="l" defTabSz="906145" rtl="0" eaLnBrk="1" latinLnBrk="0" hangingPunct="1">
        <a:lnSpc>
          <a:spcPct val="90000"/>
        </a:lnSpc>
        <a:spcBef>
          <a:spcPts val="495"/>
        </a:spcBef>
        <a:buFont typeface="Arial" panose="020B0604020202090204" pitchFamily="34" charset="0"/>
        <a:buChar char="•"/>
        <a:defRPr sz="1850" kern="1200">
          <a:solidFill>
            <a:schemeClr val="tx1"/>
          </a:solidFill>
          <a:latin typeface="+mn-lt"/>
          <a:ea typeface="+mn-ea"/>
          <a:cs typeface="+mn-cs"/>
        </a:defRPr>
      </a:lvl8pPr>
      <a:lvl9pPr marL="3855720" indent="-226695" algn="l" defTabSz="906145" rtl="0" eaLnBrk="1" latinLnBrk="0" hangingPunct="1">
        <a:lnSpc>
          <a:spcPct val="90000"/>
        </a:lnSpc>
        <a:spcBef>
          <a:spcPts val="495"/>
        </a:spcBef>
        <a:buFont typeface="Arial" panose="020B0604020202090204" pitchFamily="34" charset="0"/>
        <a:buChar char="•"/>
        <a:defRPr sz="1850" kern="1200">
          <a:solidFill>
            <a:schemeClr val="tx1"/>
          </a:solidFill>
          <a:latin typeface="+mn-lt"/>
          <a:ea typeface="+mn-ea"/>
          <a:cs typeface="+mn-cs"/>
        </a:defRPr>
      </a:lvl9pPr>
    </p:bodyStyle>
    <p:otherStyle>
      <a:defPPr>
        <a:defRPr lang="en-US"/>
      </a:defPPr>
      <a:lvl1pPr marL="0" algn="l" defTabSz="906145" rtl="0" eaLnBrk="1" latinLnBrk="0" hangingPunct="1">
        <a:defRPr sz="1850" kern="1200">
          <a:solidFill>
            <a:schemeClr val="tx1"/>
          </a:solidFill>
          <a:latin typeface="+mn-lt"/>
          <a:ea typeface="+mn-ea"/>
          <a:cs typeface="+mn-cs"/>
        </a:defRPr>
      </a:lvl1pPr>
      <a:lvl2pPr marL="454025" algn="l" defTabSz="906145" rtl="0" eaLnBrk="1" latinLnBrk="0" hangingPunct="1">
        <a:defRPr sz="1850" kern="1200">
          <a:solidFill>
            <a:schemeClr val="tx1"/>
          </a:solidFill>
          <a:latin typeface="+mn-lt"/>
          <a:ea typeface="+mn-ea"/>
          <a:cs typeface="+mn-cs"/>
        </a:defRPr>
      </a:lvl2pPr>
      <a:lvl3pPr marL="906780" algn="l" defTabSz="906145" rtl="0" eaLnBrk="1" latinLnBrk="0" hangingPunct="1">
        <a:defRPr sz="1850" kern="1200">
          <a:solidFill>
            <a:schemeClr val="tx1"/>
          </a:solidFill>
          <a:latin typeface="+mn-lt"/>
          <a:ea typeface="+mn-ea"/>
          <a:cs typeface="+mn-cs"/>
        </a:defRPr>
      </a:lvl3pPr>
      <a:lvl4pPr marL="1360805" algn="l" defTabSz="906145" rtl="0" eaLnBrk="1" latinLnBrk="0" hangingPunct="1">
        <a:defRPr sz="1850" kern="1200">
          <a:solidFill>
            <a:schemeClr val="tx1"/>
          </a:solidFill>
          <a:latin typeface="+mn-lt"/>
          <a:ea typeface="+mn-ea"/>
          <a:cs typeface="+mn-cs"/>
        </a:defRPr>
      </a:lvl4pPr>
      <a:lvl5pPr marL="1814830" algn="l" defTabSz="906145" rtl="0" eaLnBrk="1" latinLnBrk="0" hangingPunct="1">
        <a:defRPr sz="1850" kern="1200">
          <a:solidFill>
            <a:schemeClr val="tx1"/>
          </a:solidFill>
          <a:latin typeface="+mn-lt"/>
          <a:ea typeface="+mn-ea"/>
          <a:cs typeface="+mn-cs"/>
        </a:defRPr>
      </a:lvl5pPr>
      <a:lvl6pPr marL="2267585" algn="l" defTabSz="906145" rtl="0" eaLnBrk="1" latinLnBrk="0" hangingPunct="1">
        <a:defRPr sz="1850" kern="1200">
          <a:solidFill>
            <a:schemeClr val="tx1"/>
          </a:solidFill>
          <a:latin typeface="+mn-lt"/>
          <a:ea typeface="+mn-ea"/>
          <a:cs typeface="+mn-cs"/>
        </a:defRPr>
      </a:lvl6pPr>
      <a:lvl7pPr marL="2722245" algn="l" defTabSz="906145" rtl="0" eaLnBrk="1" latinLnBrk="0" hangingPunct="1">
        <a:defRPr sz="1850" kern="1200">
          <a:solidFill>
            <a:schemeClr val="tx1"/>
          </a:solidFill>
          <a:latin typeface="+mn-lt"/>
          <a:ea typeface="+mn-ea"/>
          <a:cs typeface="+mn-cs"/>
        </a:defRPr>
      </a:lvl7pPr>
      <a:lvl8pPr marL="3175635" algn="l" defTabSz="906145" rtl="0" eaLnBrk="1" latinLnBrk="0" hangingPunct="1">
        <a:defRPr sz="1850" kern="1200">
          <a:solidFill>
            <a:schemeClr val="tx1"/>
          </a:solidFill>
          <a:latin typeface="+mn-lt"/>
          <a:ea typeface="+mn-ea"/>
          <a:cs typeface="+mn-cs"/>
        </a:defRPr>
      </a:lvl8pPr>
      <a:lvl9pPr marL="3629660" algn="l" defTabSz="906145" rtl="0" eaLnBrk="1" latinLnBrk="0" hangingPunct="1">
        <a:defRPr sz="18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b="29388"/>
          <a:stretch>
            <a:fillRect/>
          </a:stretch>
        </p:blipFill>
        <p:spPr>
          <a:xfrm>
            <a:off x="775335" y="426085"/>
            <a:ext cx="10336530" cy="5839460"/>
          </a:xfrm>
          <a:prstGeom prst="rect">
            <a:avLst/>
          </a:prstGeom>
        </p:spPr>
      </p:pic>
      <p:sp>
        <p:nvSpPr>
          <p:cNvPr id="3" name="TextBox 2"/>
          <p:cNvSpPr txBox="1"/>
          <p:nvPr/>
        </p:nvSpPr>
        <p:spPr>
          <a:xfrm>
            <a:off x="1712306" y="2017476"/>
            <a:ext cx="8527358" cy="714375"/>
          </a:xfrm>
          <a:prstGeom prst="rect">
            <a:avLst/>
          </a:prstGeom>
          <a:noFill/>
        </p:spPr>
        <p:txBody>
          <a:bodyPr wrap="square" lIns="92549" tIns="46274" rIns="92549" bIns="46274" rtlCol="0">
            <a:spAutoFit/>
          </a:bodyPr>
          <a:lstStyle/>
          <a:p>
            <a:r>
              <a:rPr lang="en-US" altLang="zh-CN" sz="4050" dirty="0">
                <a:gradFill>
                  <a:gsLst>
                    <a:gs pos="0">
                      <a:srgbClr val="4DB9B4"/>
                    </a:gs>
                    <a:gs pos="100000">
                      <a:srgbClr val="0F298F"/>
                    </a:gs>
                  </a:gsLst>
                  <a:lin ang="2700000" scaled="0"/>
                </a:gradFill>
                <a:latin typeface="思源黑体 CN Medium" pitchFamily="34" charset="-122"/>
                <a:ea typeface="思源黑体 CN Medium" pitchFamily="34" charset="-122"/>
              </a:rPr>
              <a:t>2020</a:t>
            </a:r>
            <a:r>
              <a:rPr lang="zh-CN" altLang="en-US" sz="4050" dirty="0">
                <a:gradFill>
                  <a:gsLst>
                    <a:gs pos="0">
                      <a:srgbClr val="4DB9B4"/>
                    </a:gs>
                    <a:gs pos="100000">
                      <a:srgbClr val="0F298F"/>
                    </a:gs>
                  </a:gsLst>
                  <a:lin ang="2700000" scaled="0"/>
                </a:gradFill>
                <a:latin typeface="思源黑体 CN Medium" pitchFamily="34" charset="-122"/>
                <a:ea typeface="思源黑体 CN Medium" pitchFamily="34" charset="-122"/>
              </a:rPr>
              <a:t>甄一科技</a:t>
            </a:r>
            <a:r>
              <a:rPr lang="en-US" altLang="zh-CN" sz="4050" dirty="0">
                <a:gradFill>
                  <a:gsLst>
                    <a:gs pos="0">
                      <a:srgbClr val="4DB9B4"/>
                    </a:gs>
                    <a:gs pos="100000">
                      <a:srgbClr val="0F298F"/>
                    </a:gs>
                  </a:gsLst>
                  <a:lin ang="2700000" scaled="0"/>
                </a:gradFill>
                <a:latin typeface="思源黑体 CN Medium" pitchFamily="34" charset="-122"/>
                <a:ea typeface="思源黑体 CN Medium" pitchFamily="34" charset="-122"/>
              </a:rPr>
              <a:t>-</a:t>
            </a:r>
            <a:r>
              <a:rPr lang="zh-CN" altLang="en-US" sz="4050" dirty="0">
                <a:gradFill>
                  <a:gsLst>
                    <a:gs pos="0">
                      <a:srgbClr val="4DB9B4"/>
                    </a:gs>
                    <a:gs pos="100000">
                      <a:srgbClr val="0F298F"/>
                    </a:gs>
                  </a:gsLst>
                  <a:lin ang="2700000" scaled="0"/>
                </a:gradFill>
                <a:latin typeface="思源黑体 CN Medium" pitchFamily="34" charset="-122"/>
                <a:ea typeface="思源黑体 CN Medium" pitchFamily="34" charset="-122"/>
              </a:rPr>
              <a:t>技术部</a:t>
            </a:r>
            <a:r>
              <a:rPr lang="en-US" altLang="zh-CN" sz="4050" dirty="0">
                <a:gradFill>
                  <a:gsLst>
                    <a:gs pos="0">
                      <a:srgbClr val="4DB9B4"/>
                    </a:gs>
                    <a:gs pos="100000">
                      <a:srgbClr val="0F298F"/>
                    </a:gs>
                  </a:gsLst>
                  <a:lin ang="2700000" scaled="0"/>
                </a:gradFill>
                <a:latin typeface="思源黑体 CN Medium" pitchFamily="34" charset="-122"/>
                <a:ea typeface="思源黑体 CN Medium" pitchFamily="34" charset="-122"/>
              </a:rPr>
              <a:t>-</a:t>
            </a:r>
            <a:r>
              <a:rPr lang="zh-CN" altLang="en-US" sz="4050" dirty="0">
                <a:gradFill>
                  <a:gsLst>
                    <a:gs pos="0">
                      <a:srgbClr val="4DB9B4"/>
                    </a:gs>
                    <a:gs pos="100000">
                      <a:srgbClr val="0F298F"/>
                    </a:gs>
                  </a:gsLst>
                  <a:lin ang="2700000" scaled="0"/>
                </a:gradFill>
                <a:latin typeface="思源黑体 CN Medium" pitchFamily="34" charset="-122"/>
                <a:ea typeface="思源黑体 CN Medium" pitchFamily="34" charset="-122"/>
              </a:rPr>
              <a:t>个人总结</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4844" y="632692"/>
            <a:ext cx="1746841" cy="11647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7578" y="770270"/>
            <a:ext cx="2224722" cy="889637"/>
          </a:xfrm>
          <a:prstGeom prst="rect">
            <a:avLst/>
          </a:prstGeom>
        </p:spPr>
      </p:pic>
      <p:sp>
        <p:nvSpPr>
          <p:cNvPr id="7" name="TextBox 2"/>
          <p:cNvSpPr txBox="1"/>
          <p:nvPr/>
        </p:nvSpPr>
        <p:spPr>
          <a:xfrm>
            <a:off x="1712306" y="3187922"/>
            <a:ext cx="8527358" cy="714375"/>
          </a:xfrm>
          <a:prstGeom prst="rect">
            <a:avLst/>
          </a:prstGeom>
          <a:noFill/>
        </p:spPr>
        <p:txBody>
          <a:bodyPr wrap="square" lIns="92549" tIns="46274" rIns="92549" bIns="46274" rtlCol="0">
            <a:spAutoFit/>
          </a:bodyPr>
          <a:lstStyle/>
          <a:p>
            <a:r>
              <a:rPr lang="zh-CN" altLang="en-US" sz="4050" dirty="0" smtClean="0">
                <a:gradFill>
                  <a:gsLst>
                    <a:gs pos="0">
                      <a:srgbClr val="4DB9B4"/>
                    </a:gs>
                    <a:gs pos="100000">
                      <a:srgbClr val="0F298F"/>
                    </a:gs>
                  </a:gsLst>
                  <a:lin ang="2700000" scaled="0"/>
                </a:gradFill>
                <a:latin typeface="思源黑体 CN Medium" pitchFamily="34" charset="-122"/>
                <a:ea typeface="思源黑体 CN Medium" pitchFamily="34" charset="-122"/>
              </a:rPr>
              <a:t>方超</a:t>
            </a:r>
            <a:endParaRPr lang="zh-CN" altLang="en-US" sz="4050" dirty="0">
              <a:gradFill>
                <a:gsLst>
                  <a:gs pos="0">
                    <a:srgbClr val="4DB9B4"/>
                  </a:gs>
                  <a:gs pos="100000">
                    <a:srgbClr val="0F298F"/>
                  </a:gs>
                </a:gsLst>
                <a:lin ang="2700000" scaled="0"/>
              </a:gradFill>
              <a:latin typeface="思源黑体 CN Medium" pitchFamily="34" charset="-122"/>
              <a:ea typeface="思源黑体 CN Medium"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9214" y="305668"/>
            <a:ext cx="9857564" cy="666776"/>
          </a:xfrm>
        </p:spPr>
        <p:txBody>
          <a:bodyPr/>
          <a:lstStyle/>
          <a:p>
            <a:r>
              <a:rPr lang="zh-CN" altLang="en-US" sz="3710" dirty="0">
                <a:latin typeface="+mj-ea"/>
                <a:sym typeface="+mn-ea"/>
              </a:rPr>
              <a:t>新技术探索成果物</a:t>
            </a:r>
            <a:r>
              <a:rPr lang="zh-CN" altLang="en-US" sz="3710" dirty="0" smtClean="0">
                <a:latin typeface="+mj-ea"/>
                <a:sym typeface="+mn-ea"/>
              </a:rPr>
              <a:t>展示</a:t>
            </a:r>
            <a:endParaRPr lang="zh-CN" altLang="en-US" sz="3710"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10</a:t>
            </a:fld>
            <a:endParaRPr lang="zh-CN" altLang="en-US"/>
          </a:p>
        </p:txBody>
      </p:sp>
      <p:sp>
        <p:nvSpPr>
          <p:cNvPr id="4" name="文本框 3"/>
          <p:cNvSpPr txBox="1"/>
          <p:nvPr/>
        </p:nvSpPr>
        <p:spPr>
          <a:xfrm>
            <a:off x="179214" y="1138241"/>
            <a:ext cx="2874505" cy="369332"/>
          </a:xfrm>
          <a:prstGeom prst="rect">
            <a:avLst/>
          </a:prstGeom>
          <a:noFill/>
        </p:spPr>
        <p:txBody>
          <a:bodyPr wrap="none" rtlCol="0">
            <a:spAutoFit/>
          </a:bodyPr>
          <a:lstStyle/>
          <a:p>
            <a:r>
              <a:rPr lang="en-US" altLang="zh-CN" dirty="0" smtClean="0"/>
              <a:t>KAFKA</a:t>
            </a:r>
            <a:r>
              <a:rPr lang="zh-CN" altLang="en-US" dirty="0" smtClean="0"/>
              <a:t>实现跨服务传递数据</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22" y="2371999"/>
            <a:ext cx="8136904" cy="3549872"/>
          </a:xfrm>
          <a:prstGeom prst="rect">
            <a:avLst/>
          </a:prstGeom>
          <a:ln>
            <a:solidFill>
              <a:schemeClr val="tx1"/>
            </a:solidFill>
          </a:ln>
        </p:spPr>
      </p:pic>
      <p:sp>
        <p:nvSpPr>
          <p:cNvPr id="7" name="文本框 6"/>
          <p:cNvSpPr txBox="1"/>
          <p:nvPr/>
        </p:nvSpPr>
        <p:spPr>
          <a:xfrm>
            <a:off x="179214" y="1755120"/>
            <a:ext cx="877163" cy="369332"/>
          </a:xfrm>
          <a:prstGeom prst="rect">
            <a:avLst/>
          </a:prstGeom>
          <a:noFill/>
        </p:spPr>
        <p:txBody>
          <a:bodyPr wrap="none" rtlCol="0">
            <a:spAutoFit/>
          </a:bodyPr>
          <a:lstStyle/>
          <a:p>
            <a:r>
              <a:rPr lang="zh-CN" altLang="en-US" dirty="0" smtClean="0"/>
              <a:t>生产者</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9214" y="305668"/>
            <a:ext cx="9857564" cy="666776"/>
          </a:xfrm>
        </p:spPr>
        <p:txBody>
          <a:bodyPr/>
          <a:lstStyle/>
          <a:p>
            <a:r>
              <a:rPr lang="zh-CN" altLang="en-US" sz="3710" dirty="0">
                <a:latin typeface="+mj-ea"/>
                <a:sym typeface="+mn-ea"/>
              </a:rPr>
              <a:t>新技术探索成果物</a:t>
            </a:r>
            <a:r>
              <a:rPr lang="zh-CN" altLang="en-US" sz="3710" dirty="0" smtClean="0">
                <a:latin typeface="+mj-ea"/>
                <a:sym typeface="+mn-ea"/>
              </a:rPr>
              <a:t>展示</a:t>
            </a:r>
            <a:endParaRPr lang="zh-CN" altLang="en-US" sz="3710"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11</a:t>
            </a:fld>
            <a:endParaRPr lang="zh-CN" altLang="en-US"/>
          </a:p>
        </p:txBody>
      </p:sp>
      <p:sp>
        <p:nvSpPr>
          <p:cNvPr id="4" name="文本框 3"/>
          <p:cNvSpPr txBox="1"/>
          <p:nvPr/>
        </p:nvSpPr>
        <p:spPr>
          <a:xfrm>
            <a:off x="179214" y="1138241"/>
            <a:ext cx="877163" cy="369332"/>
          </a:xfrm>
          <a:prstGeom prst="rect">
            <a:avLst/>
          </a:prstGeom>
          <a:noFill/>
        </p:spPr>
        <p:txBody>
          <a:bodyPr wrap="none" rtlCol="0">
            <a:spAutoFit/>
          </a:bodyPr>
          <a:lstStyle/>
          <a:p>
            <a:r>
              <a:rPr lang="zh-CN" altLang="en-US" dirty="0" smtClean="0"/>
              <a:t>消费者</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22" y="1673370"/>
            <a:ext cx="7017148" cy="2088682"/>
          </a:xfrm>
          <a:prstGeom prst="rect">
            <a:avLst/>
          </a:prstGeom>
          <a:ln>
            <a:solidFill>
              <a:schemeClr val="tx1"/>
            </a:solidFill>
          </a:ln>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22" y="4338116"/>
            <a:ext cx="6577475" cy="1634403"/>
          </a:xfrm>
          <a:prstGeom prst="rect">
            <a:avLst/>
          </a:prstGeom>
          <a:ln>
            <a:solidFill>
              <a:schemeClr val="tx1"/>
            </a:solidFill>
          </a:ln>
        </p:spPr>
      </p:pic>
      <p:sp>
        <p:nvSpPr>
          <p:cNvPr id="9" name="文本框 8"/>
          <p:cNvSpPr txBox="1"/>
          <p:nvPr/>
        </p:nvSpPr>
        <p:spPr>
          <a:xfrm>
            <a:off x="179214" y="3865418"/>
            <a:ext cx="2262158" cy="369332"/>
          </a:xfrm>
          <a:prstGeom prst="rect">
            <a:avLst/>
          </a:prstGeom>
          <a:noFill/>
        </p:spPr>
        <p:txBody>
          <a:bodyPr wrap="none" rtlCol="0">
            <a:spAutoFit/>
          </a:bodyPr>
          <a:lstStyle/>
          <a:p>
            <a:r>
              <a:rPr lang="zh-CN" altLang="en-US" dirty="0" smtClean="0"/>
              <a:t>生产者发送测试数据</a:t>
            </a:r>
            <a:endParaRPr lang="zh-CN" altLang="en-US" dirty="0"/>
          </a:p>
        </p:txBody>
      </p:sp>
    </p:spTree>
    <p:extLst>
      <p:ext uri="{BB962C8B-B14F-4D97-AF65-F5344CB8AC3E}">
        <p14:creationId xmlns:p14="http://schemas.microsoft.com/office/powerpoint/2010/main" val="2394951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9214" y="305668"/>
            <a:ext cx="9857564" cy="666776"/>
          </a:xfrm>
        </p:spPr>
        <p:txBody>
          <a:bodyPr/>
          <a:lstStyle/>
          <a:p>
            <a:r>
              <a:rPr lang="zh-CN" altLang="en-US" sz="3710" dirty="0">
                <a:latin typeface="+mj-ea"/>
                <a:sym typeface="+mn-ea"/>
              </a:rPr>
              <a:t>新技术探索成果物</a:t>
            </a:r>
            <a:r>
              <a:rPr lang="zh-CN" altLang="en-US" sz="3710" dirty="0" smtClean="0">
                <a:latin typeface="+mj-ea"/>
                <a:sym typeface="+mn-ea"/>
              </a:rPr>
              <a:t>展示</a:t>
            </a:r>
            <a:endParaRPr lang="zh-CN" altLang="en-US" sz="3710"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12</a:t>
            </a:fld>
            <a:endParaRPr lang="zh-CN" altLang="en-US"/>
          </a:p>
        </p:txBody>
      </p:sp>
      <p:sp>
        <p:nvSpPr>
          <p:cNvPr id="4" name="文本框 3"/>
          <p:cNvSpPr txBox="1"/>
          <p:nvPr/>
        </p:nvSpPr>
        <p:spPr>
          <a:xfrm>
            <a:off x="179214" y="1138241"/>
            <a:ext cx="2492990" cy="369332"/>
          </a:xfrm>
          <a:prstGeom prst="rect">
            <a:avLst/>
          </a:prstGeom>
          <a:noFill/>
        </p:spPr>
        <p:txBody>
          <a:bodyPr wrap="none" rtlCol="0">
            <a:spAutoFit/>
          </a:bodyPr>
          <a:lstStyle/>
          <a:p>
            <a:r>
              <a:rPr lang="zh-CN" altLang="en-US" dirty="0" smtClean="0"/>
              <a:t>消费者收到数据后打印</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22" y="1507573"/>
            <a:ext cx="9441184" cy="3587650"/>
          </a:xfrm>
          <a:prstGeom prst="rect">
            <a:avLst/>
          </a:prstGeom>
          <a:ln>
            <a:solidFill>
              <a:schemeClr val="tx1"/>
            </a:solidFill>
          </a:ln>
        </p:spPr>
      </p:pic>
    </p:spTree>
    <p:extLst>
      <p:ext uri="{BB962C8B-B14F-4D97-AF65-F5344CB8AC3E}">
        <p14:creationId xmlns:p14="http://schemas.microsoft.com/office/powerpoint/2010/main" val="2136212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个人心得</a:t>
            </a:r>
            <a:r>
              <a:rPr lang="en-US" altLang="zh-CN" dirty="0">
                <a:sym typeface="+mn-ea"/>
              </a:rPr>
              <a:t>/</a:t>
            </a:r>
            <a:r>
              <a:rPr lang="zh-CN" altLang="en-US" dirty="0">
                <a:sym typeface="+mn-ea"/>
              </a:rPr>
              <a:t>故事以及吐槽和应对</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13</a:t>
            </a:fld>
            <a:endParaRPr lang="zh-CN" altLang="en-US"/>
          </a:p>
        </p:txBody>
      </p:sp>
      <p:sp>
        <p:nvSpPr>
          <p:cNvPr id="6" name="文本框 5"/>
          <p:cNvSpPr txBox="1"/>
          <p:nvPr/>
        </p:nvSpPr>
        <p:spPr>
          <a:xfrm>
            <a:off x="330762" y="925472"/>
            <a:ext cx="11692962" cy="5493812"/>
          </a:xfrm>
          <a:prstGeom prst="rect">
            <a:avLst/>
          </a:prstGeom>
          <a:noFill/>
        </p:spPr>
        <p:txBody>
          <a:bodyPr wrap="square" rtlCol="0">
            <a:spAutoFit/>
          </a:bodyPr>
          <a:lstStyle/>
          <a:p>
            <a:pPr>
              <a:lnSpc>
                <a:spcPct val="150000"/>
              </a:lnSpc>
            </a:pPr>
            <a:r>
              <a:rPr lang="zh-CN" altLang="en-US" dirty="0" smtClean="0"/>
              <a:t>         在项目开发的过程中，收获很多经验。起初拿到一份文档，只会想着快速把功能开发出来，然而文档写得也不一定准确，经常存在漏洞，后期甚至有大幅度的改动，所以一个功能经常会耗费</a:t>
            </a:r>
            <a:r>
              <a:rPr lang="en-US" altLang="zh-CN" dirty="0" smtClean="0"/>
              <a:t>1</a:t>
            </a:r>
            <a:r>
              <a:rPr lang="zh-CN" altLang="en-US" dirty="0" smtClean="0"/>
              <a:t>个月甚至</a:t>
            </a:r>
            <a:r>
              <a:rPr lang="en-US" altLang="zh-CN" dirty="0" smtClean="0"/>
              <a:t>2</a:t>
            </a:r>
            <a:r>
              <a:rPr lang="zh-CN" altLang="en-US" dirty="0" smtClean="0"/>
              <a:t>个月时间才定型。我的想法是尽量减少这种后期测试甚至上线使用时才能发现的问题，于是在拿到一份文档后，我会先审阅分析，看有没有比如在代码实现中需要确认清楚但是业务写得含糊不清的段落，敲代码时也会边敲边思考，比如“这个执行按钮是否要做成批量执行的？”，“根据这</a:t>
            </a:r>
            <a:r>
              <a:rPr lang="en-US" altLang="zh-CN" dirty="0" smtClean="0"/>
              <a:t>2</a:t>
            </a:r>
            <a:r>
              <a:rPr lang="zh-CN" altLang="en-US" dirty="0" smtClean="0"/>
              <a:t>个字段去表里查数据，可以确定唯一吗？如果查到多条记录怎么办？”，“这里是不是要记个事件</a:t>
            </a:r>
            <a:r>
              <a:rPr lang="en-US" altLang="zh-CN" dirty="0" smtClean="0"/>
              <a:t>/</a:t>
            </a:r>
            <a:r>
              <a:rPr lang="zh-CN" altLang="en-US" dirty="0" smtClean="0"/>
              <a:t>事务</a:t>
            </a:r>
            <a:r>
              <a:rPr lang="en-US" altLang="zh-CN" dirty="0" smtClean="0"/>
              <a:t>?</a:t>
            </a:r>
            <a:r>
              <a:rPr lang="zh-CN" altLang="en-US" dirty="0" smtClean="0"/>
              <a:t>”这些问题我会及时地与业务确认，从开头就考虑全面一点，以免后期增加工作量。</a:t>
            </a:r>
            <a:endParaRPr lang="en-US" altLang="zh-CN" dirty="0" smtClean="0"/>
          </a:p>
          <a:p>
            <a:pPr>
              <a:lnSpc>
                <a:spcPct val="150000"/>
              </a:lnSpc>
            </a:pPr>
            <a:r>
              <a:rPr lang="zh-CN" altLang="en-US" dirty="0" smtClean="0"/>
              <a:t>         作为后端，在与前端的对接中，我也收获很多经验。起初的开发，总想着让前端把已有的数据多多地传给我，减少自己的工作量，后来发现，遇到改需求和改</a:t>
            </a:r>
            <a:r>
              <a:rPr lang="en-US" altLang="zh-CN" dirty="0" smtClean="0"/>
              <a:t>BUG</a:t>
            </a:r>
            <a:r>
              <a:rPr lang="zh-CN" altLang="en-US" dirty="0" smtClean="0"/>
              <a:t>的情况，后端改过之后，经常需要前端把传参做相应的修改，一来一回的对接，耗费不少时间，对于上线运行的项目来说应该避免，所以后来我开发接口时都让前端尽量少传参数，比如执行接口只需要传</a:t>
            </a:r>
            <a:r>
              <a:rPr lang="en-US" altLang="zh-CN" dirty="0" smtClean="0"/>
              <a:t>ID</a:t>
            </a:r>
            <a:r>
              <a:rPr lang="zh-CN" altLang="en-US" dirty="0" smtClean="0"/>
              <a:t>，执行时需要的数据可以在后端查询出来，这样做减少了前后端的耦合度，同时，由后端查询的数据，也会更及时准确，也更安全。再有就是多沟通多交流，前期能通过沟通和交流避免的问题，不要到后期发现了再去修正。</a:t>
            </a:r>
            <a:endParaRPr lang="en-US" altLang="zh-CN" dirty="0" smtClean="0"/>
          </a:p>
          <a:p>
            <a:pPr>
              <a:lnSpc>
                <a:spcPct val="150000"/>
              </a:lnSpc>
            </a:pPr>
            <a:r>
              <a:rPr lang="zh-CN" altLang="en-US" dirty="0" smtClean="0"/>
              <a:t>         我相信，只要项目成员都秉持让项目做得更好的信念，通力协作，就没有做不成和做不好的项目。</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sym typeface="+mn-ea"/>
              </a:rPr>
              <a:t>公司发展建议</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14</a:t>
            </a:fld>
            <a:endParaRPr lang="zh-CN" altLang="en-US"/>
          </a:p>
        </p:txBody>
      </p:sp>
      <p:sp>
        <p:nvSpPr>
          <p:cNvPr id="5" name="文本框 4"/>
          <p:cNvSpPr txBox="1"/>
          <p:nvPr/>
        </p:nvSpPr>
        <p:spPr>
          <a:xfrm>
            <a:off x="330762" y="1457796"/>
            <a:ext cx="4859022" cy="923330"/>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zh-CN" altLang="en-US" dirty="0" smtClean="0"/>
              <a:t>减少项目中途的人员调动</a:t>
            </a:r>
            <a:endParaRPr lang="en-US" altLang="zh-CN" dirty="0" smtClean="0"/>
          </a:p>
          <a:p>
            <a:pPr marL="285750" indent="-285750">
              <a:lnSpc>
                <a:spcPct val="150000"/>
              </a:lnSpc>
              <a:buFont typeface="Wingdings" panose="05000000000000000000" pitchFamily="2" charset="2"/>
              <a:buChar char="l"/>
            </a:pPr>
            <a:r>
              <a:rPr lang="zh-CN" altLang="en-US" dirty="0" smtClean="0"/>
              <a:t>关于功能的设计，技术和业务多沟通和交流</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2020</a:t>
            </a:r>
            <a:r>
              <a:rPr lang="zh-CN" altLang="en-US" dirty="0">
                <a:sym typeface="+mn-ea"/>
              </a:rPr>
              <a:t>整体计划以及上半年计划完成情况</a:t>
            </a:r>
            <a:r>
              <a:rPr lang="en-US" altLang="zh-CN" dirty="0">
                <a:sym typeface="+mn-ea"/>
              </a:rPr>
              <a:t>	</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15</a:t>
            </a:fld>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62" y="1097756"/>
            <a:ext cx="7286625" cy="3371850"/>
          </a:xfrm>
          <a:prstGeom prst="rect">
            <a:avLst/>
          </a:prstGeom>
        </p:spPr>
      </p:pic>
      <p:sp>
        <p:nvSpPr>
          <p:cNvPr id="6" name="文本框 5"/>
          <p:cNvSpPr txBox="1"/>
          <p:nvPr/>
        </p:nvSpPr>
        <p:spPr>
          <a:xfrm>
            <a:off x="7618450" y="4100274"/>
            <a:ext cx="2268570" cy="369332"/>
          </a:xfrm>
          <a:prstGeom prst="rect">
            <a:avLst/>
          </a:prstGeom>
          <a:noFill/>
        </p:spPr>
        <p:txBody>
          <a:bodyPr wrap="none" rtlCol="0">
            <a:spAutoFit/>
          </a:bodyPr>
          <a:lstStyle/>
          <a:p>
            <a:r>
              <a:rPr lang="zh-CN" altLang="en-US" b="1" dirty="0" smtClean="0"/>
              <a:t>（</a:t>
            </a:r>
            <a:r>
              <a:rPr lang="en-US" altLang="zh-CN" b="1" dirty="0" smtClean="0"/>
              <a:t>2020</a:t>
            </a:r>
            <a:r>
              <a:rPr lang="zh-CN" altLang="en-US" b="1" dirty="0" smtClean="0"/>
              <a:t>上半年计划）</a:t>
            </a:r>
            <a:endParaRPr lang="zh-CN" altLang="en-US" b="1" dirty="0"/>
          </a:p>
        </p:txBody>
      </p:sp>
      <p:sp>
        <p:nvSpPr>
          <p:cNvPr id="7" name="文本框 6"/>
          <p:cNvSpPr txBox="1"/>
          <p:nvPr/>
        </p:nvSpPr>
        <p:spPr>
          <a:xfrm>
            <a:off x="330762" y="4641890"/>
            <a:ext cx="11692963" cy="1338828"/>
          </a:xfrm>
          <a:prstGeom prst="rect">
            <a:avLst/>
          </a:prstGeom>
          <a:noFill/>
        </p:spPr>
        <p:txBody>
          <a:bodyPr wrap="square" rtlCol="0">
            <a:spAutoFit/>
          </a:bodyPr>
          <a:lstStyle/>
          <a:p>
            <a:pPr>
              <a:lnSpc>
                <a:spcPct val="150000"/>
              </a:lnSpc>
            </a:pPr>
            <a:r>
              <a:rPr lang="zh-CN" altLang="en-US" dirty="0" smtClean="0"/>
              <a:t>回顾去年底对</a:t>
            </a:r>
            <a:r>
              <a:rPr lang="en-US" altLang="zh-CN" dirty="0" smtClean="0"/>
              <a:t>2020</a:t>
            </a:r>
            <a:r>
              <a:rPr lang="zh-CN" altLang="en-US" dirty="0" smtClean="0"/>
              <a:t>年上半年所做的计划，各项目标基本完成。通过自学，成功将自己的</a:t>
            </a:r>
            <a:r>
              <a:rPr lang="en-US" altLang="zh-CN" dirty="0" smtClean="0"/>
              <a:t>demo</a:t>
            </a:r>
            <a:r>
              <a:rPr lang="zh-CN" altLang="en-US" dirty="0" smtClean="0"/>
              <a:t>工程部署到阿里云服务器上，通过项目中的实践，也提升了自己的</a:t>
            </a:r>
            <a:r>
              <a:rPr lang="en-US" altLang="zh-CN" dirty="0" smtClean="0"/>
              <a:t>SQL</a:t>
            </a:r>
            <a:r>
              <a:rPr lang="zh-CN" altLang="en-US" dirty="0" smtClean="0"/>
              <a:t>水平和对</a:t>
            </a:r>
            <a:r>
              <a:rPr lang="en-US" altLang="zh-CN" dirty="0" smtClean="0"/>
              <a:t>JAVA</a:t>
            </a:r>
            <a:r>
              <a:rPr lang="zh-CN" altLang="en-US" dirty="0" smtClean="0"/>
              <a:t>基础的理解，同时，通过线上视频自学了</a:t>
            </a:r>
            <a:r>
              <a:rPr lang="en-US" altLang="zh-CN" dirty="0" err="1" smtClean="0"/>
              <a:t>Redis</a:t>
            </a:r>
            <a:r>
              <a:rPr lang="zh-CN" altLang="en-US" dirty="0" smtClean="0"/>
              <a:t>，</a:t>
            </a:r>
            <a:r>
              <a:rPr lang="en-US" altLang="zh-CN" dirty="0" smtClean="0"/>
              <a:t>Kafka</a:t>
            </a:r>
            <a:r>
              <a:rPr lang="zh-CN" altLang="en-US" dirty="0" smtClean="0"/>
              <a:t>，</a:t>
            </a:r>
            <a:r>
              <a:rPr lang="en-US" altLang="zh-CN" dirty="0" err="1" smtClean="0"/>
              <a:t>RabbitMQ</a:t>
            </a:r>
            <a:r>
              <a:rPr lang="zh-CN" altLang="en-US" dirty="0" smtClean="0"/>
              <a:t>这些新技术，对于一步制造各个模块的业务逻辑也加深了理解，尤其是</a:t>
            </a:r>
            <a:r>
              <a:rPr lang="en-US" altLang="zh-CN" dirty="0" smtClean="0"/>
              <a:t>MES</a:t>
            </a:r>
            <a:r>
              <a:rPr lang="zh-CN" altLang="en-US" dirty="0" smtClean="0"/>
              <a:t>和</a:t>
            </a:r>
            <a:r>
              <a:rPr lang="en-US" altLang="zh-CN" dirty="0" smtClean="0"/>
              <a:t>WMS</a:t>
            </a:r>
            <a:r>
              <a:rPr lang="zh-CN" altLang="en-US" dirty="0" smtClean="0"/>
              <a:t>模块。</a:t>
            </a:r>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2020</a:t>
            </a:r>
            <a:r>
              <a:rPr lang="zh-CN" altLang="en-US" dirty="0">
                <a:sym typeface="+mn-ea"/>
              </a:rPr>
              <a:t>整体计划以及上半年计划完成情况</a:t>
            </a:r>
            <a:r>
              <a:rPr lang="en-US" altLang="zh-CN" dirty="0">
                <a:sym typeface="+mn-ea"/>
              </a:rPr>
              <a:t>	</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16</a:t>
            </a:fld>
            <a:endParaRPr lang="zh-CN" altLang="en-US"/>
          </a:p>
        </p:txBody>
      </p:sp>
      <p:sp>
        <p:nvSpPr>
          <p:cNvPr id="8" name="文本框 7"/>
          <p:cNvSpPr txBox="1"/>
          <p:nvPr/>
        </p:nvSpPr>
        <p:spPr>
          <a:xfrm>
            <a:off x="331890" y="925472"/>
            <a:ext cx="11692963" cy="3000821"/>
          </a:xfrm>
          <a:prstGeom prst="rect">
            <a:avLst/>
          </a:prstGeom>
          <a:noFill/>
        </p:spPr>
        <p:txBody>
          <a:bodyPr wrap="square" rtlCol="0">
            <a:spAutoFit/>
          </a:bodyPr>
          <a:lstStyle/>
          <a:p>
            <a:pPr>
              <a:lnSpc>
                <a:spcPct val="150000"/>
              </a:lnSpc>
            </a:pPr>
            <a:r>
              <a:rPr lang="en-US" altLang="zh-CN" dirty="0" smtClean="0">
                <a:latin typeface="宋体" panose="02010600030101010101" pitchFamily="2" charset="-122"/>
              </a:rPr>
              <a:t>2020</a:t>
            </a:r>
            <a:r>
              <a:rPr lang="zh-CN" altLang="en-US" dirty="0" smtClean="0">
                <a:latin typeface="宋体" panose="02010600030101010101" pitchFamily="2" charset="-122"/>
              </a:rPr>
              <a:t>年下半年，</a:t>
            </a:r>
            <a:r>
              <a:rPr lang="zh-CN" altLang="en-US" dirty="0">
                <a:latin typeface="宋体" panose="02010600030101010101" pitchFamily="2" charset="-122"/>
              </a:rPr>
              <a:t>除了</a:t>
            </a:r>
            <a:r>
              <a:rPr lang="zh-CN" altLang="en-US" dirty="0" smtClean="0">
                <a:latin typeface="宋体" panose="02010600030101010101" pitchFamily="2" charset="-122"/>
              </a:rPr>
              <a:t>巩固上半年</a:t>
            </a:r>
            <a:r>
              <a:rPr lang="zh-CN" altLang="en-US" dirty="0">
                <a:latin typeface="宋体" panose="02010600030101010101" pitchFamily="2" charset="-122"/>
              </a:rPr>
              <a:t>学习到的新技术和新知识，亟待学习的内容还有很多：</a:t>
            </a:r>
            <a:endParaRPr lang="en-US" altLang="zh-CN" dirty="0">
              <a:latin typeface="宋体" panose="02010600030101010101" pitchFamily="2" charset="-122"/>
            </a:endParaRPr>
          </a:p>
          <a:p>
            <a:pPr marL="285750" indent="-285750">
              <a:lnSpc>
                <a:spcPct val="150000"/>
              </a:lnSpc>
              <a:buFont typeface="Wingdings" panose="05000000000000000000" pitchFamily="2" charset="2"/>
              <a:buChar char="l"/>
            </a:pPr>
            <a:r>
              <a:rPr lang="en-US" altLang="zh-CN" dirty="0" smtClean="0">
                <a:latin typeface="宋体" panose="02010600030101010101" pitchFamily="2" charset="-122"/>
              </a:rPr>
              <a:t>Linux</a:t>
            </a:r>
          </a:p>
          <a:p>
            <a:pPr marL="285750" indent="-285750">
              <a:lnSpc>
                <a:spcPct val="150000"/>
              </a:lnSpc>
              <a:buFont typeface="Wingdings" panose="05000000000000000000" pitchFamily="2" charset="2"/>
              <a:buChar char="l"/>
            </a:pPr>
            <a:r>
              <a:rPr lang="zh-CN" altLang="en-US" dirty="0" smtClean="0">
                <a:latin typeface="宋体" panose="02010600030101010101" pitchFamily="2" charset="-122"/>
              </a:rPr>
              <a:t>消息队列（</a:t>
            </a:r>
            <a:r>
              <a:rPr lang="en-US" altLang="zh-CN" dirty="0" smtClean="0">
                <a:latin typeface="宋体" panose="02010600030101010101" pitchFamily="2" charset="-122"/>
              </a:rPr>
              <a:t>Kafka</a:t>
            </a:r>
            <a:r>
              <a:rPr lang="zh-CN" altLang="en-US" dirty="0" smtClean="0">
                <a:latin typeface="宋体" panose="02010600030101010101" pitchFamily="2" charset="-122"/>
              </a:rPr>
              <a:t>，</a:t>
            </a:r>
            <a:r>
              <a:rPr lang="en-US" altLang="zh-CN" dirty="0" err="1" smtClean="0">
                <a:latin typeface="宋体" panose="02010600030101010101" pitchFamily="2" charset="-122"/>
              </a:rPr>
              <a:t>RabbitMQ</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marL="285750" indent="-285750">
              <a:lnSpc>
                <a:spcPct val="150000"/>
              </a:lnSpc>
              <a:buFont typeface="Wingdings" panose="05000000000000000000" pitchFamily="2" charset="2"/>
              <a:buChar char="l"/>
            </a:pPr>
            <a:r>
              <a:rPr lang="en-US" altLang="zh-CN" dirty="0" smtClean="0">
                <a:latin typeface="宋体" panose="02010600030101010101" pitchFamily="2" charset="-122"/>
              </a:rPr>
              <a:t>Docker</a:t>
            </a:r>
          </a:p>
          <a:p>
            <a:pPr marL="285750" indent="-285750">
              <a:lnSpc>
                <a:spcPct val="150000"/>
              </a:lnSpc>
              <a:buFont typeface="Wingdings" panose="05000000000000000000" pitchFamily="2" charset="2"/>
              <a:buChar char="l"/>
            </a:pPr>
            <a:r>
              <a:rPr lang="zh-CN" altLang="en-US" dirty="0" smtClean="0">
                <a:latin typeface="宋体" panose="02010600030101010101" pitchFamily="2" charset="-122"/>
              </a:rPr>
              <a:t>数据库</a:t>
            </a:r>
            <a:endParaRPr lang="en-US" altLang="zh-CN" dirty="0" smtClean="0">
              <a:latin typeface="宋体" panose="02010600030101010101" pitchFamily="2" charset="-122"/>
            </a:endParaRPr>
          </a:p>
          <a:p>
            <a:pPr>
              <a:lnSpc>
                <a:spcPct val="150000"/>
              </a:lnSpc>
            </a:pPr>
            <a:r>
              <a:rPr lang="en-US" altLang="zh-CN" dirty="0" smtClean="0">
                <a:latin typeface="宋体" panose="02010600030101010101" pitchFamily="2" charset="-122"/>
              </a:rPr>
              <a:t>……</a:t>
            </a:r>
            <a:endParaRPr lang="en-US" altLang="zh-CN" dirty="0">
              <a:latin typeface="宋体" panose="02010600030101010101" pitchFamily="2" charset="-122"/>
            </a:endParaRPr>
          </a:p>
          <a:p>
            <a:pPr>
              <a:lnSpc>
                <a:spcPct val="150000"/>
              </a:lnSpc>
            </a:pPr>
            <a:r>
              <a:rPr lang="zh-CN" altLang="en-US" dirty="0">
                <a:latin typeface="宋体" panose="02010600030101010101" pitchFamily="2" charset="-122"/>
              </a:rPr>
              <a:t>希望多写</a:t>
            </a:r>
            <a:r>
              <a:rPr lang="zh-CN" altLang="en-US" dirty="0" smtClean="0">
                <a:latin typeface="宋体" panose="02010600030101010101" pitchFamily="2" charset="-122"/>
              </a:rPr>
              <a:t>一些整模块，全套流程的功能，同时锻炼开发和设计能力，增进</a:t>
            </a:r>
            <a:r>
              <a:rPr lang="zh-CN" altLang="en-US" dirty="0">
                <a:latin typeface="宋体" panose="02010600030101010101" pitchFamily="2" charset="-122"/>
              </a:rPr>
              <a:t>自己对项目全局</a:t>
            </a:r>
            <a:r>
              <a:rPr lang="zh-CN" altLang="en-US" dirty="0" smtClean="0">
                <a:latin typeface="宋体" panose="02010600030101010101" pitchFamily="2" charset="-122"/>
              </a:rPr>
              <a:t>的掌握。</a:t>
            </a:r>
            <a:endParaRPr lang="zh-CN" altLang="en-US" dirty="0">
              <a:latin typeface="宋体" panose="02010600030101010101" pitchFamily="2" charset="-122"/>
            </a:endParaRPr>
          </a:p>
        </p:txBody>
      </p:sp>
    </p:spTree>
    <p:extLst>
      <p:ext uri="{BB962C8B-B14F-4D97-AF65-F5344CB8AC3E}">
        <p14:creationId xmlns:p14="http://schemas.microsoft.com/office/powerpoint/2010/main" val="238130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b="29388"/>
          <a:stretch>
            <a:fillRect/>
          </a:stretch>
        </p:blipFill>
        <p:spPr>
          <a:xfrm>
            <a:off x="1388881" y="778458"/>
            <a:ext cx="9251125" cy="5226817"/>
          </a:xfrm>
          <a:prstGeom prst="rect">
            <a:avLst/>
          </a:prstGeom>
        </p:spPr>
      </p:pic>
      <p:sp>
        <p:nvSpPr>
          <p:cNvPr id="3" name="TextBox 2"/>
          <p:cNvSpPr txBox="1"/>
          <p:nvPr/>
        </p:nvSpPr>
        <p:spPr>
          <a:xfrm>
            <a:off x="1750765" y="2527660"/>
            <a:ext cx="8527358" cy="714375"/>
          </a:xfrm>
          <a:prstGeom prst="rect">
            <a:avLst/>
          </a:prstGeom>
          <a:noFill/>
        </p:spPr>
        <p:txBody>
          <a:bodyPr wrap="square" lIns="92549" tIns="46274" rIns="92549" bIns="46274" rtlCol="0">
            <a:spAutoFit/>
          </a:bodyPr>
          <a:lstStyle/>
          <a:p>
            <a:pPr algn="ctr"/>
            <a:r>
              <a:rPr lang="zh-CN" altLang="en-US" sz="4050" dirty="0">
                <a:gradFill>
                  <a:gsLst>
                    <a:gs pos="0">
                      <a:srgbClr val="4DB9B4"/>
                    </a:gs>
                    <a:gs pos="100000">
                      <a:srgbClr val="0F298F"/>
                    </a:gs>
                  </a:gsLst>
                  <a:lin ang="2700000" scaled="0"/>
                </a:gradFill>
                <a:latin typeface="思源黑体 CN Medium" pitchFamily="34" charset="-122"/>
                <a:ea typeface="思源黑体 CN Medium" pitchFamily="34" charset="-122"/>
              </a:rPr>
              <a:t>感谢聆听</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4844" y="632692"/>
            <a:ext cx="1746841" cy="11647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7578" y="770270"/>
            <a:ext cx="2224722" cy="8896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个人能力自评</a:t>
            </a:r>
          </a:p>
        </p:txBody>
      </p:sp>
      <p:sp>
        <p:nvSpPr>
          <p:cNvPr id="2" name="灯片编号占位符 1"/>
          <p:cNvSpPr>
            <a:spLocks noGrp="1"/>
          </p:cNvSpPr>
          <p:nvPr>
            <p:ph type="sldNum" sz="quarter" idx="12"/>
          </p:nvPr>
        </p:nvSpPr>
        <p:spPr/>
        <p:txBody>
          <a:bodyPr/>
          <a:lstStyle/>
          <a:p>
            <a:fld id="{05F0C165-3BCD-4C48-9616-1968E70BFB8E}" type="slidenum">
              <a:rPr lang="zh-CN" altLang="en-US" sz="1405" smtClean="0"/>
              <a:t>2</a:t>
            </a:fld>
            <a:endParaRPr lang="zh-CN" altLang="en-US" sz="1405"/>
          </a:p>
        </p:txBody>
      </p:sp>
      <p:graphicFrame>
        <p:nvGraphicFramePr>
          <p:cNvPr id="18" name="表格 17"/>
          <p:cNvGraphicFramePr>
            <a:graphicFrameLocks noGrp="1"/>
          </p:cNvGraphicFramePr>
          <p:nvPr>
            <p:custDataLst>
              <p:tags r:id="rId1"/>
            </p:custDataLst>
            <p:extLst>
              <p:ext uri="{D42A27DB-BD31-4B8C-83A1-F6EECF244321}">
                <p14:modId xmlns:p14="http://schemas.microsoft.com/office/powerpoint/2010/main" val="2478958186"/>
              </p:ext>
            </p:extLst>
          </p:nvPr>
        </p:nvGraphicFramePr>
        <p:xfrm>
          <a:off x="258754" y="968014"/>
          <a:ext cx="5825116" cy="5386329"/>
        </p:xfrm>
        <a:graphic>
          <a:graphicData uri="http://schemas.openxmlformats.org/drawingml/2006/table">
            <a:tbl>
              <a:tblPr firstRow="1" bandRow="1">
                <a:tableStyleId>{00A15C55-8517-42AA-B614-E9B94910E393}</a:tableStyleId>
              </a:tblPr>
              <a:tblGrid>
                <a:gridCol w="2809183">
                  <a:extLst>
                    <a:ext uri="{9D8B030D-6E8A-4147-A177-3AD203B41FA5}">
                      <a16:colId xmlns:a16="http://schemas.microsoft.com/office/drawing/2014/main" val="20000"/>
                    </a:ext>
                  </a:extLst>
                </a:gridCol>
                <a:gridCol w="1508735">
                  <a:extLst>
                    <a:ext uri="{9D8B030D-6E8A-4147-A177-3AD203B41FA5}">
                      <a16:colId xmlns:a16="http://schemas.microsoft.com/office/drawing/2014/main" val="20001"/>
                    </a:ext>
                  </a:extLst>
                </a:gridCol>
                <a:gridCol w="1507198">
                  <a:extLst>
                    <a:ext uri="{9D8B030D-6E8A-4147-A177-3AD203B41FA5}">
                      <a16:colId xmlns:a16="http://schemas.microsoft.com/office/drawing/2014/main" val="20002"/>
                    </a:ext>
                  </a:extLst>
                </a:gridCol>
              </a:tblGrid>
              <a:tr h="769188">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技术</a:t>
                      </a:r>
                      <a:r>
                        <a:rPr kumimoji="0" lang="zh-CN" altLang="en-US" sz="1415" b="1"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mn-cs"/>
                        </a:rPr>
                        <a:t>指标</a:t>
                      </a:r>
                      <a:endPar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endParaRPr>
                    </a:p>
                  </a:txBody>
                  <a:tcPr marL="92551" marR="92551" marT="46275" marB="46275" anchor="c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mn-cs"/>
                        </a:rPr>
                        <a:t>年中评价</a:t>
                      </a:r>
                      <a:endPar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endParaRPr>
                    </a:p>
                  </a:txBody>
                  <a:tcPr marL="92551" marR="92551" marT="46275" marB="46275" anchor="c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mn-cs"/>
                        </a:rPr>
                        <a:t>年终评价</a:t>
                      </a:r>
                      <a:endPar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endParaRPr>
                    </a:p>
                  </a:txBody>
                  <a:tcPr marL="92551" marR="92551" marT="46275" marB="46275" anchor="ctr">
                    <a:solidFill>
                      <a:srgbClr val="00B0F0"/>
                    </a:solidFill>
                  </a:tcPr>
                </a:tc>
                <a:extLst>
                  <a:ext uri="{0D108BD9-81ED-4DB2-BD59-A6C34878D82A}">
                    <a16:rowId xmlns:a16="http://schemas.microsoft.com/office/drawing/2014/main" val="10000"/>
                  </a:ext>
                </a:extLst>
              </a:tr>
              <a:tr h="385265">
                <a:tc>
                  <a:txBody>
                    <a:bodyPr/>
                    <a:lstStyle/>
                    <a:p>
                      <a:pPr algn="ctr" fontAlgn="ctr"/>
                      <a:r>
                        <a:rPr lang="en-US" sz="1600" b="0" i="0" u="none" strike="noStrike" dirty="0">
                          <a:effectLst/>
                          <a:latin typeface="微软雅黑" panose="020B0503020204020204" pitchFamily="34" charset="-122"/>
                          <a:ea typeface="微软雅黑" panose="020B0503020204020204" pitchFamily="34" charset="-122"/>
                        </a:rPr>
                        <a:t>Linux</a:t>
                      </a: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1"/>
                  </a:ext>
                </a:extLst>
              </a:tr>
              <a:tr h="384594">
                <a:tc>
                  <a:txBody>
                    <a:bodyPr/>
                    <a:lstStyle/>
                    <a:p>
                      <a:pPr algn="ctr" fontAlgn="ctr"/>
                      <a:r>
                        <a:rPr lang="en-US" altLang="zh-CN" sz="1600" b="0" i="0" u="none" strike="noStrike" dirty="0">
                          <a:effectLst/>
                          <a:latin typeface="微软雅黑" panose="020B0503020204020204" pitchFamily="34" charset="-122"/>
                          <a:ea typeface="微软雅黑" panose="020B0503020204020204" pitchFamily="34" charset="-122"/>
                        </a:rPr>
                        <a:t>MySQL</a:t>
                      </a: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2"/>
                  </a:ext>
                </a:extLst>
              </a:tr>
              <a:tr h="384594">
                <a:tc>
                  <a:txBody>
                    <a:bodyPr/>
                    <a:lstStyle/>
                    <a:p>
                      <a:pPr algn="ctr" fontAlgn="ctr"/>
                      <a:r>
                        <a:rPr lang="en-US" altLang="zh-CN" sz="1600" b="0" i="0" u="none" strike="noStrike" dirty="0" err="1" smtClean="0">
                          <a:effectLst/>
                          <a:latin typeface="微软雅黑" panose="020B0503020204020204" pitchFamily="34" charset="-122"/>
                          <a:ea typeface="微软雅黑" panose="020B0503020204020204" pitchFamily="34" charset="-122"/>
                        </a:rPr>
                        <a:t>Git</a:t>
                      </a: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3"/>
                  </a:ext>
                </a:extLst>
              </a:tr>
              <a:tr h="385265">
                <a:tc>
                  <a:txBody>
                    <a:bodyPr/>
                    <a:lstStyle/>
                    <a:p>
                      <a:pPr algn="ctr" fontAlgn="ctr"/>
                      <a:r>
                        <a:rPr lang="en-US" altLang="zh-CN" sz="1600" b="0" i="0" u="none" strike="noStrike" dirty="0" smtClean="0">
                          <a:effectLst/>
                          <a:latin typeface="微软雅黑" pitchFamily="34" charset="-122"/>
                          <a:ea typeface="微软雅黑" pitchFamily="34" charset="-122"/>
                        </a:rPr>
                        <a:t>Hibernate Validator</a:t>
                      </a:r>
                      <a:endParaRPr lang="en-US" altLang="zh-CN" sz="1600" b="0" i="0" u="none" strike="noStrike" dirty="0">
                        <a:effectLst/>
                        <a:latin typeface="微软雅黑" pitchFamily="34" charset="-122"/>
                        <a:ea typeface="微软雅黑"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4"/>
                  </a:ext>
                </a:extLst>
              </a:tr>
              <a:tr h="384594">
                <a:tc>
                  <a:txBody>
                    <a:bodyPr/>
                    <a:lstStyle/>
                    <a:p>
                      <a:pPr algn="ctr" fontAlgn="ctr"/>
                      <a:r>
                        <a:rPr lang="en-US" altLang="zh-CN" sz="1600" b="0" i="0" u="none" strike="noStrike" dirty="0" smtClean="0">
                          <a:effectLst/>
                          <a:latin typeface="微软雅黑" panose="020B0503020204020204" pitchFamily="34" charset="-122"/>
                          <a:ea typeface="微软雅黑" panose="020B0503020204020204" pitchFamily="34" charset="-122"/>
                        </a:rPr>
                        <a:t>JAVA</a:t>
                      </a: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5"/>
                  </a:ext>
                </a:extLst>
              </a:tr>
              <a:tr h="384594">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600" b="0" i="0" u="none" strike="noStrike" dirty="0" err="1">
                          <a:effectLst/>
                          <a:latin typeface="微软雅黑" panose="020B0503020204020204" pitchFamily="34" charset="-122"/>
                          <a:ea typeface="微软雅黑" panose="020B0503020204020204" pitchFamily="34" charset="-122"/>
                        </a:rPr>
                        <a:t>MyBatis</a:t>
                      </a:r>
                      <a:endParaRPr lang="en-US" altLang="zh-CN"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6"/>
                  </a:ext>
                </a:extLst>
              </a:tr>
              <a:tr h="384594">
                <a:tc>
                  <a:txBody>
                    <a:bodyPr/>
                    <a:lstStyle/>
                    <a:p>
                      <a:pPr algn="ctr" fontAlgn="ctr"/>
                      <a:r>
                        <a:rPr lang="en-US" sz="1600" b="0" i="0" u="none" strike="noStrike" dirty="0">
                          <a:effectLst/>
                          <a:latin typeface="微软雅黑" panose="020B0503020204020204" pitchFamily="34" charset="-122"/>
                          <a:ea typeface="微软雅黑" panose="020B0503020204020204" pitchFamily="34" charset="-122"/>
                        </a:rPr>
                        <a:t> Spring Boot</a:t>
                      </a: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7"/>
                  </a:ext>
                </a:extLst>
              </a:tr>
              <a:tr h="385265">
                <a:tc>
                  <a:txBody>
                    <a:bodyPr/>
                    <a:lstStyle/>
                    <a:p>
                      <a:pPr algn="ctr" fontAlgn="ctr"/>
                      <a:r>
                        <a:rPr lang="en-US" sz="1600" b="0" i="0" u="none" strike="noStrike" dirty="0" smtClean="0">
                          <a:effectLst/>
                          <a:latin typeface="微软雅黑" panose="020B0503020204020204" pitchFamily="34" charset="-122"/>
                          <a:ea typeface="微软雅黑" panose="020B0503020204020204" pitchFamily="34" charset="-122"/>
                        </a:rPr>
                        <a:t>Spring Cloud</a:t>
                      </a: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8"/>
                  </a:ext>
                </a:extLst>
              </a:tr>
              <a:tr h="384594">
                <a:tc>
                  <a:txBody>
                    <a:bodyPr/>
                    <a:lstStyle/>
                    <a:p>
                      <a:pPr algn="ctr" fontAlgn="ctr"/>
                      <a:r>
                        <a:rPr lang="en-US" altLang="zh-CN" sz="1600" b="0" i="0" u="none" strike="noStrike" dirty="0" smtClean="0">
                          <a:effectLst/>
                          <a:latin typeface="微软雅黑" panose="020B0503020204020204" pitchFamily="34" charset="-122"/>
                          <a:ea typeface="微软雅黑" panose="020B0503020204020204" pitchFamily="34" charset="-122"/>
                        </a:rPr>
                        <a:t>KAFKA</a:t>
                      </a: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入门</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9"/>
                  </a:ext>
                </a:extLst>
              </a:tr>
              <a:tr h="384594">
                <a:tc>
                  <a:txBody>
                    <a:bodyPr/>
                    <a:lstStyle/>
                    <a:p>
                      <a:pPr algn="ctr" fontAlgn="ctr"/>
                      <a:r>
                        <a:rPr lang="en-US" altLang="zh-CN" sz="1600" b="0" i="0" u="none" strike="noStrike" dirty="0" err="1" smtClean="0">
                          <a:effectLst/>
                          <a:latin typeface="微软雅黑" panose="020B0503020204020204" pitchFamily="34" charset="-122"/>
                          <a:ea typeface="微软雅黑" panose="020B0503020204020204" pitchFamily="34" charset="-122"/>
                        </a:rPr>
                        <a:t>RabbitMQ</a:t>
                      </a: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入门</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入门</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10"/>
                  </a:ext>
                </a:extLst>
              </a:tr>
              <a:tr h="385265">
                <a:tc>
                  <a:txBody>
                    <a:bodyPr/>
                    <a:lstStyle/>
                    <a:p>
                      <a:pPr algn="ctr" fontAlgn="ctr"/>
                      <a:r>
                        <a:rPr lang="en-US" altLang="zh-CN" sz="1600" b="0" i="0" u="none" strike="noStrike" dirty="0" smtClean="0">
                          <a:effectLst/>
                          <a:latin typeface="微软雅黑" panose="020B0503020204020204" pitchFamily="34" charset="-122"/>
                          <a:ea typeface="微软雅黑" panose="020B0503020204020204" pitchFamily="34" charset="-122"/>
                        </a:rPr>
                        <a:t>Docker</a:t>
                      </a: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入门</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入门</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11"/>
                  </a:ext>
                </a:extLst>
              </a:tr>
              <a:tr h="383923">
                <a:tc>
                  <a:txBody>
                    <a:bodyPr/>
                    <a:lstStyle/>
                    <a:p>
                      <a:pPr algn="ctr" fontAlgn="ctr"/>
                      <a:r>
                        <a:rPr lang="en-US" altLang="zh-CN" sz="1600" b="0" i="0" u="none" strike="noStrike" dirty="0" smtClean="0">
                          <a:effectLst/>
                          <a:latin typeface="微软雅黑" panose="020B0503020204020204" pitchFamily="34" charset="-122"/>
                          <a:ea typeface="微软雅黑" panose="020B0503020204020204" pitchFamily="34" charset="-122"/>
                          <a:cs typeface="PingFang SC" panose="020B0400000000000000" charset="-122"/>
                        </a:rPr>
                        <a:t>SQL</a:t>
                      </a:r>
                      <a:endParaRPr lang="fr-FR" sz="1600" b="0" i="0" u="none" strike="noStrike" dirty="0">
                        <a:effectLst/>
                        <a:latin typeface="微软雅黑" panose="020B0503020204020204" pitchFamily="34" charset="-122"/>
                        <a:ea typeface="微软雅黑" panose="020B0503020204020204" pitchFamily="34" charset="-122"/>
                        <a:cs typeface="PingFang SC" panose="020B0400000000000000" charset="-122"/>
                      </a:endParaRPr>
                    </a:p>
                  </a:txBody>
                  <a:tcPr marL="12854" marR="12854" marT="12854"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熟悉</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12"/>
                  </a:ext>
                </a:extLst>
              </a:tr>
            </a:tbl>
          </a:graphicData>
        </a:graphic>
      </p:graphicFrame>
      <p:graphicFrame>
        <p:nvGraphicFramePr>
          <p:cNvPr id="6" name="表格 5"/>
          <p:cNvGraphicFramePr>
            <a:graphicFrameLocks noGrp="1"/>
          </p:cNvGraphicFramePr>
          <p:nvPr>
            <p:custDataLst>
              <p:tags r:id="rId2"/>
            </p:custDataLst>
            <p:extLst>
              <p:ext uri="{D42A27DB-BD31-4B8C-83A1-F6EECF244321}">
                <p14:modId xmlns:p14="http://schemas.microsoft.com/office/powerpoint/2010/main" val="2872354612"/>
              </p:ext>
            </p:extLst>
          </p:nvPr>
        </p:nvGraphicFramePr>
        <p:xfrm>
          <a:off x="6083870" y="968015"/>
          <a:ext cx="5825116" cy="5386329"/>
        </p:xfrm>
        <a:graphic>
          <a:graphicData uri="http://schemas.openxmlformats.org/drawingml/2006/table">
            <a:tbl>
              <a:tblPr firstRow="1" bandRow="1">
                <a:tableStyleId>{00A15C55-8517-42AA-B614-E9B94910E393}</a:tableStyleId>
              </a:tblPr>
              <a:tblGrid>
                <a:gridCol w="2809183">
                  <a:extLst>
                    <a:ext uri="{9D8B030D-6E8A-4147-A177-3AD203B41FA5}">
                      <a16:colId xmlns:a16="http://schemas.microsoft.com/office/drawing/2014/main" val="20000"/>
                    </a:ext>
                  </a:extLst>
                </a:gridCol>
                <a:gridCol w="1508735">
                  <a:extLst>
                    <a:ext uri="{9D8B030D-6E8A-4147-A177-3AD203B41FA5}">
                      <a16:colId xmlns:a16="http://schemas.microsoft.com/office/drawing/2014/main" val="20001"/>
                    </a:ext>
                  </a:extLst>
                </a:gridCol>
                <a:gridCol w="1507198">
                  <a:extLst>
                    <a:ext uri="{9D8B030D-6E8A-4147-A177-3AD203B41FA5}">
                      <a16:colId xmlns:a16="http://schemas.microsoft.com/office/drawing/2014/main" val="20002"/>
                    </a:ext>
                  </a:extLst>
                </a:gridCol>
              </a:tblGrid>
              <a:tr h="769188">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技术</a:t>
                      </a:r>
                      <a:r>
                        <a:rPr kumimoji="0" lang="zh-CN" altLang="en-US" sz="1415" b="1"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mn-cs"/>
                        </a:rPr>
                        <a:t>指标</a:t>
                      </a:r>
                      <a:endPar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endParaRPr>
                    </a:p>
                  </a:txBody>
                  <a:tcPr marL="92551" marR="92551" marT="46275" marB="46275" anchor="c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mn-cs"/>
                        </a:rPr>
                        <a:t>年中评价</a:t>
                      </a:r>
                      <a:endPar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endParaRPr>
                    </a:p>
                  </a:txBody>
                  <a:tcPr marL="92551" marR="92551" marT="46275" marB="46275" anchor="c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mn-cs"/>
                        </a:rPr>
                        <a:t>年终评价</a:t>
                      </a:r>
                      <a:endPar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endParaRPr>
                    </a:p>
                  </a:txBody>
                  <a:tcPr marL="92551" marR="92551" marT="46275" marB="46275" anchor="ctr">
                    <a:solidFill>
                      <a:srgbClr val="00B0F0"/>
                    </a:solidFill>
                  </a:tcPr>
                </a:tc>
                <a:extLst>
                  <a:ext uri="{0D108BD9-81ED-4DB2-BD59-A6C34878D82A}">
                    <a16:rowId xmlns:a16="http://schemas.microsoft.com/office/drawing/2014/main" val="10000"/>
                  </a:ext>
                </a:extLst>
              </a:tr>
              <a:tr h="385265">
                <a:tc>
                  <a:txBody>
                    <a:bodyPr/>
                    <a:lstStyle/>
                    <a:p>
                      <a:pPr algn="ctr" fontAlgn="ctr"/>
                      <a:r>
                        <a:rPr lang="en-US" altLang="zh-CN" sz="1600" b="0" i="0" u="none" strike="noStrike" dirty="0" smtClean="0">
                          <a:effectLst/>
                          <a:latin typeface="微软雅黑" panose="020B0503020204020204" pitchFamily="34" charset="-122"/>
                          <a:ea typeface="微软雅黑" panose="020B0503020204020204" pitchFamily="34" charset="-122"/>
                        </a:rPr>
                        <a:t>HZERO</a:t>
                      </a:r>
                      <a:endParaRPr lang="en-US" altLang="zh-CN"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1"/>
                  </a:ext>
                </a:extLst>
              </a:tr>
              <a:tr h="384594">
                <a:tc>
                  <a:txBody>
                    <a:bodyPr/>
                    <a:lstStyle/>
                    <a:p>
                      <a:pPr marL="0" marR="0" lvl="0" indent="0" algn="ctr" defTabSz="1208405" rtl="0" eaLnBrk="1" fontAlgn="ctr" latinLnBrk="0" hangingPunct="1">
                        <a:lnSpc>
                          <a:spcPct val="100000"/>
                        </a:lnSpc>
                        <a:spcBef>
                          <a:spcPts val="0"/>
                        </a:spcBef>
                        <a:spcAft>
                          <a:spcPts val="0"/>
                        </a:spcAft>
                        <a:buClrTx/>
                        <a:buSzTx/>
                        <a:buFontTx/>
                        <a:buNone/>
                        <a:tabLst/>
                        <a:defRPr/>
                      </a:pPr>
                      <a:r>
                        <a:rPr lang="en-US" altLang="zh-CN" sz="1600" b="0" i="0" u="none" strike="noStrike" dirty="0" err="1" smtClean="0">
                          <a:effectLst/>
                          <a:latin typeface="微软雅黑" panose="020B0503020204020204" pitchFamily="34" charset="-122"/>
                          <a:ea typeface="微软雅黑" panose="020B0503020204020204" pitchFamily="34" charset="-122"/>
                        </a:rPr>
                        <a:t>Redis</a:t>
                      </a:r>
                      <a:endParaRPr lang="en-US" altLang="zh-CN" sz="1600" b="0" i="0" u="none" strike="noStrike" dirty="0" smtClean="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marL="0" marR="0" lvl="0" indent="0" algn="ctr" defTabSz="1208405" rtl="0" eaLnBrk="1" fontAlgn="auto" latinLnBrk="0" hangingPunct="1">
                        <a:lnSpc>
                          <a:spcPct val="100000"/>
                        </a:lnSpc>
                        <a:spcBef>
                          <a:spcPts val="0"/>
                        </a:spcBef>
                        <a:spcAft>
                          <a:spcPts val="0"/>
                        </a:spcAft>
                        <a:buClrTx/>
                        <a:buSzTx/>
                        <a:buFontTx/>
                        <a:buNone/>
                        <a:tabLst/>
                        <a:defRPr/>
                      </a:pP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endParaRPr lang="zh-CN" altLang="en-US" sz="1600" b="0" i="0" dirty="0" smtClean="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marL="0" marR="0" lvl="0" indent="0" algn="ctr" defTabSz="1208405" rtl="0" eaLnBrk="1" fontAlgn="auto" latinLnBrk="0" hangingPunct="1">
                        <a:lnSpc>
                          <a:spcPct val="100000"/>
                        </a:lnSpc>
                        <a:spcBef>
                          <a:spcPts val="0"/>
                        </a:spcBef>
                        <a:spcAft>
                          <a:spcPts val="0"/>
                        </a:spcAft>
                        <a:buClrTx/>
                        <a:buSzTx/>
                        <a:buFontTx/>
                        <a:buNone/>
                        <a:tabLst/>
                        <a:defRPr/>
                      </a:pPr>
                      <a:r>
                        <a:rPr lang="zh-CN" altLang="en-US" sz="1600" b="0" i="0" dirty="0" smtClean="0">
                          <a:latin typeface="微软雅黑" panose="020B0503020204020204" pitchFamily="34" charset="-122"/>
                          <a:ea typeface="微软雅黑" panose="020B0503020204020204" pitchFamily="34" charset="-122"/>
                          <a:cs typeface="PingFang SC" panose="020B0400000000000000" charset="-122"/>
                        </a:rPr>
                        <a:t>掌握</a:t>
                      </a:r>
                    </a:p>
                  </a:txBody>
                  <a:tcPr marL="92551" marR="92551" marT="46275" marB="46275" anchor="ctr"/>
                </a:tc>
                <a:extLst>
                  <a:ext uri="{0D108BD9-81ED-4DB2-BD59-A6C34878D82A}">
                    <a16:rowId xmlns:a16="http://schemas.microsoft.com/office/drawing/2014/main" val="10002"/>
                  </a:ext>
                </a:extLst>
              </a:tr>
              <a:tr h="384594">
                <a:tc>
                  <a:txBody>
                    <a:bodyPr/>
                    <a:lstStyle/>
                    <a:p>
                      <a:pPr algn="ctr" fontAlgn="ct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3"/>
                  </a:ext>
                </a:extLst>
              </a:tr>
              <a:tr h="385265">
                <a:tc>
                  <a:txBody>
                    <a:bodyPr/>
                    <a:lstStyle/>
                    <a:p>
                      <a:pPr algn="ctr" fontAlgn="ctr"/>
                      <a:endParaRPr lang="en-US" altLang="zh-CN" sz="1600" b="0" i="0" u="none" strike="noStrike" dirty="0">
                        <a:effectLst/>
                        <a:latin typeface="微软雅黑" pitchFamily="34" charset="-122"/>
                        <a:ea typeface="微软雅黑" pitchFamily="34" charset="-122"/>
                      </a:endParaRPr>
                    </a:p>
                  </a:txBody>
                  <a:tcPr marL="7712" marR="7712" marT="7712"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4"/>
                  </a:ext>
                </a:extLst>
              </a:tr>
              <a:tr h="384594">
                <a:tc>
                  <a:txBody>
                    <a:bodyPr/>
                    <a:lstStyle/>
                    <a:p>
                      <a:pPr algn="ctr" fontAlgn="ct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5"/>
                  </a:ext>
                </a:extLst>
              </a:tr>
              <a:tr h="384594">
                <a:tc>
                  <a:txBody>
                    <a:bodyPr/>
                    <a:lstStyle/>
                    <a:p>
                      <a:pPr marL="0" marR="0" lvl="0" indent="0" algn="ctr" defTabSz="914400" rtl="0" eaLnBrk="1" fontAlgn="ctr" latinLnBrk="0" hangingPunct="1">
                        <a:lnSpc>
                          <a:spcPct val="100000"/>
                        </a:lnSpc>
                        <a:spcBef>
                          <a:spcPts val="0"/>
                        </a:spcBef>
                        <a:spcAft>
                          <a:spcPts val="0"/>
                        </a:spcAft>
                        <a:buClrTx/>
                        <a:buSzTx/>
                        <a:buFontTx/>
                        <a:buNone/>
                        <a:defRPr/>
                      </a:pPr>
                      <a:endParaRPr lang="en-US" altLang="zh-CN"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6"/>
                  </a:ext>
                </a:extLst>
              </a:tr>
              <a:tr h="384594">
                <a:tc>
                  <a:txBody>
                    <a:bodyPr/>
                    <a:lstStyle/>
                    <a:p>
                      <a:pPr algn="ctr" fontAlgn="ct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7"/>
                  </a:ext>
                </a:extLst>
              </a:tr>
              <a:tr h="385265">
                <a:tc>
                  <a:txBody>
                    <a:bodyPr/>
                    <a:lstStyle/>
                    <a:p>
                      <a:pPr algn="ctr" fontAlgn="ct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8"/>
                  </a:ext>
                </a:extLst>
              </a:tr>
              <a:tr h="384594">
                <a:tc>
                  <a:txBody>
                    <a:bodyPr/>
                    <a:lstStyle/>
                    <a:p>
                      <a:pPr algn="ctr" fontAlgn="ct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09"/>
                  </a:ext>
                </a:extLst>
              </a:tr>
              <a:tr h="384594">
                <a:tc>
                  <a:txBody>
                    <a:bodyPr/>
                    <a:lstStyle/>
                    <a:p>
                      <a:pPr algn="ctr" fontAlgn="ct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10"/>
                  </a:ext>
                </a:extLst>
              </a:tr>
              <a:tr h="385265">
                <a:tc>
                  <a:txBody>
                    <a:bodyPr/>
                    <a:lstStyle/>
                    <a:p>
                      <a:pPr algn="ctr" fontAlgn="ctr"/>
                      <a:endParaRPr lang="en-US" sz="1600" b="0" i="0" u="none" strike="noStrike" dirty="0">
                        <a:effectLst/>
                        <a:latin typeface="微软雅黑" panose="020B0503020204020204" pitchFamily="34" charset="-122"/>
                        <a:ea typeface="微软雅黑" panose="020B0503020204020204" pitchFamily="34" charset="-122"/>
                      </a:endParaRPr>
                    </a:p>
                  </a:txBody>
                  <a:tcPr marL="7712" marR="7712" marT="7712"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11"/>
                  </a:ext>
                </a:extLst>
              </a:tr>
              <a:tr h="383923">
                <a:tc>
                  <a:txBody>
                    <a:bodyPr/>
                    <a:lstStyle/>
                    <a:p>
                      <a:pPr algn="ctr" fontAlgn="ctr"/>
                      <a:endParaRPr lang="fr-FR" sz="1600" b="0" i="0" u="none" strike="noStrike" dirty="0">
                        <a:effectLst/>
                        <a:latin typeface="微软雅黑" panose="020B0503020204020204" pitchFamily="34" charset="-122"/>
                        <a:ea typeface="微软雅黑" panose="020B0503020204020204" pitchFamily="34" charset="-122"/>
                        <a:cs typeface="PingFang SC" panose="020B0400000000000000" charset="-122"/>
                      </a:endParaRPr>
                    </a:p>
                  </a:txBody>
                  <a:tcPr marL="12854" marR="12854" marT="12854" marB="0"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tc>
                  <a:txBody>
                    <a:bodyPr/>
                    <a:lstStyle/>
                    <a:p>
                      <a:pPr algn="ctr"/>
                      <a:endParaRPr lang="zh-CN" altLang="en-US" sz="1600" b="0" i="0" dirty="0">
                        <a:latin typeface="微软雅黑" panose="020B0503020204020204" pitchFamily="34" charset="-122"/>
                        <a:ea typeface="微软雅黑" panose="020B0503020204020204" pitchFamily="34" charset="-122"/>
                        <a:cs typeface="PingFang SC" panose="020B0400000000000000" charset="-122"/>
                      </a:endParaRPr>
                    </a:p>
                  </a:txBody>
                  <a:tcPr marL="92551" marR="92551" marT="46275" marB="46275" anchor="ct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32105" y="320675"/>
            <a:ext cx="8239760" cy="632460"/>
          </a:xfrm>
        </p:spPr>
        <p:txBody>
          <a:bodyPr/>
          <a:lstStyle/>
          <a:p>
            <a:r>
              <a:rPr lang="zh-CN" altLang="en-US" dirty="0"/>
              <a:t>个人能力自评</a:t>
            </a:r>
            <a:r>
              <a:rPr lang="en-US" altLang="zh-CN" dirty="0"/>
              <a:t>2</a:t>
            </a:r>
          </a:p>
        </p:txBody>
      </p:sp>
      <p:sp>
        <p:nvSpPr>
          <p:cNvPr id="2" name="灯片编号占位符 1"/>
          <p:cNvSpPr>
            <a:spLocks noGrp="1"/>
          </p:cNvSpPr>
          <p:nvPr>
            <p:ph type="sldNum" sz="quarter" idx="12"/>
          </p:nvPr>
        </p:nvSpPr>
        <p:spPr/>
        <p:txBody>
          <a:bodyPr/>
          <a:lstStyle/>
          <a:p>
            <a:fld id="{05F0C165-3BCD-4C48-9616-1968E70BFB8E}" type="slidenum">
              <a:rPr lang="zh-CN" altLang="en-US" sz="1405" smtClean="0"/>
              <a:t>3</a:t>
            </a:fld>
            <a:endParaRPr lang="zh-CN" altLang="en-US" sz="1405"/>
          </a:p>
        </p:txBody>
      </p:sp>
      <p:graphicFrame>
        <p:nvGraphicFramePr>
          <p:cNvPr id="5" name="表格 4"/>
          <p:cNvGraphicFramePr>
            <a:graphicFrameLocks noGrp="1"/>
          </p:cNvGraphicFramePr>
          <p:nvPr>
            <p:custDataLst>
              <p:tags r:id="rId1"/>
            </p:custDataLst>
            <p:extLst>
              <p:ext uri="{D42A27DB-BD31-4B8C-83A1-F6EECF244321}">
                <p14:modId xmlns:p14="http://schemas.microsoft.com/office/powerpoint/2010/main" val="1333674562"/>
              </p:ext>
            </p:extLst>
          </p:nvPr>
        </p:nvGraphicFramePr>
        <p:xfrm>
          <a:off x="296928" y="953135"/>
          <a:ext cx="11331558" cy="5448935"/>
        </p:xfrm>
        <a:graphic>
          <a:graphicData uri="http://schemas.openxmlformats.org/drawingml/2006/table">
            <a:tbl>
              <a:tblPr/>
              <a:tblGrid>
                <a:gridCol w="985167">
                  <a:extLst>
                    <a:ext uri="{9D8B030D-6E8A-4147-A177-3AD203B41FA5}">
                      <a16:colId xmlns:a16="http://schemas.microsoft.com/office/drawing/2014/main" val="20000"/>
                    </a:ext>
                  </a:extLst>
                </a:gridCol>
                <a:gridCol w="2566340">
                  <a:extLst>
                    <a:ext uri="{9D8B030D-6E8A-4147-A177-3AD203B41FA5}">
                      <a16:colId xmlns:a16="http://schemas.microsoft.com/office/drawing/2014/main" val="20001"/>
                    </a:ext>
                  </a:extLst>
                </a:gridCol>
                <a:gridCol w="2763587">
                  <a:extLst>
                    <a:ext uri="{9D8B030D-6E8A-4147-A177-3AD203B41FA5}">
                      <a16:colId xmlns:a16="http://schemas.microsoft.com/office/drawing/2014/main" val="20002"/>
                    </a:ext>
                  </a:extLst>
                </a:gridCol>
                <a:gridCol w="5016464">
                  <a:extLst>
                    <a:ext uri="{9D8B030D-6E8A-4147-A177-3AD203B41FA5}">
                      <a16:colId xmlns:a16="http://schemas.microsoft.com/office/drawing/2014/main" val="20003"/>
                    </a:ext>
                  </a:extLst>
                </a:gridCol>
              </a:tblGrid>
              <a:tr h="546100">
                <a:tc gridSpan="2">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指标 </a:t>
                      </a:r>
                    </a:p>
                  </a:txBody>
                  <a:tcPr marL="92551" marR="92551" marT="46275" marB="4627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hMerge="1">
                  <a:txBody>
                    <a:bodyPr/>
                    <a:lstStyle/>
                    <a:p>
                      <a:endParaRPr lang="zh-CN"/>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自评得分</a:t>
                      </a:r>
                    </a:p>
                  </a:txBody>
                  <a:tcPr marL="92551" marR="92551" marT="46275" marB="4627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15"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备注说明</a:t>
                      </a:r>
                    </a:p>
                  </a:txBody>
                  <a:tcPr marL="92551" marR="92551" marT="46275" marB="4627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r h="448310">
                <a:tc rowSpan="5">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技术指标</a:t>
                      </a:r>
                    </a:p>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endParaRPr kumimoji="0" lang="zh-CN" altLang="en-US"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技术开发</a:t>
                      </a:r>
                      <a:endParaRPr kumimoji="0" lang="en-US" altLang="zh-CN"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2</a:t>
                      </a:r>
                      <a:endParaRPr kumimoji="0" lang="en-US" altLang="zh-CN"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可以完成整个项目的开发</a:t>
                      </a:r>
                      <a:endParaRPr kumimoji="0" lang="en-US" altLang="zh-CN"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1"/>
                  </a:ext>
                </a:extLst>
              </a:tr>
              <a:tr h="448945">
                <a:tc vMerge="1">
                  <a:txBody>
                    <a:bodyPr/>
                    <a:lstStyle/>
                    <a:p>
                      <a:endParaRPr lang="zh-CN"/>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defRPr/>
                      </a:pPr>
                      <a:r>
                        <a:rPr kumimoji="0" lang="zh-CN" altLang="en-US"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技术设计</a:t>
                      </a: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defRPr/>
                      </a:pP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defRPr/>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可以对业务设计提出自己的见解，帮助功能模块更健康地开发</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2"/>
                  </a:ext>
                </a:extLst>
              </a:tr>
              <a:tr h="449580">
                <a:tc vMerge="1">
                  <a:txBody>
                    <a:bodyPr/>
                    <a:lstStyle/>
                    <a:p>
                      <a:endParaRPr lang="zh-CN"/>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defRPr/>
                      </a:pPr>
                      <a:r>
                        <a:rPr kumimoji="0" lang="zh-CN" altLang="en-US"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难题解决</a:t>
                      </a: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对于开发难题可以有自己的解决方法，对于</a:t>
                      </a: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BUG</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可以快速解决</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3"/>
                  </a:ext>
                </a:extLst>
              </a:tr>
              <a:tr h="449580">
                <a:tc vMerge="1">
                  <a:txBody>
                    <a:bodyPr/>
                    <a:lstStyle/>
                    <a:p>
                      <a:endParaRPr lang="zh-CN"/>
                    </a:p>
                  </a:txBody>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defRPr/>
                      </a:pPr>
                      <a:r>
                        <a:rPr kumimoji="0" lang="zh-CN" altLang="en-US"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文档总结</a:t>
                      </a: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对学习内容做了总结</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4"/>
                  </a:ext>
                </a:extLst>
              </a:tr>
              <a:tr h="448310">
                <a:tc vMerge="1">
                  <a:txBody>
                    <a:bodyPr/>
                    <a:lstStyle/>
                    <a:p>
                      <a:endParaRPr lang="zh-CN"/>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新技术探索</a:t>
                      </a: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自学了一些新技术</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5"/>
                  </a:ext>
                </a:extLst>
              </a:tr>
              <a:tr h="1219835">
                <a:tc rowSpan="2">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管理指标</a:t>
                      </a: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115"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人员培养</a:t>
                      </a: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endParaRPr kumimoji="0" lang="zh-CN" altLang="en-US"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zh-CN" altLang="en-US"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如果有，自评并且</a:t>
                      </a:r>
                      <a: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r>
                      <a:b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zh-CN" altLang="en-US"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自己添加备注说明</a:t>
                      </a:r>
                      <a: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r>
                      <a:b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r>
                      <a:b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r>
                      <a:b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endParaRPr kumimoji="0" lang="zh-CN" altLang="en-US"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1438275">
                <a:tc vMerge="1">
                  <a:txBody>
                    <a:bodyPr/>
                    <a:lstStyle/>
                    <a:p>
                      <a:endParaRPr lang="zh-CN"/>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115"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项目技术管理</a:t>
                      </a: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endParaRPr kumimoji="0" lang="zh-CN" altLang="en-US"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zh-CN" altLang="en-US"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如果有，自评并且</a:t>
                      </a:r>
                      <a: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r>
                      <a:b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zh-CN" altLang="en-US"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自己添加备注说明</a:t>
                      </a:r>
                      <a: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r>
                      <a:b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r>
                      <a:b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r>
                      <a:b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r>
                      <a:br>
                        <a:rPr kumimoji="0" lang="en-US" altLang="zh-CN"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br>
                      <a:endParaRPr kumimoji="0" lang="zh-CN" altLang="en-US" sz="1115"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2551" marR="92551" marT="46275" marB="4627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项目介绍</a:t>
            </a:r>
          </a:p>
        </p:txBody>
      </p:sp>
      <p:sp>
        <p:nvSpPr>
          <p:cNvPr id="3" name="灯片编号占位符 2"/>
          <p:cNvSpPr>
            <a:spLocks noGrp="1"/>
          </p:cNvSpPr>
          <p:nvPr>
            <p:ph type="sldNum" sz="quarter" idx="12"/>
          </p:nvPr>
        </p:nvSpPr>
        <p:spPr/>
        <p:txBody>
          <a:bodyPr/>
          <a:lstStyle/>
          <a:p>
            <a:fld id="{05F0C165-3BCD-4C48-9616-1968E70BFB8E}" type="slidenum">
              <a:rPr lang="zh-CN" altLang="en-US" sz="1405" smtClean="0"/>
              <a:t>4</a:t>
            </a:fld>
            <a:endParaRPr lang="zh-CN" altLang="en-US" sz="1405" dirty="0"/>
          </a:p>
        </p:txBody>
      </p:sp>
      <p:sp>
        <p:nvSpPr>
          <p:cNvPr id="4" name="文本框 3"/>
          <p:cNvSpPr txBox="1"/>
          <p:nvPr/>
        </p:nvSpPr>
        <p:spPr>
          <a:xfrm>
            <a:off x="242570" y="883920"/>
            <a:ext cx="11610340" cy="368300"/>
          </a:xfrm>
          <a:prstGeom prst="rect">
            <a:avLst/>
          </a:prstGeom>
          <a:noFill/>
        </p:spPr>
        <p:txBody>
          <a:bodyPr wrap="square" rtlCol="0">
            <a:spAutoFit/>
          </a:bodyPr>
          <a:lstStyle/>
          <a:p>
            <a:endParaRPr lang="zh-CN" altLang="en-US"/>
          </a:p>
        </p:txBody>
      </p:sp>
      <p:graphicFrame>
        <p:nvGraphicFramePr>
          <p:cNvPr id="5" name="表格 4"/>
          <p:cNvGraphicFramePr>
            <a:graphicFrameLocks noGrp="1"/>
          </p:cNvGraphicFramePr>
          <p:nvPr>
            <p:custDataLst>
              <p:tags r:id="rId1"/>
            </p:custDataLst>
            <p:extLst>
              <p:ext uri="{D42A27DB-BD31-4B8C-83A1-F6EECF244321}">
                <p14:modId xmlns:p14="http://schemas.microsoft.com/office/powerpoint/2010/main" val="1054316010"/>
              </p:ext>
            </p:extLst>
          </p:nvPr>
        </p:nvGraphicFramePr>
        <p:xfrm>
          <a:off x="268888" y="974723"/>
          <a:ext cx="11303635" cy="5379617"/>
        </p:xfrm>
        <a:graphic>
          <a:graphicData uri="http://schemas.openxmlformats.org/drawingml/2006/table">
            <a:tbl>
              <a:tblPr/>
              <a:tblGrid>
                <a:gridCol w="1566510">
                  <a:extLst>
                    <a:ext uri="{9D8B030D-6E8A-4147-A177-3AD203B41FA5}">
                      <a16:colId xmlns:a16="http://schemas.microsoft.com/office/drawing/2014/main" val="20000"/>
                    </a:ext>
                  </a:extLst>
                </a:gridCol>
                <a:gridCol w="1673260">
                  <a:extLst>
                    <a:ext uri="{9D8B030D-6E8A-4147-A177-3AD203B41FA5}">
                      <a16:colId xmlns:a16="http://schemas.microsoft.com/office/drawing/2014/main" val="20001"/>
                    </a:ext>
                  </a:extLst>
                </a:gridCol>
                <a:gridCol w="1207060">
                  <a:extLst>
                    <a:ext uri="{9D8B030D-6E8A-4147-A177-3AD203B41FA5}">
                      <a16:colId xmlns:a16="http://schemas.microsoft.com/office/drawing/2014/main" val="20002"/>
                    </a:ext>
                  </a:extLst>
                </a:gridCol>
                <a:gridCol w="6856805">
                  <a:extLst>
                    <a:ext uri="{9D8B030D-6E8A-4147-A177-3AD203B41FA5}">
                      <a16:colId xmlns:a16="http://schemas.microsoft.com/office/drawing/2014/main" val="20003"/>
                    </a:ext>
                  </a:extLst>
                </a:gridCol>
              </a:tblGrid>
              <a:tr h="670797">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项目名称</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时间</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角色</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贡献</a:t>
                      </a:r>
                      <a:r>
                        <a:rPr kumimoji="0" lang="en-US" altLang="zh-CN"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&amp;</a:t>
                      </a:r>
                      <a:r>
                        <a:rPr kumimoji="0" lang="zh-CN" altLang="en-US" sz="1800" b="1" i="0" u="none" strike="noStrike" kern="1200" cap="none" normalizeH="0" baseline="0" dirty="0">
                          <a:ln>
                            <a:noFill/>
                          </a:ln>
                          <a:solidFill>
                            <a:schemeClr val="bg1"/>
                          </a:solidFill>
                          <a:effectLst/>
                          <a:latin typeface="微软雅黑" panose="020B0503020204020204" pitchFamily="34" charset="-122"/>
                          <a:ea typeface="微软雅黑" panose="020B0503020204020204" pitchFamily="34" charset="-122"/>
                          <a:cs typeface="+mn-cs"/>
                        </a:rPr>
                        <a:t>收获</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r h="2135298">
                <a:tc>
                  <a:txBody>
                    <a:bodyPr/>
                    <a:lstStyle/>
                    <a:p>
                      <a:pPr marL="0" marR="0" lvl="0" indent="0" algn="l"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广日物流</a:t>
                      </a:r>
                      <a:endPar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2019.12-2020.3</a:t>
                      </a:r>
                      <a:endParaRPr kumimoji="0" lang="en-US" altLang="zh-CN"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后端技术</a:t>
                      </a:r>
                      <a:endParaRPr kumimoji="0" lang="en-US" altLang="zh-CN"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完成</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了完工退库，采购退货，多个业务数据设置，多个通用方法等功能的开发，以及装箱装配工作台等功能的后续维护更新；</a:t>
                      </a:r>
                      <a:endParaRPr kumimoji="0" lang="en-US" altLang="zh-CN"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pPr>
                      <a:r>
                        <a:rPr kumimoji="0" lang="zh-CN" altLang="en-US"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学习</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了</a:t>
                      </a: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HZERO</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在实际项目开发中的应用；</a:t>
                      </a:r>
                      <a:endParaRPr kumimoji="0" lang="en-US" altLang="zh-CN"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tabLst/>
                        <a:defRPr/>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提高了微服务框架下的开发能力，提高了对</a:t>
                      </a: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HZERO</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的掌握，提高了代码优化能力，加深对代码规范的理解，</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提高了对</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MES</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业务的理解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573522">
                <a:tc>
                  <a:txBody>
                    <a:bodyPr/>
                    <a:lstStyle/>
                    <a:p>
                      <a:pPr marL="0" marR="0" lvl="0" indent="0" algn="l"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浙江华远</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2020.3-2020.7</a:t>
                      </a:r>
                      <a:endParaRPr kumimoji="0" lang="zh-CN" altLang="en-US"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ctr" latinLnBrk="0" hangingPunct="0">
                        <a:lnSpc>
                          <a:spcPct val="100000"/>
                        </a:lnSpc>
                        <a:spcBef>
                          <a:spcPct val="10000"/>
                        </a:spcBef>
                        <a:spcAft>
                          <a:spcPct val="0"/>
                        </a:spcAft>
                        <a:buClr>
                          <a:srgbClr val="CC3300"/>
                        </a:buClr>
                        <a:buSzPct val="70000"/>
                        <a:buFont typeface="Wingdings" panose="05000000000000000000" pitchFamily="2" charset="2"/>
                        <a:buNone/>
                      </a:pPr>
                      <a:r>
                        <a:rPr kumimoji="0" lang="zh-CN" altLang="en-US" sz="14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后端技术</a:t>
                      </a:r>
                      <a:endParaRPr kumimoji="0" lang="zh-CN" altLang="en-US" sz="14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defRPr/>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主要负责承接仓储模块和质量模块功能的维护和修改，开发了标签拆分，设备点检，维修申请，质检看板，备品备件现有量导入等功能，向华远项目迁移了采购订单，安灯模块的代码并维护；</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defRPr/>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学习了</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SQL</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分析优化，索引的使用；</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ctr" latinLnBrk="0" hangingPunct="0">
                        <a:lnSpc>
                          <a:spcPct val="100000"/>
                        </a:lnSpc>
                        <a:spcBef>
                          <a:spcPct val="10000"/>
                        </a:spcBef>
                        <a:spcAft>
                          <a:spcPct val="0"/>
                        </a:spcAft>
                        <a:buClr>
                          <a:schemeClr val="tx1"/>
                        </a:buClr>
                        <a:buSzPct val="70000"/>
                        <a:buFont typeface="Wingdings" panose="05000000000000000000" pitchFamily="2" charset="2"/>
                        <a:buNone/>
                        <a:defRPr/>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提高了对</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JAVA</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MYBATIS</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SQL</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的掌握，提高了代码和</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SQL</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优化能力，提高了对整套功能的设计开发实现能力，提高了对</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MES</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业务的理解</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j-ea"/>
                <a:sym typeface="+mn-ea"/>
              </a:rPr>
              <a:t>技术开发能力展示</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5</a:t>
            </a:fld>
            <a:endParaRPr lang="zh-CN" altLang="en-US"/>
          </a:p>
        </p:txBody>
      </p:sp>
      <p:sp>
        <p:nvSpPr>
          <p:cNvPr id="4" name="文本框 3"/>
          <p:cNvSpPr txBox="1"/>
          <p:nvPr/>
        </p:nvSpPr>
        <p:spPr>
          <a:xfrm>
            <a:off x="330762" y="1083622"/>
            <a:ext cx="2954655" cy="369332"/>
          </a:xfrm>
          <a:prstGeom prst="rect">
            <a:avLst/>
          </a:prstGeom>
          <a:noFill/>
        </p:spPr>
        <p:txBody>
          <a:bodyPr wrap="none" rtlCol="0">
            <a:spAutoFit/>
          </a:bodyPr>
          <a:lstStyle/>
          <a:p>
            <a:r>
              <a:rPr lang="zh-CN" altLang="en-US" dirty="0" smtClean="0"/>
              <a:t>华远项目设备点检项目导入</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38" y="1611104"/>
            <a:ext cx="7200900" cy="4543425"/>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j-ea"/>
                <a:sym typeface="+mn-ea"/>
              </a:rPr>
              <a:t>技术开发能力展示</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6</a:t>
            </a:fld>
            <a:endParaRPr lang="zh-CN" altLang="en-US"/>
          </a:p>
        </p:txBody>
      </p:sp>
      <p:sp>
        <p:nvSpPr>
          <p:cNvPr id="4" name="文本框 3"/>
          <p:cNvSpPr txBox="1"/>
          <p:nvPr/>
        </p:nvSpPr>
        <p:spPr>
          <a:xfrm>
            <a:off x="330762" y="1083622"/>
            <a:ext cx="2954655" cy="369332"/>
          </a:xfrm>
          <a:prstGeom prst="rect">
            <a:avLst/>
          </a:prstGeom>
          <a:noFill/>
        </p:spPr>
        <p:txBody>
          <a:bodyPr wrap="none" rtlCol="0">
            <a:spAutoFit/>
          </a:bodyPr>
          <a:lstStyle/>
          <a:p>
            <a:r>
              <a:rPr lang="zh-CN" altLang="en-US" dirty="0" smtClean="0"/>
              <a:t>华远项目设备点检项目导入</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38" y="1611104"/>
            <a:ext cx="8086725" cy="4724400"/>
          </a:xfrm>
          <a:prstGeom prst="rect">
            <a:avLst/>
          </a:prstGeom>
        </p:spPr>
      </p:pic>
    </p:spTree>
    <p:extLst>
      <p:ext uri="{BB962C8B-B14F-4D97-AF65-F5344CB8AC3E}">
        <p14:creationId xmlns:p14="http://schemas.microsoft.com/office/powerpoint/2010/main" val="560252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j-ea"/>
                <a:sym typeface="+mn-ea"/>
              </a:rPr>
              <a:t>技术开发能力展示</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7</a:t>
            </a:fld>
            <a:endParaRPr lang="zh-CN" altLang="en-US"/>
          </a:p>
        </p:txBody>
      </p:sp>
      <p:sp>
        <p:nvSpPr>
          <p:cNvPr id="4" name="文本框 3"/>
          <p:cNvSpPr txBox="1"/>
          <p:nvPr/>
        </p:nvSpPr>
        <p:spPr>
          <a:xfrm>
            <a:off x="330762" y="1083622"/>
            <a:ext cx="2954655" cy="369332"/>
          </a:xfrm>
          <a:prstGeom prst="rect">
            <a:avLst/>
          </a:prstGeom>
          <a:noFill/>
        </p:spPr>
        <p:txBody>
          <a:bodyPr wrap="none" rtlCol="0">
            <a:spAutoFit/>
          </a:bodyPr>
          <a:lstStyle/>
          <a:p>
            <a:r>
              <a:rPr lang="zh-CN" altLang="en-US" dirty="0" smtClean="0"/>
              <a:t>华远项目设备点检项目导入</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62" y="1605514"/>
            <a:ext cx="8039100" cy="4514850"/>
          </a:xfrm>
          <a:prstGeom prst="rect">
            <a:avLst/>
          </a:prstGeom>
          <a:ln>
            <a:solidFill>
              <a:schemeClr val="tx1"/>
            </a:solidFill>
          </a:ln>
        </p:spPr>
      </p:pic>
    </p:spTree>
    <p:extLst>
      <p:ext uri="{BB962C8B-B14F-4D97-AF65-F5344CB8AC3E}">
        <p14:creationId xmlns:p14="http://schemas.microsoft.com/office/powerpoint/2010/main" val="2515905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j-ea"/>
                <a:sym typeface="+mn-ea"/>
              </a:rPr>
              <a:t>技术开发能力展示</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8</a:t>
            </a:fld>
            <a:endParaRPr lang="zh-CN" altLang="en-US"/>
          </a:p>
        </p:txBody>
      </p:sp>
      <p:sp>
        <p:nvSpPr>
          <p:cNvPr id="4" name="文本框 3"/>
          <p:cNvSpPr txBox="1"/>
          <p:nvPr/>
        </p:nvSpPr>
        <p:spPr>
          <a:xfrm>
            <a:off x="330762" y="1083622"/>
            <a:ext cx="2954655" cy="369332"/>
          </a:xfrm>
          <a:prstGeom prst="rect">
            <a:avLst/>
          </a:prstGeom>
          <a:noFill/>
        </p:spPr>
        <p:txBody>
          <a:bodyPr wrap="none" rtlCol="0">
            <a:spAutoFit/>
          </a:bodyPr>
          <a:lstStyle/>
          <a:p>
            <a:r>
              <a:rPr lang="zh-CN" altLang="en-US" dirty="0" smtClean="0"/>
              <a:t>华远项目设备点检项目导入</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62" y="1469302"/>
            <a:ext cx="7848600" cy="5172075"/>
          </a:xfrm>
          <a:prstGeom prst="rect">
            <a:avLst/>
          </a:prstGeom>
          <a:ln>
            <a:solidFill>
              <a:schemeClr val="tx1"/>
            </a:solidFill>
          </a:ln>
        </p:spPr>
      </p:pic>
    </p:spTree>
    <p:extLst>
      <p:ext uri="{BB962C8B-B14F-4D97-AF65-F5344CB8AC3E}">
        <p14:creationId xmlns:p14="http://schemas.microsoft.com/office/powerpoint/2010/main" val="1122619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j-ea"/>
                <a:sym typeface="+mn-ea"/>
              </a:rPr>
              <a:t>技术开发能力展示</a:t>
            </a:r>
            <a:endParaRPr lang="zh-CN" altLang="en-US" dirty="0"/>
          </a:p>
        </p:txBody>
      </p:sp>
      <p:sp>
        <p:nvSpPr>
          <p:cNvPr id="2" name="灯片编号占位符 1"/>
          <p:cNvSpPr>
            <a:spLocks noGrp="1"/>
          </p:cNvSpPr>
          <p:nvPr>
            <p:ph type="sldNum" sz="quarter" idx="12"/>
          </p:nvPr>
        </p:nvSpPr>
        <p:spPr/>
        <p:txBody>
          <a:bodyPr/>
          <a:lstStyle/>
          <a:p>
            <a:fld id="{05F0C165-3BCD-4C48-9616-1968E70BFB8E}" type="slidenum">
              <a:rPr lang="zh-CN" altLang="en-US" smtClean="0"/>
              <a:t>9</a:t>
            </a:fld>
            <a:endParaRPr lang="zh-CN" altLang="en-US"/>
          </a:p>
        </p:txBody>
      </p:sp>
      <p:sp>
        <p:nvSpPr>
          <p:cNvPr id="4" name="文本框 3"/>
          <p:cNvSpPr txBox="1"/>
          <p:nvPr/>
        </p:nvSpPr>
        <p:spPr>
          <a:xfrm>
            <a:off x="330762" y="1083622"/>
            <a:ext cx="2954655" cy="369332"/>
          </a:xfrm>
          <a:prstGeom prst="rect">
            <a:avLst/>
          </a:prstGeom>
          <a:noFill/>
        </p:spPr>
        <p:txBody>
          <a:bodyPr wrap="none" rtlCol="0">
            <a:spAutoFit/>
          </a:bodyPr>
          <a:lstStyle/>
          <a:p>
            <a:r>
              <a:rPr lang="zh-CN" altLang="en-US" dirty="0" smtClean="0"/>
              <a:t>华远项目设备点检项目导入</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62" y="1611104"/>
            <a:ext cx="7439025" cy="4600575"/>
          </a:xfrm>
          <a:prstGeom prst="rect">
            <a:avLst/>
          </a:prstGeom>
          <a:ln>
            <a:solidFill>
              <a:schemeClr val="tx1"/>
            </a:solidFill>
          </a:ln>
        </p:spPr>
      </p:pic>
    </p:spTree>
    <p:extLst>
      <p:ext uri="{BB962C8B-B14F-4D97-AF65-F5344CB8AC3E}">
        <p14:creationId xmlns:p14="http://schemas.microsoft.com/office/powerpoint/2010/main" val="38872697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6f61526f-3abc-4201-af5f-868c071395da}"/>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6f61526f-3abc-4201-af5f-868c071395da}"/>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fb77599-31b2-4d6c-b3a6-f4c7ab89ad79}"/>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93d7e54e-c97b-4a55-8459-6fb6cf26a20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3306</TotalTime>
  <Words>1092</Words>
  <Application>Microsoft Office PowerPoint</Application>
  <PresentationFormat>自定义</PresentationFormat>
  <Paragraphs>145</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17</vt:i4>
      </vt:variant>
    </vt:vector>
  </HeadingPairs>
  <TitlesOfParts>
    <vt:vector size="26" baseType="lpstr">
      <vt:lpstr>PingFang SC</vt:lpstr>
      <vt:lpstr>思源黑体 CN Medium</vt:lpstr>
      <vt:lpstr>宋体</vt:lpstr>
      <vt:lpstr>微软雅黑</vt:lpstr>
      <vt:lpstr>Arial</vt:lpstr>
      <vt:lpstr>Calibri</vt:lpstr>
      <vt:lpstr>Wingdings</vt:lpstr>
      <vt:lpstr>Office 主题​​</vt:lpstr>
      <vt:lpstr>Office Theme</vt:lpstr>
      <vt:lpstr>PowerPoint 演示文稿</vt:lpstr>
      <vt:lpstr>个人能力自评</vt:lpstr>
      <vt:lpstr>个人能力自评2</vt:lpstr>
      <vt:lpstr>项目介绍</vt:lpstr>
      <vt:lpstr>技术开发能力展示</vt:lpstr>
      <vt:lpstr>技术开发能力展示</vt:lpstr>
      <vt:lpstr>技术开发能力展示</vt:lpstr>
      <vt:lpstr>技术开发能力展示</vt:lpstr>
      <vt:lpstr>技术开发能力展示</vt:lpstr>
      <vt:lpstr>新技术探索成果物展示</vt:lpstr>
      <vt:lpstr>新技术探索成果物展示</vt:lpstr>
      <vt:lpstr>新技术探索成果物展示</vt:lpstr>
      <vt:lpstr>个人心得/故事以及吐槽和应对</vt:lpstr>
      <vt:lpstr>公司发展建议</vt:lpstr>
      <vt:lpstr>2020整体计划以及上半年计划完成情况 </vt:lpstr>
      <vt:lpstr>2020整体计划以及上半年计划完成情况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Daniel</dc:creator>
  <cp:lastModifiedBy>FC</cp:lastModifiedBy>
  <cp:revision>105</cp:revision>
  <dcterms:created xsi:type="dcterms:W3CDTF">2020-07-22T10:45:50Z</dcterms:created>
  <dcterms:modified xsi:type="dcterms:W3CDTF">2020-12-02T16:01:58Z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2052-2.5.0.4070</vt:lpwstr>
  </property>
</Properties>
</file>