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373a85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373a85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f1e1e5b4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f1e1e5b4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f1e1e5b4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1e1e5b4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1e1e5b4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1e1e5b4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1e1e5b4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1e1e5b4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f1e1e5b4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1e1e5b4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1e1e5b4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1e1e5b4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f1e1e5b4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f1e1e5b4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f1e1e5b4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f1e1e5b4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f1e1e5b4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f1e1e5b4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f1e1e5b4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f1e1e5b4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1e1e5b4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1e1e5b4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f1e1e5b4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f1e1e5b4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f1e1e5b4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f1e1e5b4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f1e1e5b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f1e1e5b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f1f1920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f1f1920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f1f19204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f1f19204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f1f19204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f1f19204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1f19204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1f19204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f1f19204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f1f19204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1e1e5b4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1e1e5b4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1e1e5b4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1e1e5b4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1e1e5b4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1e1e5b4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1e1e5b4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1e1e5b4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1e1e5b4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1e1e5b4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1e1e5b4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1e1e5b4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1e1e5b4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1e1e5b4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554475"/>
            <a:ext cx="5017500" cy="26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Registro de eventos</a:t>
            </a:r>
            <a:endParaRPr/>
          </a:p>
        </p:txBody>
      </p:sp>
      <p:sp>
        <p:nvSpPr>
          <p:cNvPr id="135" name="Google Shape;135;p13"/>
          <p:cNvSpPr txBox="1"/>
          <p:nvPr>
            <p:ph idx="1" type="subTitle"/>
          </p:nvPr>
        </p:nvSpPr>
        <p:spPr>
          <a:xfrm>
            <a:off x="5083950" y="3157300"/>
            <a:ext cx="3470700" cy="1986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Conocimiento básico de rsyslog.</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Configuración del daemon de Rsyslog.</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Comprensión de los servicios estándares, prioridades y acciones.</a:t>
            </a:r>
            <a:endParaRPr/>
          </a:p>
        </p:txBody>
      </p:sp>
      <p:sp>
        <p:nvSpPr>
          <p:cNvPr id="136" name="Google Shape;136;p13"/>
          <p:cNvSpPr txBox="1"/>
          <p:nvPr>
            <p:ph idx="1" type="subTitle"/>
          </p:nvPr>
        </p:nvSpPr>
        <p:spPr>
          <a:xfrm>
            <a:off x="0" y="2571750"/>
            <a:ext cx="3470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CLASE - 01</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941298" y="0"/>
            <a:ext cx="726141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El demonio </a:t>
            </a:r>
            <a:r>
              <a:rPr b="1" lang="en" sz="1800"/>
              <a:t>syslogd</a:t>
            </a:r>
            <a:r>
              <a:rPr lang="en" sz="1800"/>
              <a:t> (</a:t>
            </a:r>
            <a:r>
              <a:rPr b="1" lang="en" sz="1800"/>
              <a:t>Syslog D</a:t>
            </a:r>
            <a:r>
              <a:rPr lang="en" sz="1800"/>
              <a:t>aemon) se lanza automáticamente al arrancar un sistema Unix, siendo el encargado de guardar informes sobre el funcionamiento de la máquina. </a:t>
            </a:r>
            <a:endParaRPr sz="1800"/>
          </a:p>
          <a:p>
            <a:pPr indent="0" lvl="0" marL="457200" rtl="0" algn="just">
              <a:spcBef>
                <a:spcPts val="1600"/>
              </a:spcBef>
              <a:spcAft>
                <a:spcPts val="0"/>
              </a:spcAft>
              <a:buNone/>
            </a:pPr>
            <a:r>
              <a:rPr lang="en" sz="1800"/>
              <a:t>Recibe mensajes de las diferentes partes del sistema (núcleo, programas…) y los envía y/o almacena en diferentes localizaciones, tanto locales como remotas, siguiendo un criterio definido en el fichero de configuración </a:t>
            </a:r>
            <a:r>
              <a:rPr b="1" lang="en" sz="1800"/>
              <a:t>/etc/syslog.conf</a:t>
            </a:r>
            <a:r>
              <a:rPr lang="en" sz="1800"/>
              <a:t>.</a:t>
            </a:r>
            <a:endParaRPr sz="1800"/>
          </a:p>
          <a:p>
            <a:pPr indent="0" lvl="0" marL="457200" rtl="0" algn="just">
              <a:spcBef>
                <a:spcPts val="1600"/>
              </a:spcBef>
              <a:spcAft>
                <a:spcPts val="0"/>
              </a:spcAft>
              <a:buNone/>
            </a:pPr>
            <a:r>
              <a:rPr lang="en" sz="1800"/>
              <a:t>Sistemas basados en </a:t>
            </a:r>
            <a:r>
              <a:rPr b="1" lang="en" sz="1800"/>
              <a:t>Debian</a:t>
            </a:r>
            <a:r>
              <a:rPr lang="en" sz="1800"/>
              <a:t>, como </a:t>
            </a:r>
            <a:r>
              <a:rPr b="1" lang="en" sz="1800"/>
              <a:t>Ubuntu</a:t>
            </a:r>
            <a:r>
              <a:rPr lang="en" sz="1800"/>
              <a:t>, tienen la </a:t>
            </a:r>
            <a:r>
              <a:rPr lang="en" sz="1800"/>
              <a:t>configuración</a:t>
            </a:r>
            <a:r>
              <a:rPr lang="en" sz="1800"/>
              <a:t> en el fichero </a:t>
            </a:r>
            <a:r>
              <a:rPr b="1" lang="en" sz="1800"/>
              <a:t>/etc/rsyslog.conf</a:t>
            </a:r>
            <a:endParaRPr b="1" sz="1800"/>
          </a:p>
          <a:p>
            <a:pPr indent="0" lvl="0" marL="457200" rtl="0" algn="just">
              <a:spcBef>
                <a:spcPts val="1600"/>
              </a:spcBef>
              <a:spcAft>
                <a:spcPts val="0"/>
              </a:spcAft>
              <a:buNone/>
            </a:pPr>
            <a:r>
              <a:t/>
            </a:r>
            <a:endParaRPr sz="1800"/>
          </a:p>
          <a:p>
            <a:pPr indent="0" lvl="0" marL="457200" rtl="0" algn="just">
              <a:spcBef>
                <a:spcPts val="1600"/>
              </a:spcBef>
              <a:spcAft>
                <a:spcPts val="0"/>
              </a:spcAft>
              <a:buNone/>
            </a:pPr>
            <a:r>
              <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Si inspeccionamos el archivo </a:t>
            </a:r>
            <a:r>
              <a:rPr b="1" lang="en" sz="1800"/>
              <a:t>/etc/syslog.conf</a:t>
            </a:r>
            <a:r>
              <a:rPr lang="en" sz="1800"/>
              <a:t> o </a:t>
            </a:r>
            <a:r>
              <a:rPr b="1" lang="en" sz="1800"/>
              <a:t> /etc/rsyslog.conf</a:t>
            </a:r>
            <a:r>
              <a:rPr lang="en" sz="1800"/>
              <a:t>, segun corresponda, podemos ver lineas que estan comentadas (Lineas que poseen el caracter #) y en las otras lineas podemos ver </a:t>
            </a:r>
            <a:r>
              <a:rPr b="1" lang="en" sz="1800"/>
              <a:t>REGLAS.</a:t>
            </a:r>
            <a:endParaRPr sz="1800"/>
          </a:p>
          <a:p>
            <a:pPr indent="0" lvl="0" marL="457200" rtl="0" algn="just">
              <a:spcBef>
                <a:spcPts val="1600"/>
              </a:spcBef>
              <a:spcAft>
                <a:spcPts val="0"/>
              </a:spcAft>
              <a:buNone/>
            </a:pPr>
            <a:r>
              <a:rPr lang="en" sz="1800"/>
              <a:t>Cada </a:t>
            </a:r>
            <a:r>
              <a:rPr b="1" i="1" lang="en" sz="1800"/>
              <a:t>REGLA</a:t>
            </a:r>
            <a:r>
              <a:rPr lang="en" sz="1800"/>
              <a:t> tiene 2 campos:</a:t>
            </a:r>
            <a:endParaRPr sz="1800"/>
          </a:p>
          <a:p>
            <a:pPr indent="-342900" lvl="0" marL="914400" rtl="0" algn="just">
              <a:spcBef>
                <a:spcPts val="1600"/>
              </a:spcBef>
              <a:spcAft>
                <a:spcPts val="0"/>
              </a:spcAft>
              <a:buSzPts val="1800"/>
              <a:buChar char="●"/>
            </a:pPr>
            <a:r>
              <a:rPr lang="en" sz="1800"/>
              <a:t>SELECCION</a:t>
            </a:r>
            <a:endParaRPr sz="1800"/>
          </a:p>
          <a:p>
            <a:pPr indent="-342900" lvl="0" marL="914400" rtl="0" algn="just">
              <a:spcBef>
                <a:spcPts val="0"/>
              </a:spcBef>
              <a:spcAft>
                <a:spcPts val="0"/>
              </a:spcAft>
              <a:buSzPts val="1800"/>
              <a:buChar char="●"/>
            </a:pPr>
            <a:r>
              <a:rPr lang="en" sz="1800"/>
              <a:t>ACCION</a:t>
            </a:r>
            <a:endParaRPr sz="1800"/>
          </a:p>
          <a:p>
            <a:pPr indent="0" lvl="0" marL="457200" rtl="0" algn="just">
              <a:spcBef>
                <a:spcPts val="1600"/>
              </a:spcBef>
              <a:spcAft>
                <a:spcPts val="0"/>
              </a:spcAft>
              <a:buNone/>
            </a:pPr>
            <a:r>
              <a:rPr lang="en" sz="1800"/>
              <a:t>Cada uno de ellos </a:t>
            </a:r>
            <a:r>
              <a:rPr lang="en" sz="1800"/>
              <a:t>está</a:t>
            </a:r>
            <a:r>
              <a:rPr lang="en" sz="1800"/>
              <a:t> separado por espacios o tabulaciones</a:t>
            </a:r>
            <a:endParaRPr b="1" sz="1800"/>
          </a:p>
          <a:p>
            <a:pPr indent="0" lvl="0" marL="457200" rtl="0" algn="just">
              <a:spcBef>
                <a:spcPts val="1600"/>
              </a:spcBef>
              <a:spcAft>
                <a:spcPts val="0"/>
              </a:spcAft>
              <a:buNone/>
            </a:pPr>
            <a:r>
              <a:t/>
            </a:r>
            <a:endParaRPr sz="1800"/>
          </a:p>
          <a:p>
            <a:pPr indent="0" lvl="0" marL="457200" rtl="0" algn="just">
              <a:spcBef>
                <a:spcPts val="1600"/>
              </a:spcBef>
              <a:spcAft>
                <a:spcPts val="0"/>
              </a:spcAft>
              <a:buNone/>
            </a:pPr>
            <a:r>
              <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El campo </a:t>
            </a:r>
            <a:r>
              <a:rPr b="1" lang="en" sz="1800"/>
              <a:t>SELECCIÓN</a:t>
            </a:r>
            <a:r>
              <a:rPr lang="en" sz="1800"/>
              <a:t> está compuesto de dos partes separadas por un punto ( . ).</a:t>
            </a:r>
            <a:endParaRPr sz="1800"/>
          </a:p>
          <a:p>
            <a:pPr indent="0" lvl="0" marL="457200" rtl="0" algn="just">
              <a:spcBef>
                <a:spcPts val="1600"/>
              </a:spcBef>
              <a:spcAft>
                <a:spcPts val="0"/>
              </a:spcAft>
              <a:buNone/>
            </a:pPr>
            <a:r>
              <a:rPr lang="en" sz="1800"/>
              <a:t>A la izquierda tenemos el </a:t>
            </a:r>
            <a:r>
              <a:rPr b="1" lang="en" sz="1800"/>
              <a:t>SERVICIO (facility)</a:t>
            </a:r>
            <a:r>
              <a:rPr lang="en" sz="1800"/>
              <a:t> que envia el mensaje.</a:t>
            </a:r>
            <a:endParaRPr sz="1800"/>
          </a:p>
          <a:p>
            <a:pPr indent="0" lvl="0" marL="457200" rtl="0" algn="just">
              <a:spcBef>
                <a:spcPts val="1600"/>
              </a:spcBef>
              <a:spcAft>
                <a:spcPts val="1600"/>
              </a:spcAft>
              <a:buNone/>
            </a:pPr>
            <a:r>
              <a:rPr lang="en" sz="1800"/>
              <a:t>A la derecha tenemos su </a:t>
            </a:r>
            <a:r>
              <a:rPr lang="en" sz="1800"/>
              <a:t>nivel</a:t>
            </a:r>
            <a:r>
              <a:rPr lang="en" sz="1800"/>
              <a:t> de </a:t>
            </a:r>
            <a:r>
              <a:rPr b="1" lang="en" sz="1800"/>
              <a:t>PRIORIDAD (level)</a:t>
            </a:r>
            <a:r>
              <a:rPr lang="en" sz="1800"/>
              <a:t>.</a:t>
            </a:r>
            <a:endParaRPr sz="1800"/>
          </a:p>
        </p:txBody>
      </p:sp>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Los </a:t>
            </a:r>
            <a:r>
              <a:rPr b="1" lang="en" sz="1800"/>
              <a:t>servicios</a:t>
            </a:r>
            <a:r>
              <a:rPr lang="en" sz="1800"/>
              <a:t> </a:t>
            </a:r>
            <a:r>
              <a:rPr lang="en" sz="1800"/>
              <a:t>más</a:t>
            </a:r>
            <a:r>
              <a:rPr lang="en" sz="1800"/>
              <a:t> comunes son:</a:t>
            </a:r>
            <a:endParaRPr sz="1800"/>
          </a:p>
          <a:p>
            <a:pPr indent="-342900" lvl="0" marL="914400" rtl="0" algn="just">
              <a:spcBef>
                <a:spcPts val="1600"/>
              </a:spcBef>
              <a:spcAft>
                <a:spcPts val="0"/>
              </a:spcAft>
              <a:buSzPts val="1800"/>
              <a:buChar char="●"/>
            </a:pPr>
            <a:r>
              <a:rPr b="1" lang="en" sz="1800"/>
              <a:t>a</a:t>
            </a:r>
            <a:r>
              <a:rPr b="1" lang="en" sz="1800"/>
              <a:t>uth</a:t>
            </a:r>
            <a:endParaRPr b="1" sz="1800"/>
          </a:p>
          <a:p>
            <a:pPr indent="-342900" lvl="0" marL="914400" rtl="0" algn="just">
              <a:spcBef>
                <a:spcPts val="0"/>
              </a:spcBef>
              <a:spcAft>
                <a:spcPts val="0"/>
              </a:spcAft>
              <a:buSzPts val="1800"/>
              <a:buChar char="●"/>
            </a:pPr>
            <a:r>
              <a:rPr b="1" lang="en" sz="1800"/>
              <a:t>a</a:t>
            </a:r>
            <a:r>
              <a:rPr b="1" lang="en" sz="1800"/>
              <a:t>uthpriv</a:t>
            </a:r>
            <a:endParaRPr b="1" sz="1800"/>
          </a:p>
          <a:p>
            <a:pPr indent="-342900" lvl="0" marL="914400" rtl="0" algn="just">
              <a:spcBef>
                <a:spcPts val="0"/>
              </a:spcBef>
              <a:spcAft>
                <a:spcPts val="0"/>
              </a:spcAft>
              <a:buSzPts val="1800"/>
              <a:buChar char="●"/>
            </a:pPr>
            <a:r>
              <a:rPr b="1" lang="en" sz="1800"/>
              <a:t>c</a:t>
            </a:r>
            <a:r>
              <a:rPr b="1" lang="en" sz="1800"/>
              <a:t>ron</a:t>
            </a:r>
            <a:endParaRPr b="1" sz="1800"/>
          </a:p>
          <a:p>
            <a:pPr indent="-342900" lvl="0" marL="914400" rtl="0" algn="just">
              <a:spcBef>
                <a:spcPts val="0"/>
              </a:spcBef>
              <a:spcAft>
                <a:spcPts val="0"/>
              </a:spcAft>
              <a:buSzPts val="1800"/>
              <a:buChar char="●"/>
            </a:pPr>
            <a:r>
              <a:rPr b="1" lang="en" sz="1800"/>
              <a:t>d</a:t>
            </a:r>
            <a:r>
              <a:rPr b="1" lang="en" sz="1800"/>
              <a:t>aemon</a:t>
            </a:r>
            <a:endParaRPr b="1" sz="1800"/>
          </a:p>
          <a:p>
            <a:pPr indent="-342900" lvl="0" marL="914400" rtl="0" algn="just">
              <a:spcBef>
                <a:spcPts val="0"/>
              </a:spcBef>
              <a:spcAft>
                <a:spcPts val="0"/>
              </a:spcAft>
              <a:buSzPts val="1800"/>
              <a:buChar char="●"/>
            </a:pPr>
            <a:r>
              <a:rPr b="1" lang="en" sz="1800"/>
              <a:t>k</a:t>
            </a:r>
            <a:r>
              <a:rPr b="1" lang="en" sz="1800"/>
              <a:t>ern</a:t>
            </a:r>
            <a:endParaRPr b="1" sz="1800"/>
          </a:p>
          <a:p>
            <a:pPr indent="-342900" lvl="0" marL="914400" rtl="0" algn="just">
              <a:spcBef>
                <a:spcPts val="0"/>
              </a:spcBef>
              <a:spcAft>
                <a:spcPts val="0"/>
              </a:spcAft>
              <a:buSzPts val="1800"/>
              <a:buChar char="●"/>
            </a:pPr>
            <a:r>
              <a:rPr b="1" lang="en" sz="1800"/>
              <a:t>l</a:t>
            </a:r>
            <a:r>
              <a:rPr b="1" lang="en" sz="1800"/>
              <a:t>pr</a:t>
            </a:r>
            <a:endParaRPr b="1" sz="1800"/>
          </a:p>
          <a:p>
            <a:pPr indent="-342900" lvl="0" marL="914400" rtl="0" algn="just">
              <a:spcBef>
                <a:spcPts val="0"/>
              </a:spcBef>
              <a:spcAft>
                <a:spcPts val="0"/>
              </a:spcAft>
              <a:buSzPts val="1800"/>
              <a:buChar char="●"/>
            </a:pPr>
            <a:r>
              <a:rPr b="1" lang="en" sz="1800"/>
              <a:t>Mail</a:t>
            </a:r>
            <a:endParaRPr b="1" sz="1800"/>
          </a:p>
          <a:p>
            <a:pPr indent="-342900" lvl="0" marL="914400" rtl="0" algn="just">
              <a:spcBef>
                <a:spcPts val="0"/>
              </a:spcBef>
              <a:spcAft>
                <a:spcPts val="0"/>
              </a:spcAft>
              <a:buSzPts val="1800"/>
              <a:buChar char="●"/>
            </a:pPr>
            <a:r>
              <a:rPr b="1" lang="en" sz="1800"/>
              <a:t>local0 local1 local2 local3 local4 local5 local6 local7</a:t>
            </a:r>
            <a:endParaRPr b="1" sz="1800"/>
          </a:p>
        </p:txBody>
      </p:sp>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Las </a:t>
            </a:r>
            <a:r>
              <a:rPr b="1" lang="en" sz="1800"/>
              <a:t>prioridades</a:t>
            </a:r>
            <a:r>
              <a:rPr lang="en" sz="1800"/>
              <a:t> más comunes son:</a:t>
            </a:r>
            <a:endParaRPr sz="1800"/>
          </a:p>
          <a:p>
            <a:pPr indent="-342900" lvl="0" marL="914400" rtl="0" algn="just">
              <a:spcBef>
                <a:spcPts val="1600"/>
              </a:spcBef>
              <a:spcAft>
                <a:spcPts val="0"/>
              </a:spcAft>
              <a:buSzPts val="1800"/>
              <a:buChar char="●"/>
            </a:pPr>
            <a:r>
              <a:rPr b="1" lang="en" sz="1800"/>
              <a:t>alert </a:t>
            </a:r>
            <a:endParaRPr b="1" sz="1800"/>
          </a:p>
          <a:p>
            <a:pPr indent="-342900" lvl="0" marL="914400" rtl="0" algn="just">
              <a:spcBef>
                <a:spcPts val="0"/>
              </a:spcBef>
              <a:spcAft>
                <a:spcPts val="0"/>
              </a:spcAft>
              <a:buSzPts val="1800"/>
              <a:buChar char="●"/>
            </a:pPr>
            <a:r>
              <a:rPr b="1" lang="en" sz="1800"/>
              <a:t>crit</a:t>
            </a:r>
            <a:endParaRPr b="1" sz="1800"/>
          </a:p>
          <a:p>
            <a:pPr indent="-342900" lvl="0" marL="914400" rtl="0" algn="just">
              <a:spcBef>
                <a:spcPts val="0"/>
              </a:spcBef>
              <a:spcAft>
                <a:spcPts val="0"/>
              </a:spcAft>
              <a:buSzPts val="1800"/>
              <a:buChar char="●"/>
            </a:pPr>
            <a:r>
              <a:rPr b="1" lang="en" sz="1800"/>
              <a:t>debug</a:t>
            </a:r>
            <a:endParaRPr b="1" sz="1800"/>
          </a:p>
          <a:p>
            <a:pPr indent="-342900" lvl="0" marL="914400" rtl="0" algn="just">
              <a:spcBef>
                <a:spcPts val="0"/>
              </a:spcBef>
              <a:spcAft>
                <a:spcPts val="0"/>
              </a:spcAft>
              <a:buSzPts val="1800"/>
              <a:buChar char="●"/>
            </a:pPr>
            <a:r>
              <a:rPr b="1" lang="en" sz="1800"/>
              <a:t>emerg</a:t>
            </a:r>
            <a:endParaRPr b="1" sz="1800"/>
          </a:p>
          <a:p>
            <a:pPr indent="-342900" lvl="0" marL="914400" rtl="0" algn="just">
              <a:spcBef>
                <a:spcPts val="0"/>
              </a:spcBef>
              <a:spcAft>
                <a:spcPts val="0"/>
              </a:spcAft>
              <a:buSzPts val="1800"/>
              <a:buChar char="●"/>
            </a:pPr>
            <a:r>
              <a:rPr b="1" lang="en" sz="1800"/>
              <a:t>err</a:t>
            </a:r>
            <a:endParaRPr b="1" sz="1800"/>
          </a:p>
          <a:p>
            <a:pPr indent="-342900" lvl="0" marL="914400" rtl="0" algn="just">
              <a:spcBef>
                <a:spcPts val="0"/>
              </a:spcBef>
              <a:spcAft>
                <a:spcPts val="0"/>
              </a:spcAft>
              <a:buSzPts val="1800"/>
              <a:buChar char="●"/>
            </a:pPr>
            <a:r>
              <a:rPr b="1" lang="en" sz="1800"/>
              <a:t>info</a:t>
            </a:r>
            <a:endParaRPr b="1" sz="1800"/>
          </a:p>
          <a:p>
            <a:pPr indent="-342900" lvl="0" marL="914400" rtl="0" algn="just">
              <a:spcBef>
                <a:spcPts val="0"/>
              </a:spcBef>
              <a:spcAft>
                <a:spcPts val="0"/>
              </a:spcAft>
              <a:buSzPts val="1800"/>
              <a:buChar char="●"/>
            </a:pPr>
            <a:r>
              <a:rPr b="1" lang="en" sz="1800"/>
              <a:t>notice</a:t>
            </a:r>
            <a:endParaRPr b="1" sz="1800"/>
          </a:p>
          <a:p>
            <a:pPr indent="-342900" lvl="0" marL="914400" rtl="0" algn="just">
              <a:spcBef>
                <a:spcPts val="0"/>
              </a:spcBef>
              <a:spcAft>
                <a:spcPts val="0"/>
              </a:spcAft>
              <a:buSzPts val="1800"/>
              <a:buChar char="●"/>
            </a:pPr>
            <a:r>
              <a:rPr b="1" lang="en" sz="1800"/>
              <a:t>warn</a:t>
            </a:r>
            <a:endParaRPr b="1" sz="1800"/>
          </a:p>
        </p:txBody>
      </p:sp>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Las </a:t>
            </a:r>
            <a:r>
              <a:rPr b="1" lang="en" sz="1800"/>
              <a:t>prioridades</a:t>
            </a:r>
            <a:r>
              <a:rPr lang="en" sz="1800"/>
              <a:t> definen la </a:t>
            </a:r>
            <a:r>
              <a:rPr lang="en" sz="1800"/>
              <a:t>importancia</a:t>
            </a:r>
            <a:r>
              <a:rPr lang="en" sz="1800"/>
              <a:t> del mensaje almacenado. Todos los mensajes de la prioridad especificada y superior son almacenados.</a:t>
            </a:r>
            <a:endParaRPr sz="1800"/>
          </a:p>
        </p:txBody>
      </p:sp>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Sysklogd</a:t>
            </a:r>
            <a:endParaRPr b="1"/>
          </a:p>
          <a:p>
            <a:pPr indent="0" lvl="0" marL="0" rtl="0" algn="ctr">
              <a:spcBef>
                <a:spcPts val="0"/>
              </a:spcBef>
              <a:spcAft>
                <a:spcPts val="0"/>
              </a:spcAft>
              <a:buNone/>
            </a:pPr>
            <a:r>
              <a:rPr b="1" lang="en"/>
              <a:t>Archivos de Configuración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Cuando reiniciamos el servicio de </a:t>
            </a:r>
            <a:r>
              <a:rPr b="1" lang="en" sz="1800"/>
              <a:t>syslog</a:t>
            </a:r>
            <a:r>
              <a:rPr lang="en" sz="1800"/>
              <a:t> </a:t>
            </a:r>
            <a:r>
              <a:rPr lang="en" sz="1800"/>
              <a:t>automáticamente</a:t>
            </a:r>
            <a:r>
              <a:rPr lang="en" sz="1800"/>
              <a:t> reiniciará el servicio de </a:t>
            </a:r>
            <a:r>
              <a:rPr b="1" lang="en" sz="1800"/>
              <a:t>klog.</a:t>
            </a:r>
            <a:r>
              <a:rPr lang="en" sz="1800"/>
              <a:t> </a:t>
            </a:r>
            <a:endParaRPr sz="1800"/>
          </a:p>
          <a:p>
            <a:pPr indent="0" lvl="0" marL="457200" rtl="0" algn="just">
              <a:spcBef>
                <a:spcPts val="1600"/>
              </a:spcBef>
              <a:spcAft>
                <a:spcPts val="0"/>
              </a:spcAft>
              <a:buNone/>
            </a:pPr>
            <a:r>
              <a:rPr lang="en" sz="1800"/>
              <a:t>Para ello ejecutamos el siguiente comando:</a:t>
            </a:r>
            <a:endParaRPr sz="1800"/>
          </a:p>
          <a:p>
            <a:pPr indent="-342900" lvl="0" marL="914400" rtl="0" algn="just">
              <a:spcBef>
                <a:spcPts val="1600"/>
              </a:spcBef>
              <a:spcAft>
                <a:spcPts val="0"/>
              </a:spcAft>
              <a:buSzPts val="1800"/>
              <a:buChar char="#"/>
            </a:pPr>
            <a:r>
              <a:rPr lang="en" sz="1800"/>
              <a:t>service syslog restart</a:t>
            </a:r>
            <a:endParaRPr sz="1800"/>
          </a:p>
          <a:p>
            <a:pPr indent="0" lvl="0" marL="457200" rtl="0" algn="just">
              <a:spcBef>
                <a:spcPts val="1600"/>
              </a:spcBef>
              <a:spcAft>
                <a:spcPts val="0"/>
              </a:spcAft>
              <a:buNone/>
            </a:pPr>
            <a:r>
              <a:rPr lang="en" sz="1800"/>
              <a:t>Otro comando </a:t>
            </a:r>
            <a:r>
              <a:rPr lang="en" sz="1800"/>
              <a:t>útil</a:t>
            </a:r>
            <a:r>
              <a:rPr lang="en" sz="1800"/>
              <a:t> para los servicios son los siguientes:</a:t>
            </a:r>
            <a:endParaRPr sz="1800"/>
          </a:p>
          <a:p>
            <a:pPr indent="-342900" lvl="0" marL="914400" rtl="0" algn="just">
              <a:spcBef>
                <a:spcPts val="1600"/>
              </a:spcBef>
              <a:spcAft>
                <a:spcPts val="0"/>
              </a:spcAft>
              <a:buSzPts val="1800"/>
              <a:buChar char="#"/>
            </a:pPr>
            <a:r>
              <a:rPr lang="en" sz="1800"/>
              <a:t>s</a:t>
            </a:r>
            <a:r>
              <a:rPr lang="en" sz="1800"/>
              <a:t>ervice [nombre-del-servicio] [start-restart-stop-reload]</a:t>
            </a:r>
            <a:endParaRPr sz="1800"/>
          </a:p>
        </p:txBody>
      </p:sp>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Chequeando servicios</a:t>
            </a:r>
            <a:endParaRPr b="1"/>
          </a:p>
          <a:p>
            <a:pPr indent="0" lvl="0" marL="0" rtl="0" algn="ctr">
              <a:spcBef>
                <a:spcPts val="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Chequeando servicios</a:t>
            </a:r>
            <a:endParaRPr b="1"/>
          </a:p>
          <a:p>
            <a:pPr indent="0" lvl="0" marL="0" rtl="0" algn="ctr">
              <a:spcBef>
                <a:spcPts val="0"/>
              </a:spcBef>
              <a:spcAft>
                <a:spcPts val="0"/>
              </a:spcAft>
              <a:buNone/>
            </a:pPr>
            <a:r>
              <a:t/>
            </a:r>
            <a:endParaRPr b="1"/>
          </a:p>
        </p:txBody>
      </p:sp>
      <p:pic>
        <p:nvPicPr>
          <p:cNvPr id="237" name="Google Shape;237;p30"/>
          <p:cNvPicPr preferRelativeResize="0"/>
          <p:nvPr/>
        </p:nvPicPr>
        <p:blipFill>
          <a:blip r:embed="rId3">
            <a:alphaModFix/>
          </a:blip>
          <a:stretch>
            <a:fillRect/>
          </a:stretch>
        </p:blipFill>
        <p:spPr>
          <a:xfrm>
            <a:off x="152400" y="1413475"/>
            <a:ext cx="8839201" cy="23165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	Es un proyecto que se </a:t>
            </a:r>
            <a:r>
              <a:rPr lang="en" sz="1800"/>
              <a:t>creó</a:t>
            </a:r>
            <a:r>
              <a:rPr lang="en" sz="1800"/>
              <a:t> para competir con syslog-ng.</a:t>
            </a:r>
            <a:endParaRPr sz="1800"/>
          </a:p>
          <a:p>
            <a:pPr indent="0" lvl="0" marL="457200" rtl="0" algn="just">
              <a:spcBef>
                <a:spcPts val="1600"/>
              </a:spcBef>
              <a:spcAft>
                <a:spcPts val="0"/>
              </a:spcAft>
              <a:buNone/>
            </a:pPr>
            <a:r>
              <a:rPr lang="en" sz="1800"/>
              <a:t>Debian lo adopto en su version 5</a:t>
            </a:r>
            <a:endParaRPr sz="1800"/>
          </a:p>
          <a:p>
            <a:pPr indent="0" lvl="0" marL="457200" rtl="0" algn="just">
              <a:spcBef>
                <a:spcPts val="1600"/>
              </a:spcBef>
              <a:spcAft>
                <a:spcPts val="0"/>
              </a:spcAft>
              <a:buNone/>
            </a:pPr>
            <a:r>
              <a:rPr lang="en" sz="1800"/>
              <a:t>Fedora a partir del 2007</a:t>
            </a:r>
            <a:endParaRPr sz="1800"/>
          </a:p>
          <a:p>
            <a:pPr indent="457200" lvl="0" marL="0" rtl="0" algn="just">
              <a:spcBef>
                <a:spcPts val="1600"/>
              </a:spcBef>
              <a:spcAft>
                <a:spcPts val="1600"/>
              </a:spcAft>
              <a:buNone/>
            </a:pPr>
            <a:r>
              <a:rPr lang="en" sz="1800"/>
              <a:t>SUSE a partir de 2009</a:t>
            </a:r>
            <a:endParaRPr sz="1800"/>
          </a:p>
        </p:txBody>
      </p:sp>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r>
              <a:rPr lang="en"/>
              <a:t>Qué</a:t>
            </a:r>
            <a:r>
              <a:rPr lang="en"/>
              <a:t> son los registros de eventos/logs?</a:t>
            </a:r>
            <a:endParaRPr/>
          </a:p>
        </p:txBody>
      </p:sp>
      <p:sp>
        <p:nvSpPr>
          <p:cNvPr id="142" name="Google Shape;142;p1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a:t>
            </a:r>
            <a:r>
              <a:rPr lang="en"/>
              <a:t>definición</a:t>
            </a:r>
            <a:r>
              <a:rPr lang="en"/>
              <a:t> de Log (Informatica) de la wikipedia es la siguiente: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t>En informática, se usa el término </a:t>
            </a:r>
            <a:r>
              <a:rPr b="1" i="1" lang="en" sz="1800"/>
              <a:t>log</a:t>
            </a:r>
            <a:r>
              <a:rPr lang="en" sz="1800"/>
              <a:t>, </a:t>
            </a:r>
            <a:r>
              <a:rPr b="1" i="1" lang="en" sz="1800"/>
              <a:t>historial de log</a:t>
            </a:r>
            <a:r>
              <a:rPr lang="en" sz="1800"/>
              <a:t> o </a:t>
            </a:r>
            <a:r>
              <a:rPr b="1" i="1" lang="en" sz="1800"/>
              <a:t>registro</a:t>
            </a:r>
            <a:r>
              <a:rPr lang="en" sz="1800"/>
              <a:t>, se refiere a la </a:t>
            </a:r>
            <a:r>
              <a:rPr b="1" i="1" lang="en" sz="1800"/>
              <a:t>grabación secuencial</a:t>
            </a:r>
            <a:r>
              <a:rPr lang="en" sz="1800"/>
              <a:t> en un </a:t>
            </a:r>
            <a:r>
              <a:rPr b="1" i="1" lang="en" sz="1800"/>
              <a:t>archivo</a:t>
            </a:r>
            <a:r>
              <a:rPr lang="en" sz="1800"/>
              <a:t> o en una base de datos de </a:t>
            </a:r>
            <a:r>
              <a:rPr b="1" i="1" lang="en" sz="1800"/>
              <a:t>todos los acontecimientos</a:t>
            </a:r>
            <a:r>
              <a:rPr lang="en" sz="1800"/>
              <a:t> (eventos o acciones) que afectan a un proceso particular (aplicación, actividad de una red informática, etc.). </a:t>
            </a:r>
            <a:endParaRPr sz="1800"/>
          </a:p>
          <a:p>
            <a:pPr indent="0" lvl="0" marL="0" rtl="0" algn="l">
              <a:spcBef>
                <a:spcPts val="1600"/>
              </a:spcBef>
              <a:spcAft>
                <a:spcPts val="1600"/>
              </a:spcAft>
              <a:buNone/>
            </a:pPr>
            <a:r>
              <a:rPr lang="en" sz="1800"/>
              <a:t>De esta forma constituye una </a:t>
            </a:r>
            <a:r>
              <a:rPr b="1" i="1" lang="en" sz="1800"/>
              <a:t>evidencia del comportamiento del sistema.</a:t>
            </a:r>
            <a:endParaRPr b="1" i="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La </a:t>
            </a:r>
            <a:r>
              <a:rPr lang="en" sz="1800"/>
              <a:t>configuración</a:t>
            </a:r>
            <a:r>
              <a:rPr lang="en" sz="1800"/>
              <a:t> de este servicio se encuentra en </a:t>
            </a:r>
            <a:r>
              <a:rPr b="1" lang="en" sz="1800"/>
              <a:t>/etc/syslog.conf.</a:t>
            </a:r>
            <a:endParaRPr b="1" sz="1800"/>
          </a:p>
          <a:p>
            <a:pPr indent="0" lvl="0" marL="457200" rtl="0" algn="just">
              <a:spcBef>
                <a:spcPts val="1600"/>
              </a:spcBef>
              <a:spcAft>
                <a:spcPts val="1600"/>
              </a:spcAft>
              <a:buNone/>
            </a:pPr>
            <a:r>
              <a:rPr lang="en" sz="1800"/>
              <a:t>Esta </a:t>
            </a:r>
            <a:r>
              <a:rPr lang="en" sz="1800"/>
              <a:t>configuración</a:t>
            </a:r>
            <a:r>
              <a:rPr lang="en" sz="1800"/>
              <a:t> es diferente a la de syslog.conf, ya que tiene categorias</a:t>
            </a:r>
            <a:endParaRPr sz="1800"/>
          </a:p>
        </p:txBody>
      </p:sp>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rPr b="1" lang="en"/>
              <a:t>Archivo de Configuración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342900" lvl="0" marL="914400" rtl="0" algn="just">
              <a:spcBef>
                <a:spcPts val="0"/>
              </a:spcBef>
              <a:spcAft>
                <a:spcPts val="0"/>
              </a:spcAft>
              <a:buSzPts val="1800"/>
              <a:buChar char="●"/>
            </a:pPr>
            <a:r>
              <a:rPr b="1" lang="en" sz="1800"/>
              <a:t>Módulos</a:t>
            </a:r>
            <a:r>
              <a:rPr lang="en" sz="1800"/>
              <a:t>: Es modular e indica los módulos que se pueden cargar o descargar</a:t>
            </a:r>
            <a:endParaRPr sz="1800"/>
          </a:p>
          <a:p>
            <a:pPr indent="-342900" lvl="0" marL="914400" rtl="0" algn="just">
              <a:spcBef>
                <a:spcPts val="0"/>
              </a:spcBef>
              <a:spcAft>
                <a:spcPts val="0"/>
              </a:spcAft>
              <a:buSzPts val="1800"/>
              <a:buChar char="●"/>
            </a:pPr>
            <a:r>
              <a:rPr b="1" lang="en" sz="1800"/>
              <a:t>Directivas Globales</a:t>
            </a:r>
            <a:r>
              <a:rPr lang="en" sz="1800"/>
              <a:t>: Especifica todas las directivas que podemos expresar de forma global (empiezan con $)</a:t>
            </a:r>
            <a:endParaRPr sz="1800"/>
          </a:p>
          <a:p>
            <a:pPr indent="-342900" lvl="0" marL="914400" rtl="0" algn="just">
              <a:spcBef>
                <a:spcPts val="0"/>
              </a:spcBef>
              <a:spcAft>
                <a:spcPts val="0"/>
              </a:spcAft>
              <a:buSzPts val="1800"/>
              <a:buChar char="●"/>
            </a:pPr>
            <a:r>
              <a:rPr b="1" lang="en" sz="1800"/>
              <a:t>Reglas</a:t>
            </a:r>
            <a:r>
              <a:rPr lang="en" sz="1800"/>
              <a:t>: Especifica las reglas que aplican con su acción determinada.</a:t>
            </a:r>
            <a:endParaRPr sz="1800"/>
          </a:p>
          <a:p>
            <a:pPr indent="-342900" lvl="0" marL="914400" rtl="0" algn="just">
              <a:spcBef>
                <a:spcPts val="0"/>
              </a:spcBef>
              <a:spcAft>
                <a:spcPts val="0"/>
              </a:spcAft>
              <a:buSzPts val="1800"/>
              <a:buChar char="●"/>
            </a:pPr>
            <a:r>
              <a:rPr b="1" lang="en" sz="1800"/>
              <a:t>Selección</a:t>
            </a:r>
            <a:r>
              <a:rPr lang="en" sz="1800"/>
              <a:t>: Indica a qué categoría y tipo de prioridad (Ej: mail.debug)</a:t>
            </a:r>
            <a:endParaRPr sz="1800"/>
          </a:p>
          <a:p>
            <a:pPr indent="-342900" lvl="0" marL="914400" rtl="0" algn="just">
              <a:spcBef>
                <a:spcPts val="0"/>
              </a:spcBef>
              <a:spcAft>
                <a:spcPts val="0"/>
              </a:spcAft>
              <a:buSzPts val="1800"/>
              <a:buChar char="●"/>
            </a:pPr>
            <a:r>
              <a:rPr b="1" lang="en" sz="1800"/>
              <a:t>Acción</a:t>
            </a:r>
            <a:r>
              <a:rPr lang="en" sz="1800"/>
              <a:t>: Indica qué hacer con el mensaje luego de pasar por la selección.</a:t>
            </a:r>
            <a:endParaRPr sz="1800"/>
          </a:p>
          <a:p>
            <a:pPr indent="0" lvl="0" marL="457200" rtl="0" algn="just">
              <a:spcBef>
                <a:spcPts val="1600"/>
              </a:spcBef>
              <a:spcAft>
                <a:spcPts val="1600"/>
              </a:spcAft>
              <a:buNone/>
            </a:pPr>
            <a:r>
              <a:t/>
            </a:r>
            <a:endParaRPr sz="1800"/>
          </a:p>
        </p:txBody>
      </p:sp>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Rsyslog</a:t>
            </a:r>
            <a:endParaRPr b="1"/>
          </a:p>
          <a:p>
            <a:pPr indent="0" lvl="0" marL="0" rtl="0" algn="ctr">
              <a:spcBef>
                <a:spcPts val="0"/>
              </a:spcBef>
              <a:spcAft>
                <a:spcPts val="0"/>
              </a:spcAft>
              <a:buNone/>
            </a:pPr>
            <a:r>
              <a:rPr b="1" lang="en"/>
              <a:t>Archivo de Configuración: categorias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t>Con este comando vamos a poder escribir nuestros propios logs de prueba donde le indiquemos.</a:t>
            </a:r>
            <a:endParaRPr b="1" sz="1800"/>
          </a:p>
          <a:p>
            <a:pPr indent="0" lvl="0" marL="457200" rtl="0" algn="just">
              <a:spcBef>
                <a:spcPts val="1600"/>
              </a:spcBef>
              <a:spcAft>
                <a:spcPts val="0"/>
              </a:spcAft>
              <a:buNone/>
            </a:pPr>
            <a:r>
              <a:rPr b="1" lang="en" sz="1800"/>
              <a:t>Opciones:</a:t>
            </a:r>
            <a:endParaRPr b="1" sz="1800"/>
          </a:p>
          <a:p>
            <a:pPr indent="-342900" lvl="0" marL="914400" rtl="0" algn="just">
              <a:spcBef>
                <a:spcPts val="1600"/>
              </a:spcBef>
              <a:spcAft>
                <a:spcPts val="0"/>
              </a:spcAft>
              <a:buSzPts val="1800"/>
              <a:buChar char="●"/>
            </a:pPr>
            <a:r>
              <a:rPr b="1" lang="en" sz="1800"/>
              <a:t>-p		</a:t>
            </a:r>
            <a:r>
              <a:rPr lang="en" sz="1800"/>
              <a:t>prioridad (puede utilizarse servicio.prioridad)</a:t>
            </a:r>
            <a:endParaRPr sz="1800"/>
          </a:p>
          <a:p>
            <a:pPr indent="-342900" lvl="0" marL="914400" rtl="0" algn="just">
              <a:spcBef>
                <a:spcPts val="0"/>
              </a:spcBef>
              <a:spcAft>
                <a:spcPts val="0"/>
              </a:spcAft>
              <a:buSzPts val="1800"/>
              <a:buChar char="●"/>
            </a:pPr>
            <a:r>
              <a:rPr b="1" lang="en" sz="1800"/>
              <a:t>-t		</a:t>
            </a:r>
            <a:r>
              <a:rPr lang="en" sz="1800"/>
              <a:t>marca, agrega un texto para identificar el mensaje</a:t>
            </a:r>
            <a:endParaRPr sz="1800"/>
          </a:p>
          <a:p>
            <a:pPr indent="0" lvl="0" marL="0" rtl="0" algn="just">
              <a:spcBef>
                <a:spcPts val="1600"/>
              </a:spcBef>
              <a:spcAft>
                <a:spcPts val="0"/>
              </a:spcAft>
              <a:buNone/>
            </a:pPr>
            <a:r>
              <a:rPr lang="en" sz="1800"/>
              <a:t>Comandos:</a:t>
            </a:r>
            <a:endParaRPr sz="1800"/>
          </a:p>
          <a:p>
            <a:pPr indent="-342900" lvl="0" marL="914400" rtl="0" algn="just">
              <a:spcBef>
                <a:spcPts val="1600"/>
              </a:spcBef>
              <a:spcAft>
                <a:spcPts val="0"/>
              </a:spcAft>
              <a:buSzPts val="1800"/>
              <a:buChar char="#"/>
            </a:pPr>
            <a:r>
              <a:rPr lang="en" sz="1800"/>
              <a:t>l</a:t>
            </a:r>
            <a:r>
              <a:rPr lang="en" sz="1800"/>
              <a:t>ogger -pr mail.info “Mensaje de prueba”</a:t>
            </a:r>
            <a:endParaRPr sz="1800"/>
          </a:p>
          <a:p>
            <a:pPr indent="-342900" lvl="0" marL="914400" rtl="0" algn="just">
              <a:spcBef>
                <a:spcPts val="0"/>
              </a:spcBef>
              <a:spcAft>
                <a:spcPts val="0"/>
              </a:spcAft>
              <a:buSzPts val="1800"/>
              <a:buChar char="#"/>
            </a:pPr>
            <a:r>
              <a:rPr lang="en" sz="1800"/>
              <a:t>tail /var/log/mail.log</a:t>
            </a:r>
            <a:endParaRPr sz="1800"/>
          </a:p>
        </p:txBody>
      </p:sp>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Uso de Logger</a:t>
            </a:r>
            <a:endParaRPr b="1"/>
          </a:p>
          <a:p>
            <a:pPr indent="0" lvl="0" marL="0" rtl="0" algn="ctr">
              <a:spcBef>
                <a:spcPts val="0"/>
              </a:spcBef>
              <a:spcAft>
                <a:spcPts val="0"/>
              </a:spcAft>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t>Es un servicio que recoge y almacena </a:t>
            </a:r>
            <a:r>
              <a:rPr b="1" lang="en" sz="1800"/>
              <a:t>información</a:t>
            </a:r>
            <a:r>
              <a:rPr b="1" lang="en" sz="1800"/>
              <a:t> de registro de eventos. </a:t>
            </a:r>
            <a:endParaRPr b="1" sz="1800"/>
          </a:p>
          <a:p>
            <a:pPr indent="0" lvl="0" marL="457200" rtl="0" algn="just">
              <a:spcBef>
                <a:spcPts val="1600"/>
              </a:spcBef>
              <a:spcAft>
                <a:spcPts val="0"/>
              </a:spcAft>
              <a:buNone/>
            </a:pPr>
            <a:r>
              <a:rPr b="1" lang="en" sz="1800"/>
              <a:t>Crea y mantiene una estructura indexada de la </a:t>
            </a:r>
            <a:r>
              <a:rPr b="1" lang="en" sz="1800"/>
              <a:t>información</a:t>
            </a:r>
            <a:r>
              <a:rPr b="1" lang="en" sz="1800"/>
              <a:t> recibida del kernel, los procesos de usuario y servicios del sistema. </a:t>
            </a:r>
            <a:endParaRPr b="1" sz="1800"/>
          </a:p>
          <a:p>
            <a:pPr indent="0" lvl="0" marL="457200" rtl="0" algn="just">
              <a:spcBef>
                <a:spcPts val="1600"/>
              </a:spcBef>
              <a:spcAft>
                <a:spcPts val="1600"/>
              </a:spcAft>
              <a:buNone/>
            </a:pPr>
            <a:r>
              <a:rPr b="1" lang="en" sz="1800"/>
              <a:t>Los datos </a:t>
            </a:r>
            <a:r>
              <a:rPr b="1" lang="en" sz="1800"/>
              <a:t>serán</a:t>
            </a:r>
            <a:r>
              <a:rPr b="1" lang="en" sz="1800"/>
              <a:t> guardados de manera segura, de manera que no puedan ser falsificados.</a:t>
            </a:r>
            <a:endParaRPr sz="1800"/>
          </a:p>
        </p:txBody>
      </p:sp>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Los datos se almacenan de manera binaria en el directorio </a:t>
            </a:r>
            <a:r>
              <a:rPr b="1" lang="en" sz="1800"/>
              <a:t>/var/log/journal</a:t>
            </a:r>
            <a:endParaRPr b="1" sz="1800"/>
          </a:p>
        </p:txBody>
      </p:sp>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lang="en" sz="1800"/>
              <a:t>El comando </a:t>
            </a:r>
            <a:r>
              <a:rPr b="1" i="1" lang="en" sz="1800"/>
              <a:t>journalctl </a:t>
            </a:r>
            <a:r>
              <a:rPr lang="en" sz="1800"/>
              <a:t>se utiliza para consultar los registros escritos por el servicio </a:t>
            </a:r>
            <a:r>
              <a:rPr b="1" lang="en" sz="1800"/>
              <a:t>systemd-journald.service.</a:t>
            </a:r>
            <a:endParaRPr sz="1800"/>
          </a:p>
        </p:txBody>
      </p:sp>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Comando journalctl</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1297500" y="1567550"/>
            <a:ext cx="78465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-f        Muestra de manera continua los nuevos registros (similar a “tail -f “)</a:t>
            </a:r>
            <a:endParaRPr sz="1800"/>
          </a:p>
          <a:p>
            <a:pPr indent="0" lvl="0" marL="457200" rtl="0" algn="just">
              <a:spcBef>
                <a:spcPts val="1600"/>
              </a:spcBef>
              <a:spcAft>
                <a:spcPts val="0"/>
              </a:spcAft>
              <a:buNone/>
            </a:pPr>
            <a:r>
              <a:rPr lang="en" sz="1800"/>
              <a:t>-n [número]    Muestra el número de líneas definido</a:t>
            </a:r>
            <a:endParaRPr sz="1800"/>
          </a:p>
          <a:p>
            <a:pPr indent="0" lvl="0" marL="457200" rtl="0" algn="just">
              <a:spcBef>
                <a:spcPts val="1600"/>
              </a:spcBef>
              <a:spcAft>
                <a:spcPts val="0"/>
              </a:spcAft>
              <a:buNone/>
            </a:pPr>
            <a:r>
              <a:rPr lang="en" sz="1800"/>
              <a:t>-o [salida]     Muestra el formato en la salida definida (short, verbose, json)</a:t>
            </a:r>
            <a:endParaRPr sz="1800"/>
          </a:p>
          <a:p>
            <a:pPr indent="0" lvl="0" marL="457200" rtl="0" algn="just">
              <a:spcBef>
                <a:spcPts val="1600"/>
              </a:spcBef>
              <a:spcAft>
                <a:spcPts val="0"/>
              </a:spcAft>
              <a:buNone/>
            </a:pPr>
            <a:r>
              <a:rPr lang="en" sz="1800"/>
              <a:t>-k        Muestra mensajes del kernel (igual comando dmesg)</a:t>
            </a:r>
            <a:endParaRPr sz="1800"/>
          </a:p>
          <a:p>
            <a:pPr indent="0" lvl="0" marL="457200" rtl="0" algn="just">
              <a:spcBef>
                <a:spcPts val="1600"/>
              </a:spcBef>
              <a:spcAft>
                <a:spcPts val="0"/>
              </a:spcAft>
              <a:buNone/>
            </a:pPr>
            <a:r>
              <a:rPr lang="en" sz="1800"/>
              <a:t>-p [prioridad]    Muestra los mensajes de la prioridad definida (debug, info, notice, warning, err, crit, alert, emerg)</a:t>
            </a:r>
            <a:endParaRPr sz="1800"/>
          </a:p>
          <a:p>
            <a:pPr indent="0" lvl="0" marL="457200" rtl="0" algn="just">
              <a:spcBef>
                <a:spcPts val="1600"/>
              </a:spcBef>
              <a:spcAft>
                <a:spcPts val="1600"/>
              </a:spcAft>
              <a:buNone/>
            </a:pPr>
            <a:r>
              <a:t/>
            </a:r>
            <a:endParaRPr sz="1800"/>
          </a:p>
        </p:txBody>
      </p:sp>
      <p:sp>
        <p:nvSpPr>
          <p:cNvPr id="285" name="Google Shape;285;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Opciones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800"/>
              <a:t>_PID [número]     Muestra los mensajes del PID definido</a:t>
            </a:r>
            <a:endParaRPr sz="1800"/>
          </a:p>
          <a:p>
            <a:pPr indent="0" lvl="0" marL="457200" rtl="0" algn="just">
              <a:spcBef>
                <a:spcPts val="1600"/>
              </a:spcBef>
              <a:spcAft>
                <a:spcPts val="0"/>
              </a:spcAft>
              <a:buNone/>
            </a:pPr>
            <a:r>
              <a:rPr lang="en" sz="1800"/>
              <a:t>_UID [número]    Muestra los mensajes del usuario definido</a:t>
            </a:r>
            <a:endParaRPr sz="1800"/>
          </a:p>
          <a:p>
            <a:pPr indent="0" lvl="0" marL="457200" rtl="0" algn="just">
              <a:spcBef>
                <a:spcPts val="1600"/>
              </a:spcBef>
              <a:spcAft>
                <a:spcPts val="0"/>
              </a:spcAft>
              <a:buNone/>
            </a:pPr>
            <a:r>
              <a:t/>
            </a:r>
            <a:endParaRPr sz="1800"/>
          </a:p>
          <a:p>
            <a:pPr indent="0" lvl="0" marL="457200" rtl="0" algn="just">
              <a:spcBef>
                <a:spcPts val="1600"/>
              </a:spcBef>
              <a:spcAft>
                <a:spcPts val="1600"/>
              </a:spcAft>
              <a:buNone/>
            </a:pPr>
            <a:r>
              <a:t/>
            </a:r>
            <a:endParaRPr sz="1800"/>
          </a:p>
        </p:txBody>
      </p:sp>
      <p:sp>
        <p:nvSpPr>
          <p:cNvPr id="291" name="Google Shape;29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Systemd-Journald</a:t>
            </a:r>
            <a:endParaRPr b="1"/>
          </a:p>
          <a:p>
            <a:pPr indent="0" lvl="0" marL="0" rtl="0" algn="ctr">
              <a:spcBef>
                <a:spcPts val="0"/>
              </a:spcBef>
              <a:spcAft>
                <a:spcPts val="0"/>
              </a:spcAft>
              <a:buNone/>
            </a:pPr>
            <a:r>
              <a:rPr b="1" lang="en"/>
              <a:t>Opciones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son los registros de eventos/logs?</a:t>
            </a:r>
            <a:endParaRPr/>
          </a:p>
        </p:txBody>
      </p:sp>
      <p:sp>
        <p:nvSpPr>
          <p:cNvPr id="148" name="Google Shape;148;p15"/>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otras palabras: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800"/>
              <a:t>La idea es tener un registro de todo lo que va pasando tanto a nivel de Sistema, aplicaciones, hardware, y cualquier cosa que se de la que quisiéramos tener registros. Estas quedaran “</a:t>
            </a:r>
            <a:r>
              <a:rPr b="1" i="1" lang="en" sz="1800"/>
              <a:t>escritas</a:t>
            </a:r>
            <a:r>
              <a:rPr lang="en" sz="1800"/>
              <a:t>” en archivos del sistema o en alguna base de datos.</a:t>
            </a:r>
            <a:endParaRPr b="1" i="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un Demonio en </a:t>
            </a:r>
            <a:r>
              <a:rPr b="1" lang="en"/>
              <a:t>Linux</a:t>
            </a:r>
            <a:r>
              <a:rPr lang="en"/>
              <a:t>?</a:t>
            </a:r>
            <a:endParaRPr/>
          </a:p>
        </p:txBody>
      </p:sp>
      <p:sp>
        <p:nvSpPr>
          <p:cNvPr id="154" name="Google Shape;154;p16"/>
          <p:cNvSpPr txBox="1"/>
          <p:nvPr>
            <p:ph idx="1" type="body"/>
          </p:nvPr>
        </p:nvSpPr>
        <p:spPr>
          <a:xfrm>
            <a:off x="1297500" y="1567550"/>
            <a:ext cx="78465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 definición de Daemon (Informatica) de la wikipedia es la siguiente: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n" sz="1800"/>
              <a:t>Es un tipo especial de proceso informático no interactivo, es decir, que se ejecuta en segundo plano en vez de ser controlado directamente por el usuario. Este tipo de programas continúa en el sistema, es decir, que puede ser ejecutado en forma persistente o reiniciado si se intenta matar el proceso dependiendo de la configuración del daemon.</a:t>
            </a:r>
            <a:endParaRPr sz="1800"/>
          </a:p>
          <a:p>
            <a:pPr indent="0" lvl="0" marL="0" rtl="0" algn="just">
              <a:spcBef>
                <a:spcPts val="1600"/>
              </a:spcBef>
              <a:spcAft>
                <a:spcPts val="1600"/>
              </a:spcAft>
              <a:buNone/>
            </a:pPr>
            <a:r>
              <a:rPr lang="en" sz="1800"/>
              <a:t>El uso de este nombre “</a:t>
            </a:r>
            <a:r>
              <a:rPr b="1" lang="en" sz="1800"/>
              <a:t>Daemon</a:t>
            </a:r>
            <a:r>
              <a:rPr lang="en" sz="1800"/>
              <a:t>” es por, </a:t>
            </a:r>
            <a:r>
              <a:rPr b="1" lang="en" sz="1800"/>
              <a:t>D</a:t>
            </a:r>
            <a:r>
              <a:rPr lang="en" sz="1800"/>
              <a:t>isk </a:t>
            </a:r>
            <a:r>
              <a:rPr b="1" lang="en" sz="1800"/>
              <a:t>A</a:t>
            </a:r>
            <a:r>
              <a:rPr lang="en" sz="1800"/>
              <a:t>nd </a:t>
            </a:r>
            <a:r>
              <a:rPr b="1" lang="en" sz="1800"/>
              <a:t>E</a:t>
            </a:r>
            <a:r>
              <a:rPr lang="en" sz="1800"/>
              <a:t>xecution </a:t>
            </a:r>
            <a:r>
              <a:rPr b="1" lang="en" sz="1800"/>
              <a:t>MON</a:t>
            </a:r>
            <a:r>
              <a:rPr lang="en" sz="1800"/>
              <a:t>itor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
        <p:nvSpPr>
          <p:cNvPr id="160" name="Google Shape;160;p17"/>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Cuando hablamos de un servicio de registro de eventos/Logs nos referimos a un servicio que va a administrar los diferentes eventos que necesitamos reportar.</a:t>
            </a:r>
            <a:endParaRPr sz="1800"/>
          </a:p>
          <a:p>
            <a:pPr indent="0" lvl="0" marL="0" rtl="0" algn="just">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Cuando un </a:t>
            </a:r>
            <a:r>
              <a:rPr b="1" lang="en" sz="1800"/>
              <a:t>servicio</a:t>
            </a:r>
            <a:r>
              <a:rPr lang="en" sz="1800"/>
              <a:t> falla, o por ejemplo hay una falla de hardware, esto es reportado.</a:t>
            </a:r>
            <a:endParaRPr sz="1800"/>
          </a:p>
          <a:p>
            <a:pPr indent="0" lvl="0" marL="0" rtl="0" algn="just">
              <a:spcBef>
                <a:spcPts val="1600"/>
              </a:spcBef>
              <a:spcAft>
                <a:spcPts val="0"/>
              </a:spcAft>
              <a:buNone/>
            </a:pPr>
            <a:r>
              <a:rPr lang="en" sz="1800"/>
              <a:t>Estos mensajes de fallo se encuentran en el directorio </a:t>
            </a:r>
            <a:r>
              <a:rPr b="1" lang="en" sz="1800"/>
              <a:t>/var/log</a:t>
            </a:r>
            <a:r>
              <a:rPr lang="en" sz="1800"/>
              <a:t>.</a:t>
            </a:r>
            <a:endParaRPr sz="1800"/>
          </a:p>
          <a:p>
            <a:pPr indent="0" lvl="0" marL="0" rtl="0" algn="just">
              <a:spcBef>
                <a:spcPts val="1600"/>
              </a:spcBef>
              <a:spcAft>
                <a:spcPts val="0"/>
              </a:spcAft>
              <a:buNone/>
            </a:pPr>
            <a:r>
              <a:rPr lang="en" sz="1800"/>
              <a:t>Algunos ejemplos de estos reportes son:</a:t>
            </a:r>
            <a:endParaRPr sz="1800"/>
          </a:p>
          <a:p>
            <a:pPr indent="-342900" lvl="0" marL="457200" rtl="0" algn="just">
              <a:spcBef>
                <a:spcPts val="1600"/>
              </a:spcBef>
              <a:spcAft>
                <a:spcPts val="0"/>
              </a:spcAft>
              <a:buSzPts val="1800"/>
              <a:buChar char="●"/>
            </a:pPr>
            <a:r>
              <a:rPr b="1" lang="en" sz="1800"/>
              <a:t>/var/log/syslog</a:t>
            </a:r>
            <a:endParaRPr b="1" sz="1800"/>
          </a:p>
          <a:p>
            <a:pPr indent="-342900" lvl="0" marL="457200" rtl="0" algn="just">
              <a:spcBef>
                <a:spcPts val="0"/>
              </a:spcBef>
              <a:spcAft>
                <a:spcPts val="0"/>
              </a:spcAft>
              <a:buSzPts val="1800"/>
              <a:buChar char="●"/>
            </a:pPr>
            <a:r>
              <a:rPr b="1" lang="en" sz="1800"/>
              <a:t>/var/log/messages</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Pero … </a:t>
            </a:r>
            <a:endParaRPr sz="1800"/>
          </a:p>
          <a:p>
            <a:pPr indent="0" lvl="0" marL="0" rtl="0" algn="just">
              <a:spcBef>
                <a:spcPts val="1600"/>
              </a:spcBef>
              <a:spcAft>
                <a:spcPts val="0"/>
              </a:spcAft>
              <a:buNone/>
            </a:pPr>
            <a:r>
              <a:rPr lang="en" sz="1800"/>
              <a:t>¿Qué pasa si yo tengo una aplicacion que escribe muchos </a:t>
            </a:r>
            <a:r>
              <a:rPr b="1" lang="en" sz="1800"/>
              <a:t>logs?</a:t>
            </a:r>
            <a:endParaRPr sz="1800"/>
          </a:p>
          <a:p>
            <a:pPr indent="0" lvl="0" marL="0" rtl="0" algn="just">
              <a:spcBef>
                <a:spcPts val="1600"/>
              </a:spcBef>
              <a:spcAft>
                <a:spcPts val="0"/>
              </a:spcAft>
              <a:buNone/>
            </a:pPr>
            <a:r>
              <a:rPr lang="en" sz="1800"/>
              <a:t>Estos </a:t>
            </a:r>
            <a:r>
              <a:rPr b="1" lang="en" sz="1800"/>
              <a:t>logs</a:t>
            </a:r>
            <a:r>
              <a:rPr lang="en" sz="1800"/>
              <a:t> no pueden ser escritos en archivos como </a:t>
            </a:r>
            <a:r>
              <a:rPr b="1" lang="en" sz="1800"/>
              <a:t>/var</a:t>
            </a:r>
            <a:r>
              <a:rPr b="1" lang="en" sz="1800"/>
              <a:t>/log/syslog</a:t>
            </a:r>
            <a:r>
              <a:rPr lang="en" sz="1800"/>
              <a:t>, porque se llenaria de muchas cosas.</a:t>
            </a:r>
            <a:endParaRPr sz="1800"/>
          </a:p>
          <a:p>
            <a:pPr indent="0" lvl="0" marL="0" rtl="0" algn="just">
              <a:spcBef>
                <a:spcPts val="1600"/>
              </a:spcBef>
              <a:spcAft>
                <a:spcPts val="0"/>
              </a:spcAft>
              <a:buNone/>
            </a:pPr>
            <a:r>
              <a:rPr lang="en" sz="1800"/>
              <a:t>Por eso una buena práctica es que estos mensajes sean escritos por separado. </a:t>
            </a:r>
            <a:r>
              <a:rPr lang="en" sz="1800"/>
              <a:t>Algunos ejemplos son:</a:t>
            </a:r>
            <a:endParaRPr sz="1800"/>
          </a:p>
          <a:p>
            <a:pPr indent="-342900" lvl="0" marL="457200" rtl="0" algn="just">
              <a:spcBef>
                <a:spcPts val="1600"/>
              </a:spcBef>
              <a:spcAft>
                <a:spcPts val="0"/>
              </a:spcAft>
              <a:buSzPts val="1800"/>
              <a:buChar char="●"/>
            </a:pPr>
            <a:r>
              <a:rPr b="1" lang="en" sz="1800"/>
              <a:t>Servidor Web Apache</a:t>
            </a:r>
            <a:endParaRPr b="1" sz="1800"/>
          </a:p>
          <a:p>
            <a:pPr indent="-342900" lvl="0" marL="457200" rtl="0" algn="just">
              <a:spcBef>
                <a:spcPts val="0"/>
              </a:spcBef>
              <a:spcAft>
                <a:spcPts val="0"/>
              </a:spcAft>
              <a:buSzPts val="1800"/>
              <a:buChar char="●"/>
            </a:pPr>
            <a:r>
              <a:rPr b="1" lang="en" sz="1800"/>
              <a:t>MySQL</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¿Como funciona el registro de </a:t>
            </a:r>
            <a:r>
              <a:rPr b="1" lang="en" sz="1800"/>
              <a:t>logs?</a:t>
            </a:r>
            <a:endParaRPr sz="1800"/>
          </a:p>
          <a:p>
            <a:pPr indent="0" lvl="0" marL="0" rtl="0" algn="just">
              <a:spcBef>
                <a:spcPts val="1600"/>
              </a:spcBef>
              <a:spcAft>
                <a:spcPts val="0"/>
              </a:spcAft>
              <a:buNone/>
            </a:pPr>
            <a:r>
              <a:rPr lang="en" sz="1800"/>
              <a:t>Todo es hecho por un demonio llamado </a:t>
            </a:r>
            <a:r>
              <a:rPr b="1" lang="en" sz="1800"/>
              <a:t>syslogd.</a:t>
            </a:r>
            <a:endParaRPr sz="1800"/>
          </a:p>
          <a:p>
            <a:pPr indent="0" lvl="0" marL="0" rtl="0" algn="just">
              <a:spcBef>
                <a:spcPts val="1600"/>
              </a:spcBef>
              <a:spcAft>
                <a:spcPts val="0"/>
              </a:spcAft>
              <a:buNone/>
            </a:pPr>
            <a:r>
              <a:rPr lang="en" sz="1800"/>
              <a:t>Este es una utilidad que nos provee soporte para el registro de mensajes en sistemas *NIX.</a:t>
            </a:r>
            <a:endParaRPr sz="1800"/>
          </a:p>
          <a:p>
            <a:pPr indent="0" lvl="0" marL="0" rtl="0" algn="just">
              <a:spcBef>
                <a:spcPts val="1600"/>
              </a:spcBef>
              <a:spcAft>
                <a:spcPts val="0"/>
              </a:spcAft>
              <a:buNone/>
            </a:pPr>
            <a:r>
              <a:rPr lang="en" sz="1800"/>
              <a:t>Tenemos un demonio, </a:t>
            </a:r>
            <a:r>
              <a:rPr b="1" lang="en" sz="1800"/>
              <a:t>klogd</a:t>
            </a:r>
            <a:r>
              <a:rPr lang="en" sz="1800"/>
              <a:t>, que extrae los logs del </a:t>
            </a:r>
            <a:r>
              <a:rPr b="1" lang="en" sz="1800"/>
              <a:t>Kernel</a:t>
            </a:r>
            <a:r>
              <a:rPr lang="en" sz="1800"/>
              <a:t>, y luego se los envía a otro demonio, </a:t>
            </a:r>
            <a:r>
              <a:rPr b="1" lang="en" sz="1800"/>
              <a:t>syslogd.</a:t>
            </a:r>
            <a:endParaRPr b="1" sz="1800"/>
          </a:p>
          <a:p>
            <a:pPr indent="0" lvl="0" marL="0" rtl="0" algn="just">
              <a:spcBef>
                <a:spcPts val="1600"/>
              </a:spcBef>
              <a:spcAft>
                <a:spcPts val="0"/>
              </a:spcAft>
              <a:buNone/>
            </a:pPr>
            <a:r>
              <a:rPr lang="en" sz="1800"/>
              <a:t>Estos registros están reservados únicamente para APPs del sistema.</a:t>
            </a:r>
            <a:endParaRPr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El directoio </a:t>
            </a:r>
            <a:r>
              <a:rPr b="1" lang="en" sz="1800"/>
              <a:t>/var/log</a:t>
            </a:r>
            <a:r>
              <a:rPr lang="en" sz="1800"/>
              <a:t> contiene los logs principales.</a:t>
            </a:r>
            <a:endParaRPr sz="1800"/>
          </a:p>
          <a:p>
            <a:pPr indent="0" lvl="0" marL="0" rtl="0" algn="just">
              <a:spcBef>
                <a:spcPts val="1600"/>
              </a:spcBef>
              <a:spcAft>
                <a:spcPts val="0"/>
              </a:spcAft>
              <a:buNone/>
            </a:pPr>
            <a:r>
              <a:rPr lang="en" sz="1800"/>
              <a:t>Ejecutemos el siguiente comando para ver los directorios que tenemos en </a:t>
            </a:r>
            <a:r>
              <a:rPr b="1" lang="en" sz="1800"/>
              <a:t>/var/log</a:t>
            </a:r>
            <a:endParaRPr b="1" sz="1800"/>
          </a:p>
          <a:p>
            <a:pPr indent="0" lvl="0" marL="457200" rtl="0" algn="just">
              <a:spcBef>
                <a:spcPts val="1600"/>
              </a:spcBef>
              <a:spcAft>
                <a:spcPts val="0"/>
              </a:spcAft>
              <a:buNone/>
            </a:pPr>
            <a:r>
              <a:rPr b="1" lang="en" sz="1800"/>
              <a:t>ls -ld /var/log/*</a:t>
            </a:r>
            <a:endParaRPr b="1" sz="1800"/>
          </a:p>
          <a:p>
            <a:pPr indent="0" lvl="0" marL="0" rtl="0" algn="just">
              <a:spcBef>
                <a:spcPts val="1600"/>
              </a:spcBef>
              <a:spcAft>
                <a:spcPts val="0"/>
              </a:spcAft>
              <a:buNone/>
            </a:pPr>
            <a:r>
              <a:t/>
            </a:r>
            <a:endParaRPr b="1" sz="1800"/>
          </a:p>
          <a:p>
            <a:pPr indent="0" lvl="0" marL="0" rtl="0" algn="just">
              <a:spcBef>
                <a:spcPts val="1600"/>
              </a:spcBef>
              <a:spcAft>
                <a:spcPts val="1600"/>
              </a:spcAft>
              <a:buNone/>
            </a:pPr>
            <a:r>
              <a:t/>
            </a:r>
            <a:endParaRPr sz="1800"/>
          </a:p>
        </p:txBody>
      </p:sp>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Servicios de registros de eventos/Logs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