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2e3c466a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2e3c466a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2e3c466a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2e3c466a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2e3c466a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2e3c466a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2e3c466a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2e3c466a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2e3c466a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2e3c466a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2e3c466a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2e3c466a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2e3c466a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2e3c466a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2e3c466a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2e3c466a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2e3c466a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2e3c466a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Detección de Neumonía mediante Inteligencia Artificial</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Francisca Lira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Conclusión</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s"/>
              <a:t>La inteligencia artificial tiene un enorme potencial para mejorar el diagnóstico médico, especialmente en áreas como la radiología. Al automatizar el proceso de análisis de imágenes médicas, los sistemas basados en IA pueden proporcionar diagnósticos rápidos y precisos, aliviando la carga de trabajo de los médicos y mejorando los resultados para los pacientes.</a:t>
            </a:r>
            <a:endParaRPr/>
          </a:p>
          <a:p>
            <a:pPr indent="0" lvl="0" marL="0" rtl="0" algn="just">
              <a:spcBef>
                <a:spcPts val="1200"/>
              </a:spcBef>
              <a:spcAft>
                <a:spcPts val="0"/>
              </a:spcAft>
              <a:buNone/>
            </a:pPr>
            <a:r>
              <a:rPr lang="es"/>
              <a:t>Este proyecto muestra cómo la combinación de </a:t>
            </a:r>
            <a:r>
              <a:rPr b="1" lang="es"/>
              <a:t>redes neuronales</a:t>
            </a:r>
            <a:r>
              <a:rPr lang="es"/>
              <a:t>, </a:t>
            </a:r>
            <a:r>
              <a:rPr b="1" lang="es"/>
              <a:t>análisis de imágenes</a:t>
            </a:r>
            <a:r>
              <a:rPr lang="es"/>
              <a:t> y </a:t>
            </a:r>
            <a:r>
              <a:rPr b="1" lang="es"/>
              <a:t>entrenamiento supervisado</a:t>
            </a:r>
            <a:r>
              <a:rPr lang="es"/>
              <a:t> puede llevar a soluciones innovadoras en la atención médica. Si bien hemos logrado un modelo funcional, siempre existen oportunidades para mejorar su precisión y eficiencia, así como expandir su uso a otros tipos de enfermedades.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problema</a:t>
            </a:r>
            <a:endParaRPr/>
          </a:p>
        </p:txBody>
      </p:sp>
      <p:sp>
        <p:nvSpPr>
          <p:cNvPr id="141" name="Google Shape;141;p14"/>
          <p:cNvSpPr txBox="1"/>
          <p:nvPr>
            <p:ph idx="1" type="body"/>
          </p:nvPr>
        </p:nvSpPr>
        <p:spPr>
          <a:xfrm>
            <a:off x="1297500" y="1162550"/>
            <a:ext cx="48687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La neumonía es una enfermedad respiratoria que afecta a millones de personas en todo el mundo, especialmente en grupos de riesgo como en niños, ancianos y personas con sistemas inmunológicos debilitados, en donde esta enfermedad podría llegar a ser aún </a:t>
            </a:r>
            <a:r>
              <a:rPr lang="es"/>
              <a:t>más</a:t>
            </a:r>
            <a:r>
              <a:rPr lang="es"/>
              <a:t> grave. </a:t>
            </a:r>
            <a:endParaRPr/>
          </a:p>
          <a:p>
            <a:pPr indent="0" lvl="0" marL="0" rtl="0" algn="l">
              <a:spcBef>
                <a:spcPts val="1200"/>
              </a:spcBef>
              <a:spcAft>
                <a:spcPts val="0"/>
              </a:spcAft>
              <a:buNone/>
            </a:pPr>
            <a:r>
              <a:rPr lang="es"/>
              <a:t>La detección temprana es clave para poder proporcionar un tratamiento adecuado y oportuno.</a:t>
            </a:r>
            <a:endParaRPr/>
          </a:p>
          <a:p>
            <a:pPr indent="0" lvl="0" marL="0" rtl="0" algn="l">
              <a:spcBef>
                <a:spcPts val="1200"/>
              </a:spcBef>
              <a:spcAft>
                <a:spcPts val="1200"/>
              </a:spcAft>
              <a:buNone/>
            </a:pPr>
            <a:r>
              <a:rPr lang="es"/>
              <a:t>Una de las formas más comunes utilizadas para diagnosticar la neumonía es a través de radiografías de tórax. Sin embargo, el </a:t>
            </a:r>
            <a:r>
              <a:rPr lang="es"/>
              <a:t>análisis</a:t>
            </a:r>
            <a:r>
              <a:rPr lang="es"/>
              <a:t> de estas imágenes requiere de personal médico </a:t>
            </a:r>
            <a:r>
              <a:rPr lang="es"/>
              <a:t>capacitado</a:t>
            </a:r>
            <a:r>
              <a:rPr lang="es"/>
              <a:t>. Lo cual hace que este proceso sea lento y costoso.</a:t>
            </a:r>
            <a:endParaRPr/>
          </a:p>
        </p:txBody>
      </p:sp>
      <p:pic>
        <p:nvPicPr>
          <p:cNvPr id="142" name="Google Shape;142;p14"/>
          <p:cNvPicPr preferRelativeResize="0"/>
          <p:nvPr/>
        </p:nvPicPr>
        <p:blipFill>
          <a:blip r:embed="rId3">
            <a:alphaModFix/>
          </a:blip>
          <a:stretch>
            <a:fillRect/>
          </a:stretch>
        </p:blipFill>
        <p:spPr>
          <a:xfrm>
            <a:off x="6318600" y="1460250"/>
            <a:ext cx="2673000" cy="2289870"/>
          </a:xfrm>
          <a:prstGeom prst="rect">
            <a:avLst/>
          </a:prstGeom>
          <a:noFill/>
          <a:ln>
            <a:noFill/>
          </a:ln>
        </p:spPr>
      </p:pic>
      <p:sp>
        <p:nvSpPr>
          <p:cNvPr id="143" name="Google Shape;143;p14"/>
          <p:cNvSpPr txBox="1"/>
          <p:nvPr/>
        </p:nvSpPr>
        <p:spPr>
          <a:xfrm>
            <a:off x="946050" y="4297075"/>
            <a:ext cx="7251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lt1"/>
                </a:solidFill>
              </a:rPr>
              <a:t>Ruuskanen, O., Lahti, E., Jennings, L. C., &amp; Murdoch, D. R. (2011). Viral pneumonia. </a:t>
            </a:r>
            <a:r>
              <a:rPr i="1" lang="es" sz="1000">
                <a:solidFill>
                  <a:schemeClr val="lt1"/>
                </a:solidFill>
              </a:rPr>
              <a:t>The Lancet</a:t>
            </a:r>
            <a:r>
              <a:rPr lang="es" sz="1000">
                <a:solidFill>
                  <a:schemeClr val="lt1"/>
                </a:solidFill>
              </a:rPr>
              <a:t>, </a:t>
            </a:r>
            <a:r>
              <a:rPr i="1" lang="es" sz="1000">
                <a:solidFill>
                  <a:schemeClr val="lt1"/>
                </a:solidFill>
              </a:rPr>
              <a:t>377</a:t>
            </a:r>
            <a:r>
              <a:rPr lang="es" sz="1000">
                <a:solidFill>
                  <a:schemeClr val="lt1"/>
                </a:solidFill>
              </a:rPr>
              <a:t>(9773), 1264-1275.</a:t>
            </a:r>
            <a:endParaRPr sz="1000">
              <a:solidFill>
                <a:schemeClr val="lt1"/>
              </a:solidFill>
            </a:endParaRPr>
          </a:p>
          <a:p>
            <a:pPr indent="0" lvl="0" marL="0" rtl="0" algn="l">
              <a:spcBef>
                <a:spcPts val="0"/>
              </a:spcBef>
              <a:spcAft>
                <a:spcPts val="0"/>
              </a:spcAft>
              <a:buNone/>
            </a:pPr>
            <a:r>
              <a:rPr lang="es" sz="1000">
                <a:solidFill>
                  <a:schemeClr val="lt1"/>
                </a:solidFill>
              </a:rPr>
              <a:t>Prayle, A., Atkinson, M., &amp; Smyth, A. (2011). Pneumonia in the developed world. </a:t>
            </a:r>
            <a:r>
              <a:rPr i="1" lang="es" sz="1000">
                <a:solidFill>
                  <a:schemeClr val="lt1"/>
                </a:solidFill>
              </a:rPr>
              <a:t>Paediatric respiratory reviews</a:t>
            </a:r>
            <a:r>
              <a:rPr lang="es" sz="1000">
                <a:solidFill>
                  <a:schemeClr val="lt1"/>
                </a:solidFill>
              </a:rPr>
              <a:t>, </a:t>
            </a:r>
            <a:r>
              <a:rPr i="1" lang="es" sz="1000">
                <a:solidFill>
                  <a:schemeClr val="lt1"/>
                </a:solidFill>
              </a:rPr>
              <a:t>12</a:t>
            </a:r>
            <a:r>
              <a:rPr lang="es" sz="1000">
                <a:solidFill>
                  <a:schemeClr val="lt1"/>
                </a:solidFill>
              </a:rPr>
              <a:t>(1), 60-69.</a:t>
            </a:r>
            <a:endParaRPr sz="1000">
              <a:solidFill>
                <a:schemeClr val="lt1"/>
              </a:solidFill>
            </a:endParaRPr>
          </a:p>
          <a:p>
            <a:pPr indent="0" lvl="0" marL="0" rtl="0" algn="l">
              <a:spcBef>
                <a:spcPts val="0"/>
              </a:spcBef>
              <a:spcAft>
                <a:spcPts val="0"/>
              </a:spcAft>
              <a:buNone/>
            </a:pPr>
            <a:r>
              <a:rPr lang="es" sz="1000">
                <a:solidFill>
                  <a:schemeClr val="lt1"/>
                </a:solidFill>
              </a:rPr>
              <a:t>Lim, W. S. (2021). Pneumonia—overview. </a:t>
            </a:r>
            <a:r>
              <a:rPr i="1" lang="es" sz="1000">
                <a:solidFill>
                  <a:schemeClr val="lt1"/>
                </a:solidFill>
              </a:rPr>
              <a:t>Encyclopedia of Respiratory Medicine</a:t>
            </a:r>
            <a:r>
              <a:rPr lang="es" sz="1000">
                <a:solidFill>
                  <a:schemeClr val="lt1"/>
                </a:solidFill>
              </a:rPr>
              <a:t>, 185.</a:t>
            </a:r>
            <a:endParaRPr sz="1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Proceso de solución</a:t>
            </a:r>
            <a:endParaRPr/>
          </a:p>
        </p:txBody>
      </p:sp>
      <p:sp>
        <p:nvSpPr>
          <p:cNvPr id="149" name="Google Shape;149;p15"/>
          <p:cNvSpPr txBox="1"/>
          <p:nvPr>
            <p:ph idx="1" type="body"/>
          </p:nvPr>
        </p:nvSpPr>
        <p:spPr>
          <a:xfrm>
            <a:off x="832075" y="1385450"/>
            <a:ext cx="7340100" cy="3104100"/>
          </a:xfrm>
          <a:prstGeom prst="rect">
            <a:avLst/>
          </a:prstGeom>
        </p:spPr>
        <p:txBody>
          <a:bodyPr anchorCtr="0" anchor="t" bIns="91425" lIns="91425" spcFirstLastPara="1" rIns="91425" wrap="square" tIns="91425">
            <a:normAutofit fontScale="47500"/>
          </a:bodyPr>
          <a:lstStyle/>
          <a:p>
            <a:pPr indent="0" lvl="0" marL="0" rtl="0" algn="just">
              <a:spcBef>
                <a:spcPts val="0"/>
              </a:spcBef>
              <a:spcAft>
                <a:spcPts val="0"/>
              </a:spcAft>
              <a:buNone/>
            </a:pPr>
            <a:r>
              <a:rPr lang="es" sz="2594"/>
              <a:t>La </a:t>
            </a:r>
            <a:r>
              <a:rPr b="1" lang="es" sz="2594"/>
              <a:t>solución propuesta</a:t>
            </a:r>
            <a:r>
              <a:rPr lang="es" sz="2594"/>
              <a:t> es utilizar la </a:t>
            </a:r>
            <a:r>
              <a:rPr b="1" lang="es" sz="2594"/>
              <a:t>inteligencia artificial</a:t>
            </a:r>
            <a:r>
              <a:rPr lang="es" sz="2594"/>
              <a:t> (IA) para ayudar a detectar la neumonía automáticamente a partir de radiografías de tórax. El sistema puede procesar imágenes médicas y determinar si una persona tiene neumonía o no.</a:t>
            </a:r>
            <a:endParaRPr sz="2594"/>
          </a:p>
          <a:p>
            <a:pPr indent="0" lvl="0" marL="0" rtl="0" algn="just">
              <a:spcBef>
                <a:spcPts val="1200"/>
              </a:spcBef>
              <a:spcAft>
                <a:spcPts val="0"/>
              </a:spcAft>
              <a:buNone/>
            </a:pPr>
            <a:r>
              <a:rPr lang="es" sz="2594"/>
              <a:t>El proceso de solución consiste en los siguientes pasos:</a:t>
            </a:r>
            <a:endParaRPr sz="2594"/>
          </a:p>
          <a:p>
            <a:pPr indent="-306862" lvl="0" marL="457200" rtl="0" algn="just">
              <a:spcBef>
                <a:spcPts val="1200"/>
              </a:spcBef>
              <a:spcAft>
                <a:spcPts val="0"/>
              </a:spcAft>
              <a:buClr>
                <a:schemeClr val="lt1"/>
              </a:buClr>
              <a:buSzPct val="100000"/>
              <a:buFont typeface="Arial"/>
              <a:buAutoNum type="arabicPeriod"/>
            </a:pPr>
            <a:r>
              <a:rPr b="1" lang="es" sz="2594"/>
              <a:t>Recopilación de Datos</a:t>
            </a:r>
            <a:r>
              <a:rPr lang="es" sz="2594"/>
              <a:t>: Se usaron un conjunto de imágenes de radiografías de tórax. Cada imagen está etiquetada con dos categorías: "Normal" (sin neumonía) y "Pneumonia" (con neumonía).</a:t>
            </a:r>
            <a:endParaRPr sz="2594"/>
          </a:p>
          <a:p>
            <a:pPr indent="0" lvl="0" marL="457200" rtl="0" algn="just">
              <a:spcBef>
                <a:spcPts val="1200"/>
              </a:spcBef>
              <a:spcAft>
                <a:spcPts val="0"/>
              </a:spcAft>
              <a:buNone/>
            </a:pPr>
            <a:r>
              <a:t/>
            </a:r>
            <a:endParaRPr sz="2594"/>
          </a:p>
          <a:p>
            <a:pPr indent="-306862" lvl="0" marL="457200" rtl="0" algn="just">
              <a:spcBef>
                <a:spcPts val="1200"/>
              </a:spcBef>
              <a:spcAft>
                <a:spcPts val="0"/>
              </a:spcAft>
              <a:buClr>
                <a:schemeClr val="lt1"/>
              </a:buClr>
              <a:buSzPct val="100000"/>
              <a:buFont typeface="Arial"/>
              <a:buAutoNum type="arabicPeriod"/>
            </a:pPr>
            <a:r>
              <a:rPr b="1" lang="es" sz="2594"/>
              <a:t>Preparación de los Datos</a:t>
            </a:r>
            <a:r>
              <a:rPr lang="es" sz="2594"/>
              <a:t>: Las imágenes se redimensionaron y preprocesaron para hacerlas más fáciles de manejar por la inteligencia artificial.</a:t>
            </a:r>
            <a:endParaRPr sz="2594"/>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Proceso de solución</a:t>
            </a:r>
            <a:endParaRPr/>
          </a:p>
        </p:txBody>
      </p:sp>
      <p:sp>
        <p:nvSpPr>
          <p:cNvPr id="155" name="Google Shape;155;p16"/>
          <p:cNvSpPr txBox="1"/>
          <p:nvPr>
            <p:ph idx="1" type="body"/>
          </p:nvPr>
        </p:nvSpPr>
        <p:spPr>
          <a:xfrm>
            <a:off x="1297500" y="1567550"/>
            <a:ext cx="6344100" cy="29112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b="1" lang="es"/>
              <a:t>3. 	Entrenamiento del Modelo de IA</a:t>
            </a:r>
            <a:r>
              <a:rPr lang="es"/>
              <a:t>: Se entrenó un modelo de aprendizaje automático utilizando una </a:t>
            </a:r>
            <a:r>
              <a:rPr b="1" lang="es"/>
              <a:t>red neuronal convolucional</a:t>
            </a:r>
            <a:r>
              <a:rPr lang="es"/>
              <a:t> (CNN), que es muy eficaz para trabajar con imágenes. Esta red fue entrenada para reconocer patrones en las imágenes que indican la presencia de neumonía.</a:t>
            </a:r>
            <a:endParaRPr/>
          </a:p>
          <a:p>
            <a:pPr indent="0" lvl="0" marL="0" rtl="0" algn="just">
              <a:spcBef>
                <a:spcPts val="1200"/>
              </a:spcBef>
              <a:spcAft>
                <a:spcPts val="0"/>
              </a:spcAft>
              <a:buNone/>
            </a:pPr>
            <a:r>
              <a:rPr b="1" lang="es"/>
              <a:t>4. 	Evaluación del Modelo</a:t>
            </a:r>
            <a:r>
              <a:rPr lang="es"/>
              <a:t>: Una vez entrenado, el modelo se evaluó para ver qué tan bien predecía si las imágenes eran normales o mostraban neumonía.</a:t>
            </a:r>
            <a:endParaRPr/>
          </a:p>
          <a:p>
            <a:pPr indent="0" lvl="0" marL="0" rtl="0" algn="just">
              <a:spcBef>
                <a:spcPts val="1200"/>
              </a:spcBef>
              <a:spcAft>
                <a:spcPts val="0"/>
              </a:spcAft>
              <a:buNone/>
            </a:pPr>
            <a:r>
              <a:rPr b="1" lang="es"/>
              <a:t>5. 	Despliegue del Modelo</a:t>
            </a:r>
            <a:r>
              <a:rPr lang="es"/>
              <a:t>: Finalmente, se desarrolló una </a:t>
            </a:r>
            <a:r>
              <a:rPr b="1" lang="es"/>
              <a:t>API</a:t>
            </a:r>
            <a:r>
              <a:rPr lang="es"/>
              <a:t> en la nube para permitir que cualquier persona cargue una radiografía y reciba una predicción instantánea sobre si tiene neumonía o no.</a:t>
            </a:r>
            <a:endParaRPr/>
          </a:p>
          <a:p>
            <a:pPr indent="0" lvl="0" marL="0" rtl="0" algn="l">
              <a:spcBef>
                <a:spcPts val="1200"/>
              </a:spcBef>
              <a:spcAft>
                <a:spcPts val="1200"/>
              </a:spcAft>
              <a:buNone/>
            </a:pPr>
            <a:r>
              <a:t/>
            </a:r>
            <a:endParaRPr sz="259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Metodología usada</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Redes Neuronales Convolucionales (CNN)</a:t>
            </a:r>
            <a:r>
              <a:rPr lang="es"/>
              <a:t>: Las CNN son un tipo especial de redes neuronales diseñadas para procesar imágenes. Ellas son capaces de detectar características en las imágenes, como bordes, texturas y patrones complejos, lo que las hace ideales para tareas de clasificación de imágenes.</a:t>
            </a:r>
            <a:endParaRPr/>
          </a:p>
          <a:p>
            <a:pPr indent="0" lvl="0" marL="0" rtl="0" algn="just">
              <a:spcBef>
                <a:spcPts val="1200"/>
              </a:spcBef>
              <a:spcAft>
                <a:spcPts val="0"/>
              </a:spcAft>
              <a:buNone/>
            </a:pPr>
            <a:r>
              <a:rPr b="1" lang="es"/>
              <a:t>Entrenamiento Supervisado</a:t>
            </a:r>
            <a:r>
              <a:rPr lang="es"/>
              <a:t>: El modelo fue entrenado utilizando un conjunto de datos con etiquetas (es decir, imágenes etiquetadas como "Normal" o "Pneumonía"). Esto permite que el modelo aprenda a hacer predicciones precisas.</a:t>
            </a:r>
            <a:endParaRPr/>
          </a:p>
          <a:p>
            <a:pPr indent="0" lvl="0" marL="0" rtl="0" algn="just">
              <a:spcBef>
                <a:spcPts val="1200"/>
              </a:spcBef>
              <a:spcAft>
                <a:spcPts val="0"/>
              </a:spcAft>
              <a:buNone/>
            </a:pPr>
            <a:r>
              <a:rPr b="1" lang="es"/>
              <a:t>Evaluación con Validación Cruzada</a:t>
            </a:r>
            <a:r>
              <a:rPr lang="es"/>
              <a:t>: Para asegurarnos de que el modelo no estuviera sobreajustado a los datos de entrenamiento, se usó un conjunto de validación para evaluar su rendimiento en imágenes que no había visto antes.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Gráficas de rendimiento</a:t>
            </a:r>
            <a:endParaRPr/>
          </a:p>
        </p:txBody>
      </p:sp>
      <p:sp>
        <p:nvSpPr>
          <p:cNvPr id="167" name="Google Shape;167;p18"/>
          <p:cNvSpPr txBox="1"/>
          <p:nvPr>
            <p:ph idx="1" type="body"/>
          </p:nvPr>
        </p:nvSpPr>
        <p:spPr>
          <a:xfrm>
            <a:off x="345000" y="1307850"/>
            <a:ext cx="3616500" cy="3303000"/>
          </a:xfrm>
          <a:prstGeom prst="rect">
            <a:avLst/>
          </a:prstGeom>
        </p:spPr>
        <p:txBody>
          <a:bodyPr anchorCtr="0" anchor="t" bIns="91425" lIns="91425" spcFirstLastPara="1" rIns="91425" wrap="square" tIns="91425">
            <a:normAutofit fontScale="62500" lnSpcReduction="10000"/>
          </a:bodyPr>
          <a:lstStyle/>
          <a:p>
            <a:pPr indent="0" lvl="0" marL="0" rtl="0" algn="l">
              <a:spcBef>
                <a:spcPts val="1200"/>
              </a:spcBef>
              <a:spcAft>
                <a:spcPts val="0"/>
              </a:spcAft>
              <a:buNone/>
            </a:pPr>
            <a:r>
              <a:rPr b="1" lang="es" sz="1900"/>
              <a:t>a) Precisión de Entrenamiento y Validación:</a:t>
            </a:r>
            <a:endParaRPr b="1" sz="1900"/>
          </a:p>
          <a:p>
            <a:pPr indent="0" lvl="0" marL="0" rtl="0" algn="l">
              <a:spcBef>
                <a:spcPts val="1200"/>
              </a:spcBef>
              <a:spcAft>
                <a:spcPts val="0"/>
              </a:spcAft>
              <a:buNone/>
            </a:pPr>
            <a:r>
              <a:rPr lang="es" sz="1900"/>
              <a:t>Este gráfico muestra cómo de bien el modelo predice las imágenes de entrenamiento y las imágenes de validación a lo largo del tiempo.</a:t>
            </a:r>
            <a:endParaRPr sz="1900"/>
          </a:p>
          <a:p>
            <a:pPr indent="-304006" lvl="0" marL="457200" rtl="0" algn="l">
              <a:spcBef>
                <a:spcPts val="1200"/>
              </a:spcBef>
              <a:spcAft>
                <a:spcPts val="0"/>
              </a:spcAft>
              <a:buClr>
                <a:schemeClr val="lt1"/>
              </a:buClr>
              <a:buSzPct val="100000"/>
              <a:buFont typeface="Arial"/>
              <a:buChar char="●"/>
            </a:pPr>
            <a:r>
              <a:rPr lang="es" sz="1900"/>
              <a:t>La </a:t>
            </a:r>
            <a:r>
              <a:rPr b="1" lang="es" sz="1900"/>
              <a:t>línea azul</a:t>
            </a:r>
            <a:r>
              <a:rPr lang="es" sz="1900"/>
              <a:t> representa la precisión del modelo en el conjunto de entrenamiento.</a:t>
            </a:r>
            <a:endParaRPr sz="1900"/>
          </a:p>
          <a:p>
            <a:pPr indent="-304006" lvl="0" marL="457200" rtl="0" algn="l">
              <a:spcBef>
                <a:spcPts val="0"/>
              </a:spcBef>
              <a:spcAft>
                <a:spcPts val="0"/>
              </a:spcAft>
              <a:buClr>
                <a:schemeClr val="lt1"/>
              </a:buClr>
              <a:buSzPct val="100000"/>
              <a:buFont typeface="Arial"/>
              <a:buChar char="●"/>
            </a:pPr>
            <a:r>
              <a:rPr lang="es" sz="1900"/>
              <a:t>La </a:t>
            </a:r>
            <a:r>
              <a:rPr b="1" lang="es" sz="1900"/>
              <a:t>línea naranja</a:t>
            </a:r>
            <a:r>
              <a:rPr lang="es" sz="1900"/>
              <a:t> representa la precisión en el conjunto de validación.</a:t>
            </a:r>
            <a:endParaRPr sz="1900"/>
          </a:p>
          <a:p>
            <a:pPr indent="0" lvl="0" marL="0" rtl="0" algn="l">
              <a:spcBef>
                <a:spcPts val="1200"/>
              </a:spcBef>
              <a:spcAft>
                <a:spcPts val="0"/>
              </a:spcAft>
              <a:buNone/>
            </a:pPr>
            <a:r>
              <a:rPr lang="es" sz="1900"/>
              <a:t>En el gráfico, podemos observar que la precisión en ambos conjuntos mejora con el tiempo, lo que indica que el modelo está aprendiendo y mejorando sus predicciones.</a:t>
            </a:r>
            <a:endParaRPr sz="1900"/>
          </a:p>
          <a:p>
            <a:pPr indent="0" lvl="0" marL="0" rtl="0" algn="l">
              <a:spcBef>
                <a:spcPts val="1200"/>
              </a:spcBef>
              <a:spcAft>
                <a:spcPts val="1200"/>
              </a:spcAft>
              <a:buNone/>
            </a:pPr>
            <a:r>
              <a:t/>
            </a:r>
            <a:endParaRPr/>
          </a:p>
        </p:txBody>
      </p:sp>
      <p:pic>
        <p:nvPicPr>
          <p:cNvPr id="168" name="Google Shape;168;p18"/>
          <p:cNvPicPr preferRelativeResize="0"/>
          <p:nvPr/>
        </p:nvPicPr>
        <p:blipFill>
          <a:blip r:embed="rId3">
            <a:alphaModFix/>
          </a:blip>
          <a:stretch>
            <a:fillRect/>
          </a:stretch>
        </p:blipFill>
        <p:spPr>
          <a:xfrm>
            <a:off x="4090475" y="1605250"/>
            <a:ext cx="4795950" cy="2185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Gráficas de rendimiento</a:t>
            </a:r>
            <a:endParaRPr/>
          </a:p>
        </p:txBody>
      </p:sp>
      <p:sp>
        <p:nvSpPr>
          <p:cNvPr id="174" name="Google Shape;174;p19"/>
          <p:cNvSpPr txBox="1"/>
          <p:nvPr>
            <p:ph idx="1" type="body"/>
          </p:nvPr>
        </p:nvSpPr>
        <p:spPr>
          <a:xfrm>
            <a:off x="270600" y="1501525"/>
            <a:ext cx="3669300" cy="35631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b="1" lang="es" sz="1200"/>
              <a:t>b) Pérdida de Entrenamiento y Validación:</a:t>
            </a:r>
            <a:endParaRPr b="1" sz="1200"/>
          </a:p>
          <a:p>
            <a:pPr indent="0" lvl="0" marL="0" rtl="0" algn="just">
              <a:spcBef>
                <a:spcPts val="1200"/>
              </a:spcBef>
              <a:spcAft>
                <a:spcPts val="0"/>
              </a:spcAft>
              <a:buNone/>
            </a:pPr>
            <a:r>
              <a:rPr lang="es" sz="1200"/>
              <a:t>La "pérdida" es una métrica que nos indica qué tan erróneo es el modelo en sus predicciones. Un valor de pérdida más bajo significa que el modelo está haciendo mejores predicciones.</a:t>
            </a:r>
            <a:endParaRPr sz="1200"/>
          </a:p>
          <a:p>
            <a:pPr indent="-304800" lvl="0" marL="457200" rtl="0" algn="just">
              <a:spcBef>
                <a:spcPts val="1200"/>
              </a:spcBef>
              <a:spcAft>
                <a:spcPts val="0"/>
              </a:spcAft>
              <a:buClr>
                <a:schemeClr val="lt1"/>
              </a:buClr>
              <a:buSzPts val="1200"/>
              <a:buFont typeface="Arial"/>
              <a:buChar char="●"/>
            </a:pPr>
            <a:r>
              <a:rPr lang="es" sz="1200"/>
              <a:t>La </a:t>
            </a:r>
            <a:r>
              <a:rPr b="1" lang="es" sz="1200"/>
              <a:t>línea azul</a:t>
            </a:r>
            <a:r>
              <a:rPr lang="es" sz="1200"/>
              <a:t> muestra la pérdida en el conjunto de entrenamiento.</a:t>
            </a:r>
            <a:endParaRPr sz="1200"/>
          </a:p>
          <a:p>
            <a:pPr indent="-304800" lvl="0" marL="457200" rtl="0" algn="just">
              <a:spcBef>
                <a:spcPts val="0"/>
              </a:spcBef>
              <a:spcAft>
                <a:spcPts val="0"/>
              </a:spcAft>
              <a:buClr>
                <a:schemeClr val="lt1"/>
              </a:buClr>
              <a:buSzPts val="1200"/>
              <a:buFont typeface="Arial"/>
              <a:buChar char="●"/>
            </a:pPr>
            <a:r>
              <a:rPr lang="es" sz="1200"/>
              <a:t>La </a:t>
            </a:r>
            <a:r>
              <a:rPr b="1" lang="es" sz="1200"/>
              <a:t>línea naranja</a:t>
            </a:r>
            <a:r>
              <a:rPr lang="es" sz="1200"/>
              <a:t> muestra la pérdida en el conjunto de validación.</a:t>
            </a:r>
            <a:endParaRPr sz="1200"/>
          </a:p>
          <a:p>
            <a:pPr indent="0" lvl="0" marL="0" rtl="0" algn="just">
              <a:spcBef>
                <a:spcPts val="1200"/>
              </a:spcBef>
              <a:spcAft>
                <a:spcPts val="0"/>
              </a:spcAft>
              <a:buNone/>
            </a:pPr>
            <a:r>
              <a:rPr lang="es" sz="1200"/>
              <a:t>Aquí también podemos ver cómo el modelo se va ajustando para hacer menos errores, tanto en el entrenamiento como en la validación.</a:t>
            </a:r>
            <a:endParaRPr sz="1200"/>
          </a:p>
          <a:p>
            <a:pPr indent="0" lvl="0" marL="0" rtl="0" algn="l">
              <a:spcBef>
                <a:spcPts val="1200"/>
              </a:spcBef>
              <a:spcAft>
                <a:spcPts val="0"/>
              </a:spcAft>
              <a:buNone/>
            </a:pPr>
            <a:r>
              <a:t/>
            </a:r>
            <a:endParaRPr b="1" sz="1200"/>
          </a:p>
          <a:p>
            <a:pPr indent="0" lvl="0" marL="0" rtl="0" algn="l">
              <a:spcBef>
                <a:spcPts val="1200"/>
              </a:spcBef>
              <a:spcAft>
                <a:spcPts val="1200"/>
              </a:spcAft>
              <a:buNone/>
            </a:pPr>
            <a:r>
              <a:t/>
            </a:r>
            <a:endParaRPr/>
          </a:p>
        </p:txBody>
      </p:sp>
      <p:pic>
        <p:nvPicPr>
          <p:cNvPr id="175" name="Google Shape;175;p19"/>
          <p:cNvPicPr preferRelativeResize="0"/>
          <p:nvPr/>
        </p:nvPicPr>
        <p:blipFill>
          <a:blip r:embed="rId3">
            <a:alphaModFix/>
          </a:blip>
          <a:stretch>
            <a:fillRect/>
          </a:stretch>
        </p:blipFill>
        <p:spPr>
          <a:xfrm>
            <a:off x="4063275" y="1612750"/>
            <a:ext cx="4938698" cy="2700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Demostración del Modelo:</a:t>
            </a:r>
            <a:endParaRPr/>
          </a:p>
        </p:txBody>
      </p:sp>
      <p:sp>
        <p:nvSpPr>
          <p:cNvPr id="181" name="Google Shape;181;p20"/>
          <p:cNvSpPr txBox="1"/>
          <p:nvPr>
            <p:ph idx="1" type="body"/>
          </p:nvPr>
        </p:nvSpPr>
        <p:spPr>
          <a:xfrm>
            <a:off x="972800" y="1459325"/>
            <a:ext cx="7038900" cy="1300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Para poder interactuar con el modelo de forma práctica, se ha creado una </a:t>
            </a:r>
            <a:r>
              <a:rPr b="1" lang="es"/>
              <a:t>API web</a:t>
            </a:r>
            <a:r>
              <a:rPr lang="es"/>
              <a:t>. Esto significa que cualquier persona puede cargar una imagen de una radiografía de tórax en un navegador web o en una aplicación como </a:t>
            </a:r>
            <a:r>
              <a:rPr b="1" lang="es"/>
              <a:t>Postman</a:t>
            </a:r>
            <a:r>
              <a:rPr lang="es"/>
              <a:t>, y el sistema devolverá la predicción si la imagen muestra "Normal" o "Pneumonía".</a:t>
            </a:r>
            <a:endParaRPr/>
          </a:p>
        </p:txBody>
      </p:sp>
      <p:sp>
        <p:nvSpPr>
          <p:cNvPr id="182" name="Google Shape;182;p20"/>
          <p:cNvSpPr txBox="1"/>
          <p:nvPr/>
        </p:nvSpPr>
        <p:spPr>
          <a:xfrm>
            <a:off x="1037750" y="2662775"/>
            <a:ext cx="6582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solidFill>
                <a:schemeClr val="lt1"/>
              </a:solidFill>
              <a:latin typeface="Lato"/>
              <a:ea typeface="Lato"/>
              <a:cs typeface="Lato"/>
              <a:sym typeface="Lato"/>
            </a:endParaRPr>
          </a:p>
          <a:p>
            <a:pPr indent="0" lvl="0" marL="0" rtl="0" algn="l">
              <a:spcBef>
                <a:spcPts val="0"/>
              </a:spcBef>
              <a:spcAft>
                <a:spcPts val="0"/>
              </a:spcAft>
              <a:buNone/>
            </a:pPr>
            <a:r>
              <a:rPr b="1" lang="es" sz="2400">
                <a:solidFill>
                  <a:schemeClr val="lt1"/>
                </a:solidFill>
                <a:latin typeface="Lato"/>
                <a:ea typeface="Lato"/>
                <a:cs typeface="Lato"/>
                <a:sym typeface="Lato"/>
              </a:rPr>
              <a:t>API web: </a:t>
            </a:r>
            <a:r>
              <a:rPr b="1" lang="es" sz="2400">
                <a:solidFill>
                  <a:schemeClr val="lt1"/>
                </a:solidFill>
                <a:latin typeface="Lato"/>
                <a:ea typeface="Lato"/>
                <a:cs typeface="Lato"/>
                <a:sym typeface="Lato"/>
              </a:rPr>
              <a:t>https://475b-34-169-63-196.ngrok-free.app/</a:t>
            </a:r>
            <a:endParaRPr b="1" sz="24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Aprendizajes Obtenidos</a:t>
            </a:r>
            <a:endParaRPr/>
          </a:p>
        </p:txBody>
      </p:sp>
      <p:sp>
        <p:nvSpPr>
          <p:cNvPr id="188" name="Google Shape;188;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just">
              <a:spcBef>
                <a:spcPts val="1200"/>
              </a:spcBef>
              <a:spcAft>
                <a:spcPts val="0"/>
              </a:spcAft>
              <a:buSzPts val="1500"/>
              <a:buAutoNum type="arabicPeriod"/>
            </a:pPr>
            <a:r>
              <a:rPr b="1" lang="es"/>
              <a:t>Importancia de los Datos</a:t>
            </a:r>
            <a:r>
              <a:rPr lang="es"/>
              <a:t>: Los modelos de IA requieren grandes cantidades de datos de alta calidad para ser efectivos. En este caso, las imágenes de radiografías son fundamentales para que el modelo aprenda a reconocer los patrones de la neumonía.</a:t>
            </a:r>
            <a:endParaRPr/>
          </a:p>
          <a:p>
            <a:pPr indent="-311150" lvl="0" marL="457200" rtl="0" algn="just">
              <a:spcBef>
                <a:spcPts val="0"/>
              </a:spcBef>
              <a:spcAft>
                <a:spcPts val="0"/>
              </a:spcAft>
              <a:buSzPts val="1300"/>
              <a:buFont typeface="Arial"/>
              <a:buAutoNum type="arabicPeriod"/>
            </a:pPr>
            <a:r>
              <a:rPr b="1" lang="es"/>
              <a:t>Generalización del Modelo</a:t>
            </a:r>
            <a:r>
              <a:rPr lang="es"/>
              <a:t>: Asegurarse de que el modelo generalice bien a datos nuevos es esencial. La validación cruzada y la evaluación constante con datos no vistos han sido claves para garantizar que el modelo pueda funcionar bien</a:t>
            </a:r>
            <a:endParaRPr/>
          </a:p>
          <a:p>
            <a:pPr indent="-311150" lvl="0" marL="457200" rtl="0" algn="just">
              <a:spcBef>
                <a:spcPts val="0"/>
              </a:spcBef>
              <a:spcAft>
                <a:spcPts val="0"/>
              </a:spcAft>
              <a:buSzPts val="1300"/>
              <a:buFont typeface="Arial"/>
              <a:buAutoNum type="arabicPeriod"/>
            </a:pPr>
            <a:r>
              <a:rPr b="1" lang="es"/>
              <a:t>Aplicaciones del Modelo</a:t>
            </a:r>
            <a:r>
              <a:rPr lang="es"/>
              <a:t>: Este modelo puede ser usado no solo para detectar neumonía, sino también como base para otros diagnósticos médicos basados en imágenes, lo que podría ayudar a los médicos a realizar diagnósticos más rápidos y precisos.</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