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1pPr>
    <a:lvl2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2pPr>
    <a:lvl3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3pPr>
    <a:lvl4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4pPr>
    <a:lvl5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5pPr>
    <a:lvl6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6pPr>
    <a:lvl7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7pPr>
    <a:lvl8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8pPr>
    <a:lvl9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 b="def" i="def"/>
      <a:tcStyle>
        <a:tcBdr/>
        <a:fill>
          <a:solidFill>
            <a:srgbClr val="E6EBF3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 b="def" i="def"/>
      <a:tcStyle>
        <a:tcBdr/>
        <a:fill>
          <a:solidFill>
            <a:srgbClr val="E7F2E6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 b="def" i="def"/>
      <a:tcStyle>
        <a:tcBdr/>
        <a:fill>
          <a:solidFill>
            <a:srgbClr val="F6E7EC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7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2" name="Nivel de texto 1…"/>
          <p:cNvSpPr txBox="1"/>
          <p:nvPr>
            <p:ph type="body" sz="quarter" idx="1" hasCustomPrompt="1"/>
          </p:nvPr>
        </p:nvSpPr>
        <p:spPr>
          <a:xfrm>
            <a:off x="1270000" y="12160429"/>
            <a:ext cx="21844000" cy="694057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966258" indent="-407458" algn="ctr" defTabSz="825500">
              <a:spcBef>
                <a:spcPts val="0"/>
              </a:spcBef>
              <a:buClrTx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1525058" indent="-407458" algn="ctr" defTabSz="825500">
              <a:spcBef>
                <a:spcPts val="0"/>
              </a:spcBef>
              <a:buClrTx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2083858" indent="-407458" algn="ctr" defTabSz="825500">
              <a:spcBef>
                <a:spcPts val="0"/>
              </a:spcBef>
              <a:buClrTx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2642658" indent="-407458" algn="ctr" defTabSz="825500">
              <a:spcBef>
                <a:spcPts val="0"/>
              </a:spcBef>
              <a:buClrTx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Autor y fecha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Nivel de texto 1…"/>
          <p:cNvSpPr txBox="1"/>
          <p:nvPr>
            <p:ph type="body" sz="quarter" idx="21" hasCustomPrompt="1"/>
          </p:nvPr>
        </p:nvSpPr>
        <p:spPr>
          <a:xfrm>
            <a:off x="1270000" y="6984999"/>
            <a:ext cx="21844000" cy="2512354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presentación</a:t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 de diapositiva"/>
          <p:cNvSpPr txBox="1"/>
          <p:nvPr>
            <p:ph type="title" hasCustomPrompt="1"/>
          </p:nvPr>
        </p:nvSpPr>
        <p:spPr>
          <a:xfrm>
            <a:off x="1270000" y="812800"/>
            <a:ext cx="21844000" cy="1557438"/>
          </a:xfrm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100" name="Nivel de texto 1…"/>
          <p:cNvSpPr txBox="1"/>
          <p:nvPr>
            <p:ph type="body" sz="quarter" idx="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1187450" indent="-628650" algn="ctr" defTabSz="825500">
              <a:spcBef>
                <a:spcPts val="0"/>
              </a:spcBef>
              <a:buClrTx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1746250" indent="-628650" algn="ctr" defTabSz="825500">
              <a:spcBef>
                <a:spcPts val="0"/>
              </a:spcBef>
              <a:buClrTx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2305050" indent="-628650" algn="ctr" defTabSz="825500">
              <a:spcBef>
                <a:spcPts val="0"/>
              </a:spcBef>
              <a:buClrTx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2863850" indent="-628650" algn="ctr" defTabSz="825500">
              <a:spcBef>
                <a:spcPts val="0"/>
              </a:spcBef>
              <a:buClrTx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ítulo de agenda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109" name="Nivel de texto 1…"/>
          <p:cNvSpPr txBox="1"/>
          <p:nvPr>
            <p:ph type="body" sz="quarter" idx="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1187450" indent="-628650" algn="ctr" defTabSz="825500">
              <a:spcBef>
                <a:spcPts val="0"/>
              </a:spcBef>
              <a:buClrTx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1746250" indent="-628650" algn="ctr" defTabSz="825500">
              <a:spcBef>
                <a:spcPts val="0"/>
              </a:spcBef>
              <a:buClrTx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2305050" indent="-628650" algn="ctr" defTabSz="825500">
              <a:spcBef>
                <a:spcPts val="0"/>
              </a:spcBef>
              <a:buClrTx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2863850" indent="-628650" algn="ctr" defTabSz="825500">
              <a:spcBef>
                <a:spcPts val="0"/>
              </a:spcBef>
              <a:buClrTx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Nivel de texto 1…"/>
          <p:cNvSpPr txBox="1"/>
          <p:nvPr>
            <p:ph type="body" idx="2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buClrTx/>
              <a:buSzTx/>
              <a:buNone/>
              <a:defRPr spc="-99" sz="5500"/>
            </a:lvl1pPr>
          </a:lstStyle>
          <a:p>
            <a:pPr/>
            <a:r>
              <a:t>Temas de agenda</a:t>
            </a:r>
          </a:p>
        </p:txBody>
      </p:sp>
      <p:sp>
        <p:nvSpPr>
          <p:cNvPr id="11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Nivel de texto 1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70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Nivel de texto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numCol="1" spcCol="38100" anchor="b"/>
          <a:lstStyle>
            <a:lvl1pPr marL="0" indent="0" algn="ctr" defTabSz="2438337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2438337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2438337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2438337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2438337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Información del dato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Información del dato</a:t>
            </a:r>
          </a:p>
        </p:txBody>
      </p:sp>
      <p:sp>
        <p:nvSpPr>
          <p:cNvPr id="12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Nivel de texto 1…"/>
          <p:cNvSpPr txBox="1"/>
          <p:nvPr>
            <p:ph type="body" sz="quarter" idx="1" hasCustomPrompt="1"/>
          </p:nvPr>
        </p:nvSpPr>
        <p:spPr>
          <a:xfrm>
            <a:off x="1270000" y="11155085"/>
            <a:ext cx="21844000" cy="8326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1071033" indent="-512233" algn="ctr" defTabSz="825500">
              <a:spcBef>
                <a:spcPts val="0"/>
              </a:spcBef>
              <a:buClrTx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1629833" indent="-512233" algn="ctr" defTabSz="825500">
              <a:spcBef>
                <a:spcPts val="0"/>
              </a:spcBef>
              <a:buClrTx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2188633" indent="-512233" algn="ctr" defTabSz="825500">
              <a:spcBef>
                <a:spcPts val="0"/>
              </a:spcBef>
              <a:buClrTx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2747433" indent="-512233" algn="ctr" defTabSz="825500">
              <a:spcBef>
                <a:spcPts val="0"/>
              </a:spcBef>
              <a:buClrTx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Atribución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6" name="Nivel de texto 1…"/>
          <p:cNvSpPr txBox="1"/>
          <p:nvPr>
            <p:ph type="body" sz="half" idx="21" hasCustomPrompt="1"/>
          </p:nvPr>
        </p:nvSpPr>
        <p:spPr>
          <a:xfrm>
            <a:off x="1270000" y="5141969"/>
            <a:ext cx="21844000" cy="3430192"/>
          </a:xfrm>
          <a:prstGeom prst="rect">
            <a:avLst/>
          </a:prstGeom>
        </p:spPr>
        <p:txBody>
          <a:bodyPr numCol="1" spcCol="38100" anchor="ctr"/>
          <a:lstStyle/>
          <a:p>
            <a:pPr lvl="4" marL="0" indent="1536191" algn="ctr" defTabSz="1365504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12" sz="4704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“Frase celebre”
</a:t>
            </a:r>
          </a:p>
        </p:txBody>
      </p:sp>
      <p:sp>
        <p:nvSpPr>
          <p:cNvPr id="13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os medusas contra un fondo rosa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5" name="Dos medusas contra un fondo azul obscuro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6" name="Dos medusas contra un fondo azul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2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5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2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Nivel de texto 1…"/>
          <p:cNvSpPr txBox="1"/>
          <p:nvPr>
            <p:ph type="body" sz="quarter" idx="1" hasCustomPrompt="1"/>
          </p:nvPr>
        </p:nvSpPr>
        <p:spPr>
          <a:xfrm>
            <a:off x="1270000" y="12166600"/>
            <a:ext cx="21844000" cy="694056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966258" indent="-407458" algn="ctr" defTabSz="825500">
              <a:spcBef>
                <a:spcPts val="0"/>
              </a:spcBef>
              <a:buClrTx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1525058" indent="-407458" algn="ctr" defTabSz="825500">
              <a:spcBef>
                <a:spcPts val="0"/>
              </a:spcBef>
              <a:buClrTx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2083858" indent="-407458" algn="ctr" defTabSz="825500">
              <a:spcBef>
                <a:spcPts val="0"/>
              </a:spcBef>
              <a:buClrTx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2642658" indent="-407458" algn="ctr" defTabSz="825500">
              <a:spcBef>
                <a:spcPts val="0"/>
              </a:spcBef>
              <a:buClrTx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Autor y fecha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24" name="Nivel de texto 1…"/>
          <p:cNvSpPr txBox="1"/>
          <p:nvPr>
            <p:ph type="body" sz="quarter" idx="22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presentación</a:t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s medusas contra un fondo azul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Título de diapositiva"/>
          <p:cNvSpPr txBox="1"/>
          <p:nvPr>
            <p:ph type="title" hasCustomPrompt="1"/>
          </p:nvPr>
        </p:nvSpPr>
        <p:spPr>
          <a:xfrm>
            <a:off x="1270000" y="3885107"/>
            <a:ext cx="9652000" cy="3200204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diapositiva"/>
          <p:cNvSpPr txBox="1"/>
          <p:nvPr>
            <p:ph type="title" hasCustomPrompt="1"/>
          </p:nvPr>
        </p:nvSpPr>
        <p:spPr>
          <a:xfrm>
            <a:off x="1270000" y="812800"/>
            <a:ext cx="21844000" cy="1557438"/>
          </a:xfrm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43" name="Nivel de texto 1…"/>
          <p:cNvSpPr txBox="1"/>
          <p:nvPr>
            <p:ph type="body" sz="quarter" idx="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1187450" indent="-628650" algn="ctr" defTabSz="825500">
              <a:spcBef>
                <a:spcPts val="0"/>
              </a:spcBef>
              <a:buClrTx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1746250" indent="-628650" algn="ctr" defTabSz="825500">
              <a:spcBef>
                <a:spcPts val="0"/>
              </a:spcBef>
              <a:buClrTx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2305050" indent="-628650" algn="ctr" defTabSz="825500">
              <a:spcBef>
                <a:spcPts val="0"/>
              </a:spcBef>
              <a:buClrTx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2863850" indent="-628650" algn="ctr" defTabSz="825500">
              <a:spcBef>
                <a:spcPts val="0"/>
              </a:spcBef>
              <a:buClrTx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Nivel de texto 1…"/>
          <p:cNvSpPr txBox="1"/>
          <p:nvPr>
            <p:ph type="body" idx="2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Texto en viñeta de diapositiva</a:t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os medusas contra un fondo rosa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6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ubtítulo de diapositiva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pequeñ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7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7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8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8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ítulo de sec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9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ivel de texto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2200">
            <a:normAutofit fontScale="100000" lnSpcReduction="0"/>
          </a:bodyPr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exto del título"/>
          <p:cNvSpPr txBox="1"/>
          <p:nvPr>
            <p:ph type="title"/>
          </p:nvPr>
        </p:nvSpPr>
        <p:spPr>
          <a:xfrm>
            <a:off x="3653366" y="0"/>
            <a:ext cx="19507201" cy="3673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977623" y="13081001"/>
            <a:ext cx="416053" cy="4671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1pPr>
      <a:lvl2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2pPr>
      <a:lvl3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3pPr>
      <a:lvl4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4pPr>
      <a:lvl5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5pPr>
      <a:lvl6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6pPr>
      <a:lvl7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7pPr>
      <a:lvl8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8pPr>
      <a:lvl9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SS"/>
          <p:cNvSpPr txBox="1"/>
          <p:nvPr/>
        </p:nvSpPr>
        <p:spPr>
          <a:xfrm>
            <a:off x="1270000" y="3753974"/>
            <a:ext cx="21844000" cy="3879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2438337">
              <a:lnSpc>
                <a:spcPct val="90000"/>
              </a:lnSpc>
              <a:spcBef>
                <a:spcPts val="0"/>
              </a:spcBef>
              <a:defRPr spc="-600" sz="170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CSS</a:t>
            </a:r>
          </a:p>
        </p:txBody>
      </p:sp>
      <p:sp>
        <p:nvSpPr>
          <p:cNvPr id="172" name="Franco Callipo"/>
          <p:cNvSpPr txBox="1"/>
          <p:nvPr>
            <p:ph type="body" sz="quarter" idx="1"/>
          </p:nvPr>
        </p:nvSpPr>
        <p:spPr>
          <a:xfrm>
            <a:off x="1270000" y="12160429"/>
            <a:ext cx="21844000" cy="694057"/>
          </a:xfrm>
          <a:prstGeom prst="rect">
            <a:avLst/>
          </a:prstGeom>
        </p:spPr>
        <p:txBody>
          <a:bodyPr/>
          <a:lstStyle/>
          <a:p>
            <a:pPr/>
            <a:r>
              <a:t>Franco Callipo</a:t>
            </a:r>
          </a:p>
        </p:txBody>
      </p:sp>
      <p:sp>
        <p:nvSpPr>
          <p:cNvPr id="173" name="Parte 3"/>
          <p:cNvSpPr txBox="1"/>
          <p:nvPr/>
        </p:nvSpPr>
        <p:spPr>
          <a:xfrm>
            <a:off x="1270000" y="7449673"/>
            <a:ext cx="21844000" cy="2512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825500">
              <a:spcBef>
                <a:spcPts val="0"/>
              </a:spcBef>
              <a:defRPr sz="5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Parte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Display"/>
          <p:cNvSpPr txBox="1"/>
          <p:nvPr>
            <p:ph type="title"/>
          </p:nvPr>
        </p:nvSpPr>
        <p:spPr>
          <a:xfrm>
            <a:off x="-1905000" y="821133"/>
            <a:ext cx="9652000" cy="1549403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Display</a:t>
            </a:r>
          </a:p>
        </p:txBody>
      </p:sp>
      <p:sp>
        <p:nvSpPr>
          <p:cNvPr id="202" name="inline"/>
          <p:cNvSpPr txBox="1"/>
          <p:nvPr/>
        </p:nvSpPr>
        <p:spPr>
          <a:xfrm>
            <a:off x="-2630496" y="2123519"/>
            <a:ext cx="9652001" cy="101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825500">
              <a:spcBef>
                <a:spcPts val="0"/>
              </a:spcBef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inline</a:t>
            </a:r>
          </a:p>
        </p:txBody>
      </p:sp>
      <p:sp>
        <p:nvSpPr>
          <p:cNvPr id="203" name="Hace que los elementos se muestren en la misma línea, ajustándose al contenido y sin tener en cuenta el ancho, alto o márgenes de la caja."/>
          <p:cNvSpPr txBox="1"/>
          <p:nvPr/>
        </p:nvSpPr>
        <p:spPr>
          <a:xfrm>
            <a:off x="1218158" y="3818413"/>
            <a:ext cx="21947684" cy="185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558800" indent="-558800">
              <a:buClr>
                <a:srgbClr val="000000"/>
              </a:buClr>
              <a:buSzPct val="100000"/>
              <a:buChar char="•"/>
              <a:defRPr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Hace que los elementos se muestren en la misma línea, ajustándose al contenido y sin tener en cuenta el ancho, alto o márgenes de la caja.</a:t>
            </a:r>
          </a:p>
        </p:txBody>
      </p:sp>
      <p:pic>
        <p:nvPicPr>
          <p:cNvPr id="204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91380" y="7687660"/>
            <a:ext cx="9201240" cy="15864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Display"/>
          <p:cNvSpPr txBox="1"/>
          <p:nvPr>
            <p:ph type="title"/>
          </p:nvPr>
        </p:nvSpPr>
        <p:spPr>
          <a:xfrm>
            <a:off x="-1905000" y="821133"/>
            <a:ext cx="9652000" cy="1549403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Display</a:t>
            </a:r>
          </a:p>
        </p:txBody>
      </p:sp>
      <p:sp>
        <p:nvSpPr>
          <p:cNvPr id="207" name="inline-block"/>
          <p:cNvSpPr txBox="1"/>
          <p:nvPr/>
        </p:nvSpPr>
        <p:spPr>
          <a:xfrm>
            <a:off x="-1690696" y="2123519"/>
            <a:ext cx="9652001" cy="101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825500">
              <a:spcBef>
                <a:spcPts val="0"/>
              </a:spcBef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inline-block</a:t>
            </a:r>
          </a:p>
        </p:txBody>
      </p:sp>
      <p:sp>
        <p:nvSpPr>
          <p:cNvPr id="208" name="Hace que los elementos se muestren en la misma línea respetando el ancho, el alto y los márgenes."/>
          <p:cNvSpPr txBox="1"/>
          <p:nvPr/>
        </p:nvSpPr>
        <p:spPr>
          <a:xfrm>
            <a:off x="1218158" y="3818413"/>
            <a:ext cx="21947684" cy="185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558800" indent="-558800">
              <a:buClr>
                <a:srgbClr val="000000"/>
              </a:buClr>
              <a:buSzPct val="100000"/>
              <a:buChar char="•"/>
              <a:defRPr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Hace que los elementos se muestren en la misma línea respetando el ancho, el alto y los márgenes.</a:t>
            </a:r>
          </a:p>
        </p:txBody>
      </p:sp>
      <p:pic>
        <p:nvPicPr>
          <p:cNvPr id="209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5624" y="7120593"/>
            <a:ext cx="9272752" cy="32482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none"/>
          <p:cNvSpPr txBox="1"/>
          <p:nvPr/>
        </p:nvSpPr>
        <p:spPr>
          <a:xfrm>
            <a:off x="-2770196" y="2123519"/>
            <a:ext cx="9652001" cy="101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825500">
              <a:spcBef>
                <a:spcPts val="0"/>
              </a:spcBef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none</a:t>
            </a:r>
          </a:p>
        </p:txBody>
      </p:sp>
      <p:sp>
        <p:nvSpPr>
          <p:cNvPr id="212" name="Display"/>
          <p:cNvSpPr txBox="1"/>
          <p:nvPr/>
        </p:nvSpPr>
        <p:spPr>
          <a:xfrm>
            <a:off x="-1905000" y="821133"/>
            <a:ext cx="9652000" cy="1549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300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Display</a:t>
            </a:r>
          </a:p>
        </p:txBody>
      </p:sp>
      <p:sp>
        <p:nvSpPr>
          <p:cNvPr id="213" name="Oculta el elemento."/>
          <p:cNvSpPr txBox="1"/>
          <p:nvPr/>
        </p:nvSpPr>
        <p:spPr>
          <a:xfrm>
            <a:off x="1218158" y="3818413"/>
            <a:ext cx="21947684" cy="185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558800" indent="-558800">
              <a:buClr>
                <a:srgbClr val="000000"/>
              </a:buClr>
              <a:buSzPct val="100000"/>
              <a:buChar char="•"/>
              <a:defRPr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Oculta el elemento.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flex"/>
          <p:cNvSpPr txBox="1"/>
          <p:nvPr/>
        </p:nvSpPr>
        <p:spPr>
          <a:xfrm>
            <a:off x="-3024196" y="2123519"/>
            <a:ext cx="9652001" cy="101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825500">
              <a:spcBef>
                <a:spcPts val="0"/>
              </a:spcBef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flex</a:t>
            </a:r>
          </a:p>
        </p:txBody>
      </p:sp>
      <p:sp>
        <p:nvSpPr>
          <p:cNvPr id="216" name="Display"/>
          <p:cNvSpPr txBox="1"/>
          <p:nvPr/>
        </p:nvSpPr>
        <p:spPr>
          <a:xfrm>
            <a:off x="-1905000" y="821133"/>
            <a:ext cx="9652000" cy="1549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300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Display</a:t>
            </a:r>
          </a:p>
        </p:txBody>
      </p:sp>
      <p:sp>
        <p:nvSpPr>
          <p:cNvPr id="217" name="Hace que los elementos hijos se comporten de manera flexible."/>
          <p:cNvSpPr txBox="1"/>
          <p:nvPr/>
        </p:nvSpPr>
        <p:spPr>
          <a:xfrm>
            <a:off x="1218158" y="3818413"/>
            <a:ext cx="21947684" cy="185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558800" indent="-558800">
              <a:buClr>
                <a:srgbClr val="000000"/>
              </a:buClr>
              <a:buSzPct val="100000"/>
              <a:buChar char="•"/>
              <a:defRPr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Hace que los elementos hijos se comporten de manera flexible.</a:t>
            </a:r>
          </a:p>
        </p:txBody>
      </p:sp>
      <p:pic>
        <p:nvPicPr>
          <p:cNvPr id="218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78743" y="5743809"/>
            <a:ext cx="8826514" cy="70467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lexbo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400"/>
            </a:lvl1pPr>
          </a:lstStyle>
          <a:p>
            <a:pPr/>
            <a:r>
              <a:t>Flexbox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Flexbox"/>
          <p:cNvSpPr txBox="1"/>
          <p:nvPr>
            <p:ph type="title"/>
          </p:nvPr>
        </p:nvSpPr>
        <p:spPr>
          <a:xfrm>
            <a:off x="-1600200" y="821133"/>
            <a:ext cx="9652000" cy="1549403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Flexbox</a:t>
            </a:r>
          </a:p>
        </p:txBody>
      </p:sp>
      <p:sp>
        <p:nvSpPr>
          <p:cNvPr id="223" name="El elemento “padre” que contiene cada uno de los items, debe tener el valor flex o inline-flex en la propiedad display."/>
          <p:cNvSpPr txBox="1"/>
          <p:nvPr>
            <p:ph type="body" sz="quarter" idx="1"/>
          </p:nvPr>
        </p:nvSpPr>
        <p:spPr>
          <a:xfrm>
            <a:off x="1270000" y="4267199"/>
            <a:ext cx="22365990" cy="2015433"/>
          </a:xfrm>
          <a:prstGeom prst="rect">
            <a:avLst/>
          </a:prstGeom>
        </p:spPr>
        <p:txBody>
          <a:bodyPr/>
          <a:lstStyle/>
          <a:p>
            <a:pPr/>
            <a:r>
              <a:t>El elemento “padre” que contiene cada uno de los items, debe tener el valor </a:t>
            </a:r>
            <a:r>
              <a:rPr b="1"/>
              <a:t>flex o inline-flex </a:t>
            </a:r>
            <a:r>
              <a:t>en la propiedad display.</a:t>
            </a:r>
          </a:p>
        </p:txBody>
      </p:sp>
      <p:sp>
        <p:nvSpPr>
          <p:cNvPr id="224" name="Contenedor flexible"/>
          <p:cNvSpPr txBox="1"/>
          <p:nvPr>
            <p:ph type="body" idx="21"/>
          </p:nvPr>
        </p:nvSpPr>
        <p:spPr>
          <a:xfrm>
            <a:off x="-355600" y="2123519"/>
            <a:ext cx="9652000" cy="10160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Contenedor flexible</a:t>
            </a:r>
          </a:p>
        </p:txBody>
      </p:sp>
      <p:pic>
        <p:nvPicPr>
          <p:cNvPr id="225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3385" y="6282594"/>
            <a:ext cx="18399219" cy="59692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Dirección de los ej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400"/>
            </a:lvl1pPr>
          </a:lstStyle>
          <a:p>
            <a:pPr/>
            <a:r>
              <a:t>Dirección de los ejes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Dirección de los ejes"/>
          <p:cNvSpPr txBox="1"/>
          <p:nvPr>
            <p:ph type="title"/>
          </p:nvPr>
        </p:nvSpPr>
        <p:spPr>
          <a:xfrm>
            <a:off x="1079500" y="821133"/>
            <a:ext cx="9652000" cy="1549403"/>
          </a:xfrm>
          <a:prstGeom prst="rect">
            <a:avLst/>
          </a:prstGeom>
        </p:spPr>
        <p:txBody>
          <a:bodyPr/>
          <a:lstStyle>
            <a:lvl1pPr defTabSz="792479">
              <a:defRPr spc="-300" sz="8000"/>
            </a:lvl1pPr>
          </a:lstStyle>
          <a:p>
            <a:pPr/>
            <a:r>
              <a:t>Dirección de los ejes</a:t>
            </a:r>
          </a:p>
        </p:txBody>
      </p:sp>
      <p:sp>
        <p:nvSpPr>
          <p:cNvPr id="230" name="row (Los elementos se visualizan de izquierda a derecha, valor por defecto)…"/>
          <p:cNvSpPr txBox="1"/>
          <p:nvPr>
            <p:ph type="body" sz="half" idx="1"/>
          </p:nvPr>
        </p:nvSpPr>
        <p:spPr>
          <a:xfrm>
            <a:off x="1270000" y="4267199"/>
            <a:ext cx="14149586" cy="8097741"/>
          </a:xfrm>
          <a:prstGeom prst="rect">
            <a:avLst/>
          </a:prstGeom>
        </p:spPr>
        <p:txBody>
          <a:bodyPr/>
          <a:lstStyle/>
          <a:p>
            <a:pPr marL="553212" indent="-553212" defTabSz="2414016">
              <a:spcBef>
                <a:spcPts val="2300"/>
              </a:spcBef>
              <a:defRPr sz="4700"/>
            </a:pPr>
            <a:r>
              <a:t>row (Los elementos se visualizan de izquierda a derecha, valor por defecto)</a:t>
            </a:r>
          </a:p>
          <a:p>
            <a:pPr marL="553212" indent="-553212" defTabSz="2414016">
              <a:spcBef>
                <a:spcPts val="2300"/>
              </a:spcBef>
              <a:defRPr sz="4700"/>
            </a:pPr>
            <a:r>
              <a:t>row-reverse (Los elementos se visualizan de derecha a izquierda)</a:t>
            </a:r>
          </a:p>
          <a:p>
            <a:pPr marL="553212" indent="-553212" defTabSz="2414016">
              <a:spcBef>
                <a:spcPts val="2300"/>
              </a:spcBef>
              <a:defRPr sz="4700"/>
            </a:pPr>
            <a:r>
              <a:t>column (Los elementos se visualizan de arriba hacia abajo)</a:t>
            </a:r>
          </a:p>
          <a:p>
            <a:pPr marL="553212" indent="-553212" defTabSz="2414016">
              <a:spcBef>
                <a:spcPts val="2300"/>
              </a:spcBef>
              <a:defRPr sz="4700"/>
            </a:pPr>
            <a:r>
              <a:t>column-reverse (Los elementos se visualizan de abajo hacia arriba) </a:t>
            </a:r>
            <a:br/>
          </a:p>
        </p:txBody>
      </p:sp>
      <p:sp>
        <p:nvSpPr>
          <p:cNvPr id="231" name="flex-direction"/>
          <p:cNvSpPr txBox="1"/>
          <p:nvPr>
            <p:ph type="body" idx="21"/>
          </p:nvPr>
        </p:nvSpPr>
        <p:spPr>
          <a:xfrm>
            <a:off x="-1371600" y="2123519"/>
            <a:ext cx="9652000" cy="10160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flex-direction</a:t>
            </a:r>
          </a:p>
        </p:txBody>
      </p:sp>
      <p:pic>
        <p:nvPicPr>
          <p:cNvPr id="232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45278" y="3496950"/>
            <a:ext cx="6188144" cy="89363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Dirección de los ejes"/>
          <p:cNvSpPr txBox="1"/>
          <p:nvPr>
            <p:ph type="title"/>
          </p:nvPr>
        </p:nvSpPr>
        <p:spPr>
          <a:xfrm>
            <a:off x="1079500" y="821133"/>
            <a:ext cx="9652000" cy="1549403"/>
          </a:xfrm>
          <a:prstGeom prst="rect">
            <a:avLst/>
          </a:prstGeom>
        </p:spPr>
        <p:txBody>
          <a:bodyPr/>
          <a:lstStyle>
            <a:lvl1pPr defTabSz="792479">
              <a:defRPr spc="-300" sz="8000"/>
            </a:lvl1pPr>
          </a:lstStyle>
          <a:p>
            <a:pPr/>
            <a:r>
              <a:t>Dirección de los ejes</a:t>
            </a:r>
          </a:p>
        </p:txBody>
      </p:sp>
      <p:sp>
        <p:nvSpPr>
          <p:cNvPr id="235" name="nowrap (Establece los elementos en una sola línea, no permite que se desborde el contenedor)…"/>
          <p:cNvSpPr txBox="1"/>
          <p:nvPr>
            <p:ph type="body" sz="half" idx="1"/>
          </p:nvPr>
        </p:nvSpPr>
        <p:spPr>
          <a:xfrm>
            <a:off x="1270000" y="4267199"/>
            <a:ext cx="13958590" cy="8097741"/>
          </a:xfrm>
          <a:prstGeom prst="rect">
            <a:avLst/>
          </a:prstGeom>
        </p:spPr>
        <p:txBody>
          <a:bodyPr/>
          <a:lstStyle/>
          <a:p>
            <a:pPr/>
            <a:r>
              <a:t>nowrap (Establece los elementos en una sola línea, no permite que se desborde el contenedor)</a:t>
            </a:r>
          </a:p>
          <a:p>
            <a:pPr/>
            <a:r>
              <a:t>wrap (Los elementos se muestran en una sola línea, pero si su ancho supera la del contenedor, se distribuyen en varias filas)</a:t>
            </a:r>
          </a:p>
          <a:p>
            <a:pPr/>
            <a:r>
              <a:t>wrap-reverse (Su comportamiento es igual al wrap pero en dirección inversa)</a:t>
            </a:r>
          </a:p>
        </p:txBody>
      </p:sp>
      <p:sp>
        <p:nvSpPr>
          <p:cNvPr id="236" name="flex-wrap"/>
          <p:cNvSpPr txBox="1"/>
          <p:nvPr>
            <p:ph type="body" idx="21"/>
          </p:nvPr>
        </p:nvSpPr>
        <p:spPr>
          <a:xfrm>
            <a:off x="-2044700" y="2123519"/>
            <a:ext cx="9652000" cy="10160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flex-wrap</a:t>
            </a:r>
          </a:p>
        </p:txBody>
      </p:sp>
      <p:pic>
        <p:nvPicPr>
          <p:cNvPr id="237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17161" y="5858409"/>
            <a:ext cx="8044382" cy="40221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ropiedades de alineació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400"/>
            </a:lvl1pPr>
          </a:lstStyle>
          <a:p>
            <a:pPr/>
            <a:r>
              <a:t>Propiedades de alineación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Modelo de caj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400"/>
            </a:lvl1pPr>
          </a:lstStyle>
          <a:p>
            <a:pPr/>
            <a:r>
              <a:t>Modelo de cajas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ropiedades de alineación"/>
          <p:cNvSpPr txBox="1"/>
          <p:nvPr>
            <p:ph type="title"/>
          </p:nvPr>
        </p:nvSpPr>
        <p:spPr>
          <a:xfrm>
            <a:off x="1270000" y="838200"/>
            <a:ext cx="12857858" cy="1549400"/>
          </a:xfrm>
          <a:prstGeom prst="rect">
            <a:avLst/>
          </a:prstGeom>
        </p:spPr>
        <p:txBody>
          <a:bodyPr/>
          <a:lstStyle>
            <a:lvl1pPr defTabSz="817244">
              <a:defRPr spc="-300" sz="8300"/>
            </a:lvl1pPr>
          </a:lstStyle>
          <a:p>
            <a:pPr/>
            <a:r>
              <a:t>Propiedades de alineación</a:t>
            </a:r>
          </a:p>
        </p:txBody>
      </p:sp>
      <p:sp>
        <p:nvSpPr>
          <p:cNvPr id="242" name="flex-start (Agrupa los ítems al principio del eje principal)…"/>
          <p:cNvSpPr txBox="1"/>
          <p:nvPr>
            <p:ph type="body" sz="half" idx="1"/>
          </p:nvPr>
        </p:nvSpPr>
        <p:spPr>
          <a:xfrm>
            <a:off x="1270000" y="4267200"/>
            <a:ext cx="15850493" cy="8432800"/>
          </a:xfrm>
          <a:prstGeom prst="rect">
            <a:avLst/>
          </a:prstGeom>
        </p:spPr>
        <p:txBody>
          <a:bodyPr/>
          <a:lstStyle/>
          <a:p>
            <a:pPr marL="530859" indent="-530859" defTabSz="2316478">
              <a:spcBef>
                <a:spcPts val="2200"/>
              </a:spcBef>
              <a:defRPr sz="4500"/>
            </a:pPr>
            <a:r>
              <a:t>flex-start</a:t>
            </a:r>
            <a:r>
              <a:rPr b="1"/>
              <a:t> </a:t>
            </a:r>
            <a:r>
              <a:t>(Agrupa los ítems al principio del eje principal)</a:t>
            </a:r>
          </a:p>
          <a:p>
            <a:pPr marL="530859" indent="-530859" defTabSz="2316478">
              <a:spcBef>
                <a:spcPts val="2200"/>
              </a:spcBef>
              <a:defRPr sz="4500"/>
            </a:pPr>
            <a:r>
              <a:t>flex-end</a:t>
            </a:r>
            <a:r>
              <a:rPr b="1"/>
              <a:t> </a:t>
            </a:r>
            <a:r>
              <a:t>(Agrupa los ítems al final del eje principal)</a:t>
            </a:r>
          </a:p>
          <a:p>
            <a:pPr marL="530859" indent="-530859" defTabSz="2316478">
              <a:spcBef>
                <a:spcPts val="2200"/>
              </a:spcBef>
              <a:defRPr sz="4500"/>
            </a:pPr>
            <a:r>
              <a:t>center (Agrupa los ítems al centro del eje principal)</a:t>
            </a:r>
          </a:p>
          <a:p>
            <a:pPr marL="530859" indent="-530859" defTabSz="2316478">
              <a:spcBef>
                <a:spcPts val="2200"/>
              </a:spcBef>
              <a:defRPr sz="4500"/>
            </a:pPr>
            <a:r>
              <a:t>space-between (Distribuye los ítems dejando el máximo espacio para separarlos)</a:t>
            </a:r>
          </a:p>
          <a:p>
            <a:pPr marL="530859" indent="-530859" defTabSz="2316478">
              <a:spcBef>
                <a:spcPts val="2200"/>
              </a:spcBef>
              <a:defRPr sz="4500"/>
            </a:pPr>
            <a:r>
              <a:t>space-around (Distribuye los ítems dejando el mismo espacio alrededor de ellos)</a:t>
            </a:r>
          </a:p>
          <a:p>
            <a:pPr marL="530859" indent="-530859" defTabSz="2316478">
              <a:spcBef>
                <a:spcPts val="2200"/>
              </a:spcBef>
              <a:defRPr sz="4500"/>
            </a:pPr>
            <a:r>
              <a:t>space-evenly (Distribuye los ítems dejando el mismo espacio, solapado, a izquierda y derecha)</a:t>
            </a:r>
          </a:p>
        </p:txBody>
      </p:sp>
      <p:sp>
        <p:nvSpPr>
          <p:cNvPr id="243" name="justify-content"/>
          <p:cNvSpPr txBox="1"/>
          <p:nvPr>
            <p:ph type="body" idx="21"/>
          </p:nvPr>
        </p:nvSpPr>
        <p:spPr>
          <a:xfrm>
            <a:off x="-990600" y="2123519"/>
            <a:ext cx="9652000" cy="10160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justify-content</a:t>
            </a:r>
          </a:p>
        </p:txBody>
      </p:sp>
      <p:pic>
        <p:nvPicPr>
          <p:cNvPr id="244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9905" y="3736264"/>
            <a:ext cx="6030680" cy="91478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ropiedades de alineación"/>
          <p:cNvSpPr txBox="1"/>
          <p:nvPr>
            <p:ph type="title"/>
          </p:nvPr>
        </p:nvSpPr>
        <p:spPr>
          <a:xfrm>
            <a:off x="1270000" y="838200"/>
            <a:ext cx="12857858" cy="1549400"/>
          </a:xfrm>
          <a:prstGeom prst="rect">
            <a:avLst/>
          </a:prstGeom>
        </p:spPr>
        <p:txBody>
          <a:bodyPr/>
          <a:lstStyle>
            <a:lvl1pPr defTabSz="817244">
              <a:defRPr spc="-300" sz="8300"/>
            </a:lvl1pPr>
          </a:lstStyle>
          <a:p>
            <a:pPr/>
            <a:r>
              <a:t>Propiedades de alineación</a:t>
            </a:r>
          </a:p>
        </p:txBody>
      </p:sp>
      <p:sp>
        <p:nvSpPr>
          <p:cNvPr id="247" name="flex-start (Agrupa los ítems al principio del eje principal)…"/>
          <p:cNvSpPr txBox="1"/>
          <p:nvPr>
            <p:ph type="body" sz="half" idx="1"/>
          </p:nvPr>
        </p:nvSpPr>
        <p:spPr>
          <a:xfrm>
            <a:off x="1270000" y="4267200"/>
            <a:ext cx="15850493" cy="8432800"/>
          </a:xfrm>
          <a:prstGeom prst="rect">
            <a:avLst/>
          </a:prstGeom>
        </p:spPr>
        <p:txBody>
          <a:bodyPr/>
          <a:lstStyle/>
          <a:p>
            <a:pPr marL="530859" indent="-530859" defTabSz="2316478">
              <a:spcBef>
                <a:spcPts val="2200"/>
              </a:spcBef>
              <a:defRPr sz="4500"/>
            </a:pPr>
            <a:r>
              <a:t>flex-start</a:t>
            </a:r>
            <a:r>
              <a:rPr b="1"/>
              <a:t> </a:t>
            </a:r>
            <a:r>
              <a:t>(Agrupa los ítems al principio del eje principal)</a:t>
            </a:r>
          </a:p>
          <a:p>
            <a:pPr marL="530859" indent="-530859" defTabSz="2316478">
              <a:spcBef>
                <a:spcPts val="2200"/>
              </a:spcBef>
              <a:defRPr sz="4500"/>
            </a:pPr>
            <a:r>
              <a:t>space-between (Distribuye los ítems desde el inicio hasta el final)</a:t>
            </a:r>
          </a:p>
          <a:p>
            <a:pPr marL="530859" indent="-530859" defTabSz="2316478">
              <a:spcBef>
                <a:spcPts val="2200"/>
              </a:spcBef>
              <a:defRPr sz="4500"/>
            </a:pPr>
            <a:r>
              <a:t>flex-end</a:t>
            </a:r>
            <a:r>
              <a:rPr b="1"/>
              <a:t> </a:t>
            </a:r>
            <a:r>
              <a:t>(Agrupa los ítems al final del eje principal)</a:t>
            </a:r>
          </a:p>
          <a:p>
            <a:pPr marL="530859" indent="-530859" defTabSz="2316478">
              <a:spcBef>
                <a:spcPts val="2200"/>
              </a:spcBef>
              <a:defRPr sz="4500"/>
            </a:pPr>
            <a:r>
              <a:t>center (Agrupa los ítems al centro del eje principal)</a:t>
            </a:r>
          </a:p>
          <a:p>
            <a:pPr marL="530859" indent="-530859" defTabSz="2316478">
              <a:spcBef>
                <a:spcPts val="2200"/>
              </a:spcBef>
              <a:defRPr sz="4500"/>
            </a:pPr>
            <a:r>
              <a:t>stretch (Alinea los ítems estirándolos de modo que cubran desde el inicio hasta el final del contenedor)</a:t>
            </a:r>
          </a:p>
          <a:p>
            <a:pPr marL="530859" indent="-530859" defTabSz="2316478">
              <a:spcBef>
                <a:spcPts val="2200"/>
              </a:spcBef>
              <a:defRPr sz="4500"/>
            </a:pPr>
            <a:r>
              <a:t>space-around (Distribuye los ítems dejando el mismo espacio a los lados de cada uno)</a:t>
            </a:r>
          </a:p>
        </p:txBody>
      </p:sp>
      <p:sp>
        <p:nvSpPr>
          <p:cNvPr id="248" name="align-content"/>
          <p:cNvSpPr txBox="1"/>
          <p:nvPr>
            <p:ph type="body" idx="21"/>
          </p:nvPr>
        </p:nvSpPr>
        <p:spPr>
          <a:xfrm>
            <a:off x="-1270000" y="2123519"/>
            <a:ext cx="9652000" cy="10160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align-content</a:t>
            </a:r>
          </a:p>
        </p:txBody>
      </p:sp>
      <p:pic>
        <p:nvPicPr>
          <p:cNvPr id="249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14850" y="4267200"/>
            <a:ext cx="6779674" cy="8432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ropiedades de alineación"/>
          <p:cNvSpPr txBox="1"/>
          <p:nvPr>
            <p:ph type="title"/>
          </p:nvPr>
        </p:nvSpPr>
        <p:spPr>
          <a:xfrm>
            <a:off x="1270000" y="838200"/>
            <a:ext cx="12857858" cy="1549400"/>
          </a:xfrm>
          <a:prstGeom prst="rect">
            <a:avLst/>
          </a:prstGeom>
        </p:spPr>
        <p:txBody>
          <a:bodyPr/>
          <a:lstStyle>
            <a:lvl1pPr defTabSz="817244">
              <a:defRPr spc="-300" sz="8300"/>
            </a:lvl1pPr>
          </a:lstStyle>
          <a:p>
            <a:pPr/>
            <a:r>
              <a:t>Propiedades de alineación</a:t>
            </a:r>
          </a:p>
        </p:txBody>
      </p:sp>
      <p:sp>
        <p:nvSpPr>
          <p:cNvPr id="252" name="flex-start (Alinea los ítems al principio del eje secundario)…"/>
          <p:cNvSpPr txBox="1"/>
          <p:nvPr>
            <p:ph type="body" sz="half" idx="1"/>
          </p:nvPr>
        </p:nvSpPr>
        <p:spPr>
          <a:xfrm>
            <a:off x="1269999" y="4267200"/>
            <a:ext cx="15851586" cy="8432800"/>
          </a:xfrm>
          <a:prstGeom prst="rect">
            <a:avLst/>
          </a:prstGeom>
        </p:spPr>
        <p:txBody>
          <a:bodyPr/>
          <a:lstStyle/>
          <a:p>
            <a:pPr/>
            <a:r>
              <a:t>flex-start</a:t>
            </a:r>
            <a:r>
              <a:rPr b="1"/>
              <a:t> </a:t>
            </a:r>
            <a:r>
              <a:t>(Alinea los ítems al principio del eje secundario)</a:t>
            </a:r>
          </a:p>
          <a:p>
            <a:pPr/>
            <a:r>
              <a:t>flex-end</a:t>
            </a:r>
            <a:r>
              <a:rPr b="1"/>
              <a:t> </a:t>
            </a:r>
            <a:r>
              <a:t>(Alinea los ítems al final del eje secundario)</a:t>
            </a:r>
          </a:p>
          <a:p>
            <a:pPr/>
            <a:r>
              <a:t>center (Alinea los ítems al centro del eje secundario)</a:t>
            </a:r>
          </a:p>
          <a:p>
            <a:pPr/>
            <a:r>
              <a:t>stretch (Alinea los ítems estirándolos de modo que cubran desde el inicio hasta el final del contenedor)</a:t>
            </a:r>
          </a:p>
          <a:p>
            <a:pPr/>
            <a:r>
              <a:t>baseline:</a:t>
            </a:r>
            <a:r>
              <a:rPr b="1"/>
              <a:t> </a:t>
            </a:r>
            <a:r>
              <a:t>(Alinea los ítems en el contenedor según la base del contenido de los ítems del contenedor)</a:t>
            </a:r>
          </a:p>
        </p:txBody>
      </p:sp>
      <p:sp>
        <p:nvSpPr>
          <p:cNvPr id="253" name="align-items"/>
          <p:cNvSpPr txBox="1"/>
          <p:nvPr>
            <p:ph type="body" idx="21"/>
          </p:nvPr>
        </p:nvSpPr>
        <p:spPr>
          <a:xfrm>
            <a:off x="-1625600" y="2123519"/>
            <a:ext cx="9652000" cy="10160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align-items</a:t>
            </a:r>
          </a:p>
        </p:txBody>
      </p:sp>
      <p:pic>
        <p:nvPicPr>
          <p:cNvPr id="254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01615" y="3836280"/>
            <a:ext cx="6360344" cy="79112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osi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400"/>
            </a:lvl1pPr>
          </a:lstStyle>
          <a:p>
            <a:pPr/>
            <a:r>
              <a:t>Position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osition"/>
          <p:cNvSpPr txBox="1"/>
          <p:nvPr>
            <p:ph type="title"/>
          </p:nvPr>
        </p:nvSpPr>
        <p:spPr>
          <a:xfrm>
            <a:off x="-1549919" y="821133"/>
            <a:ext cx="9652001" cy="1549403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Position</a:t>
            </a:r>
          </a:p>
        </p:txBody>
      </p:sp>
      <p:sp>
        <p:nvSpPr>
          <p:cNvPr id="259" name="static (Valor por defecto que vienen todos los elementos de html)…"/>
          <p:cNvSpPr txBox="1"/>
          <p:nvPr>
            <p:ph type="body" idx="1"/>
          </p:nvPr>
        </p:nvSpPr>
        <p:spPr>
          <a:xfrm>
            <a:off x="1270000" y="3319328"/>
            <a:ext cx="21844000" cy="8432801"/>
          </a:xfrm>
          <a:prstGeom prst="rect">
            <a:avLst/>
          </a:prstGeom>
        </p:spPr>
        <p:txBody>
          <a:bodyPr/>
          <a:lstStyle/>
          <a:p>
            <a:pPr/>
            <a:r>
              <a:t>static (Valor por defecto que vienen todos los elementos de html)</a:t>
            </a:r>
          </a:p>
          <a:p>
            <a:pPr/>
            <a:r>
              <a:t>relative (Posicion relativa a donde debiese estar posicionado este elemento)</a:t>
            </a:r>
          </a:p>
          <a:p>
            <a:pPr/>
            <a:r>
              <a:t>fixed (Sirve para poner el header fijo en la pantalla mientras scroleas)</a:t>
            </a:r>
          </a:p>
          <a:p>
            <a:pPr/>
            <a:r>
              <a:t>absolute (Se posiciona relativo con el elemento padre mas cercano que este tenga, en caso de no existir elemento padre, usa el tag de body)</a:t>
            </a:r>
          </a:p>
          <a:p>
            <a:pPr/>
            <a:r>
              <a:t>sticky (Es una mezcla entre el relative y el fixed)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¿Dudas?"/>
          <p:cNvSpPr txBox="1"/>
          <p:nvPr>
            <p:ph type="body" sz="half" idx="1"/>
          </p:nvPr>
        </p:nvSpPr>
        <p:spPr>
          <a:xfrm>
            <a:off x="1270000" y="4927599"/>
            <a:ext cx="21844000" cy="3902871"/>
          </a:xfrm>
          <a:prstGeom prst="rect">
            <a:avLst/>
          </a:prstGeom>
        </p:spPr>
        <p:txBody>
          <a:bodyPr/>
          <a:lstStyle>
            <a:lvl1pPr>
              <a:defRPr spc="-600" sz="17000"/>
            </a:lvl1pPr>
          </a:lstStyle>
          <a:p>
            <a:pPr/>
            <a:r>
              <a:t>¿Dudas?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Documentació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400"/>
            </a:lvl1pPr>
          </a:lstStyle>
          <a:p>
            <a:pPr/>
            <a:r>
              <a:t>Documentación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Documentació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Documentación</a:t>
            </a:r>
          </a:p>
        </p:txBody>
      </p:sp>
      <p:sp>
        <p:nvSpPr>
          <p:cNvPr id="266" name="https://developer.mozilla.org/es/docs/Web/CSS…"/>
          <p:cNvSpPr txBox="1"/>
          <p:nvPr>
            <p:ph type="body" sz="half" idx="1"/>
          </p:nvPr>
        </p:nvSpPr>
        <p:spPr>
          <a:xfrm>
            <a:off x="1269999" y="3670300"/>
            <a:ext cx="10431366" cy="8432800"/>
          </a:xfrm>
          <a:prstGeom prst="rect">
            <a:avLst/>
          </a:prstGeom>
        </p:spPr>
        <p:txBody>
          <a:bodyPr/>
          <a:lstStyle/>
          <a:p>
            <a:pPr/>
            <a:r>
              <a:t>https://developer.mozilla.org/es/docs/Web/CSS</a:t>
            </a:r>
          </a:p>
          <a:p>
            <a:pPr/>
            <a:r>
              <a:t>https://www.w3schools.com/css/default.asp</a:t>
            </a:r>
          </a:p>
          <a:p>
            <a:pPr/>
            <a:r>
              <a:t>https://oregoom.com/css/</a:t>
            </a:r>
          </a:p>
        </p:txBody>
      </p:sp>
      <p:pic>
        <p:nvPicPr>
          <p:cNvPr id="267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58758" y="4264469"/>
            <a:ext cx="9737177" cy="72444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Bloque"/>
          <p:cNvSpPr txBox="1"/>
          <p:nvPr>
            <p:ph type="body" sz="half" idx="1"/>
          </p:nvPr>
        </p:nvSpPr>
        <p:spPr>
          <a:xfrm>
            <a:off x="1270000" y="3906096"/>
            <a:ext cx="21844000" cy="4488605"/>
          </a:xfrm>
          <a:prstGeom prst="rect">
            <a:avLst/>
          </a:prstGeom>
        </p:spPr>
        <p:txBody>
          <a:bodyPr/>
          <a:lstStyle>
            <a:lvl1pPr>
              <a:defRPr spc="-500"/>
            </a:lvl1pPr>
          </a:lstStyle>
          <a:p>
            <a:pPr/>
            <a:r>
              <a:t>Bloque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Modelo de cajas"/>
          <p:cNvSpPr txBox="1"/>
          <p:nvPr>
            <p:ph type="title"/>
          </p:nvPr>
        </p:nvSpPr>
        <p:spPr>
          <a:xfrm>
            <a:off x="355600" y="821133"/>
            <a:ext cx="9652000" cy="1549403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Modelo de cajas</a:t>
            </a:r>
          </a:p>
        </p:txBody>
      </p:sp>
      <p:sp>
        <p:nvSpPr>
          <p:cNvPr id="180" name="Las cajas en bloque siempre empiezan en una nueva línea y ocupan todo el espacio disponible hasta el final de la línea, aunque sus contenidos no lleguen hasta el final de la línea.…"/>
          <p:cNvSpPr txBox="1"/>
          <p:nvPr>
            <p:ph type="body" idx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</p:spPr>
        <p:txBody>
          <a:bodyPr/>
          <a:lstStyle/>
          <a:p>
            <a:pPr/>
            <a:r>
              <a:t>Las cajas </a:t>
            </a:r>
            <a:r>
              <a:rPr b="1"/>
              <a:t>en bloque </a:t>
            </a:r>
            <a:r>
              <a:t>siempre empiezan en una nueva línea y ocupan todo el espacio disponible hasta el final de la línea, aunque sus contenidos no lleguen hasta el final de la línea.</a:t>
            </a:r>
          </a:p>
          <a:p>
            <a:pPr/>
            <a:r>
              <a:t>Ejemplos:</a:t>
            </a:r>
          </a:p>
          <a:p>
            <a:pPr lvl="1"/>
            <a:r>
              <a:t>&lt;hn°&gt;</a:t>
            </a:r>
          </a:p>
          <a:p>
            <a:pPr lvl="1"/>
            <a:r>
              <a:t>&lt;p&gt;</a:t>
            </a:r>
          </a:p>
          <a:p>
            <a:pPr lvl="1"/>
            <a:r>
              <a:t>&lt;div&gt;</a:t>
            </a:r>
          </a:p>
          <a:p>
            <a:pPr lvl="1"/>
            <a:r>
              <a:t>Etc.</a:t>
            </a:r>
          </a:p>
        </p:txBody>
      </p:sp>
      <p:sp>
        <p:nvSpPr>
          <p:cNvPr id="181" name="En Bloque"/>
          <p:cNvSpPr txBox="1"/>
          <p:nvPr>
            <p:ph type="body" idx="21"/>
          </p:nvPr>
        </p:nvSpPr>
        <p:spPr>
          <a:xfrm>
            <a:off x="-1879600" y="2123519"/>
            <a:ext cx="9652000" cy="10160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En Bloque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Línea"/>
          <p:cNvSpPr txBox="1"/>
          <p:nvPr>
            <p:ph type="body" sz="half" idx="1"/>
          </p:nvPr>
        </p:nvSpPr>
        <p:spPr>
          <a:xfrm>
            <a:off x="1270000" y="3906096"/>
            <a:ext cx="21844000" cy="4488605"/>
          </a:xfrm>
          <a:prstGeom prst="rect">
            <a:avLst/>
          </a:prstGeom>
        </p:spPr>
        <p:txBody>
          <a:bodyPr/>
          <a:lstStyle>
            <a:lvl1pPr>
              <a:defRPr spc="-500"/>
            </a:lvl1pPr>
          </a:lstStyle>
          <a:p>
            <a:pPr/>
            <a:r>
              <a:t>Línea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Modelo de cajas"/>
          <p:cNvSpPr txBox="1"/>
          <p:nvPr>
            <p:ph type="title"/>
          </p:nvPr>
        </p:nvSpPr>
        <p:spPr>
          <a:xfrm>
            <a:off x="355600" y="821133"/>
            <a:ext cx="9652000" cy="1549403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Modelo de cajas</a:t>
            </a:r>
          </a:p>
        </p:txBody>
      </p:sp>
      <p:sp>
        <p:nvSpPr>
          <p:cNvPr id="186" name="Las cajas en línea sólo ocupan el espacio necesario para mostrar su contenido.…"/>
          <p:cNvSpPr txBox="1"/>
          <p:nvPr>
            <p:ph type="body" idx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</p:spPr>
        <p:txBody>
          <a:bodyPr/>
          <a:lstStyle/>
          <a:p>
            <a:pPr/>
            <a:r>
              <a:t>Las cajas </a:t>
            </a:r>
            <a:r>
              <a:rPr b="1"/>
              <a:t>en línea </a:t>
            </a:r>
            <a:r>
              <a:t>sólo ocupan el espacio necesario para mostrar su contenido.</a:t>
            </a:r>
          </a:p>
          <a:p>
            <a:pPr/>
            <a:r>
              <a:t>Ejemplos:</a:t>
            </a:r>
          </a:p>
          <a:p>
            <a:pPr lvl="1"/>
            <a:r>
              <a:t>&lt;a&gt;</a:t>
            </a:r>
          </a:p>
          <a:p>
            <a:pPr lvl="1"/>
            <a:r>
              <a:t>&lt;img&gt;</a:t>
            </a:r>
          </a:p>
          <a:p>
            <a:pPr lvl="1"/>
            <a:r>
              <a:t>&lt;span&gt;</a:t>
            </a:r>
          </a:p>
          <a:p>
            <a:pPr lvl="1"/>
            <a:r>
              <a:t>Etc.</a:t>
            </a:r>
          </a:p>
        </p:txBody>
      </p:sp>
      <p:sp>
        <p:nvSpPr>
          <p:cNvPr id="187" name="En Línea"/>
          <p:cNvSpPr txBox="1"/>
          <p:nvPr>
            <p:ph type="body" idx="21"/>
          </p:nvPr>
        </p:nvSpPr>
        <p:spPr>
          <a:xfrm>
            <a:off x="-2184400" y="2123519"/>
            <a:ext cx="9652000" cy="10160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En Línea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Displ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400"/>
            </a:lvl1pPr>
          </a:lstStyle>
          <a:p>
            <a:pPr/>
            <a:r>
              <a:t>Display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8919" y="1517502"/>
            <a:ext cx="10251170" cy="48532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345150" y="2126469"/>
            <a:ext cx="3432055" cy="98186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video pegado.png" descr="video pegad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88919" y="6788352"/>
            <a:ext cx="10251170" cy="5829099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Flecha 11"/>
          <p:cNvSpPr/>
          <p:nvPr/>
        </p:nvSpPr>
        <p:spPr>
          <a:xfrm>
            <a:off x="14413675" y="5841999"/>
            <a:ext cx="2057889" cy="154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Display"/>
          <p:cNvSpPr txBox="1"/>
          <p:nvPr>
            <p:ph type="title"/>
          </p:nvPr>
        </p:nvSpPr>
        <p:spPr>
          <a:xfrm>
            <a:off x="-1905000" y="821133"/>
            <a:ext cx="9652000" cy="1549403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Display</a:t>
            </a:r>
          </a:p>
        </p:txBody>
      </p:sp>
      <p:sp>
        <p:nvSpPr>
          <p:cNvPr id="197" name="block"/>
          <p:cNvSpPr txBox="1"/>
          <p:nvPr/>
        </p:nvSpPr>
        <p:spPr>
          <a:xfrm>
            <a:off x="-2732096" y="2123519"/>
            <a:ext cx="9652001" cy="101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825500">
              <a:spcBef>
                <a:spcPts val="0"/>
              </a:spcBef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block</a:t>
            </a:r>
          </a:p>
        </p:txBody>
      </p:sp>
      <p:sp>
        <p:nvSpPr>
          <p:cNvPr id="198" name="Siempre empiezan en una nueva línea y ocupan todo el espacio disponible hasta el final de la línea, aunque sus contenidos no lleguen hasta el final de la línea."/>
          <p:cNvSpPr txBox="1"/>
          <p:nvPr/>
        </p:nvSpPr>
        <p:spPr>
          <a:xfrm>
            <a:off x="1218158" y="3818413"/>
            <a:ext cx="21947684" cy="185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514094" indent="-514094" defTabSz="2243327">
              <a:spcBef>
                <a:spcPts val="2200"/>
              </a:spcBef>
              <a:buClr>
                <a:srgbClr val="000000"/>
              </a:buClr>
              <a:buSzPct val="100000"/>
              <a:buChar char="•"/>
              <a:defRPr sz="44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Siempre empiezan en una nueva línea y ocupan todo el espacio disponible hasta el final de la línea, aunque sus contenidos no lleguen hasta el final de la línea.</a:t>
            </a:r>
          </a:p>
        </p:txBody>
      </p:sp>
      <p:pic>
        <p:nvPicPr>
          <p:cNvPr id="199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01350" y="6351608"/>
            <a:ext cx="2460300" cy="70385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Semibold"/>
            <a:ea typeface="Graphik Semibold"/>
            <a:cs typeface="Graphik Semibold"/>
            <a:sym typeface="Graphik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Semibold"/>
            <a:ea typeface="Graphik Semibold"/>
            <a:cs typeface="Graphik Semibold"/>
            <a:sym typeface="Graphik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Semibold"/>
            <a:ea typeface="Graphik Semibold"/>
            <a:cs typeface="Graphik Semibold"/>
            <a:sym typeface="Graphik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Semibold"/>
            <a:ea typeface="Graphik Semibold"/>
            <a:cs typeface="Graphik Semibold"/>
            <a:sym typeface="Graphik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