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eveloper.mozilla.org/es/docs/Web/HTML" TargetMode="Externa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oregoom.com/html/" TargetMode="External"/><Relationship Id="rId5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ML"/>
          <p:cNvSpPr txBox="1"/>
          <p:nvPr>
            <p:ph type="ctrTitle"/>
          </p:nvPr>
        </p:nvSpPr>
        <p:spPr>
          <a:xfrm>
            <a:off x="1270000" y="3753974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spc="-510" sz="17000"/>
            </a:lvl1pPr>
          </a:lstStyle>
          <a:p>
            <a:pPr/>
            <a:r>
              <a:t>HTML</a:t>
            </a:r>
          </a:p>
        </p:txBody>
      </p:sp>
      <p:sp>
        <p:nvSpPr>
          <p:cNvPr id="17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73" name="Parte 2"/>
          <p:cNvSpPr txBox="1"/>
          <p:nvPr>
            <p:ph type="subTitle" sz="quarter" idx="1"/>
          </p:nvPr>
        </p:nvSpPr>
        <p:spPr>
          <a:xfrm>
            <a:off x="1270000" y="7449673"/>
            <a:ext cx="21844000" cy="2512353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Parte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06" name="Atributos"/>
          <p:cNvSpPr txBox="1"/>
          <p:nvPr>
            <p:ph type="body" sz="quarter" idx="1"/>
          </p:nvPr>
        </p:nvSpPr>
        <p:spPr>
          <a:xfrm>
            <a:off x="15646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Atributos</a:t>
            </a:r>
          </a:p>
        </p:txBody>
      </p:sp>
      <p:sp>
        <p:nvSpPr>
          <p:cNvPr id="207" name="placeholder…"/>
          <p:cNvSpPr txBox="1"/>
          <p:nvPr/>
        </p:nvSpPr>
        <p:spPr>
          <a:xfrm>
            <a:off x="1524000" y="4264470"/>
            <a:ext cx="22277487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placeholder</a:t>
            </a:r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required </a:t>
            </a:r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disabled</a:t>
            </a:r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maxlength</a:t>
            </a:r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minlength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472" y="5742096"/>
            <a:ext cx="13614627" cy="322562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11" name="Atributos"/>
          <p:cNvSpPr txBox="1"/>
          <p:nvPr>
            <p:ph type="body" sz="quarter" idx="1"/>
          </p:nvPr>
        </p:nvSpPr>
        <p:spPr>
          <a:xfrm>
            <a:off x="15646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Atributos</a:t>
            </a:r>
          </a:p>
        </p:txBody>
      </p:sp>
      <p:sp>
        <p:nvSpPr>
          <p:cNvPr id="212" name="Flecha 11"/>
          <p:cNvSpPr/>
          <p:nvPr/>
        </p:nvSpPr>
        <p:spPr>
          <a:xfrm>
            <a:off x="15434414" y="6676844"/>
            <a:ext cx="1616493" cy="121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02200" y="6102723"/>
            <a:ext cx="5795015" cy="2365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16" name="&lt;button&gt;"/>
          <p:cNvSpPr txBox="1"/>
          <p:nvPr>
            <p:ph type="body" sz="quarter" idx="1"/>
          </p:nvPr>
        </p:nvSpPr>
        <p:spPr>
          <a:xfrm>
            <a:off x="15900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&lt;button&gt;</a:t>
            </a:r>
          </a:p>
        </p:txBody>
      </p:sp>
      <p:sp>
        <p:nvSpPr>
          <p:cNvPr id="217" name="Flecha 11"/>
          <p:cNvSpPr/>
          <p:nvPr/>
        </p:nvSpPr>
        <p:spPr>
          <a:xfrm>
            <a:off x="13783414" y="6249465"/>
            <a:ext cx="1616493" cy="121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101" y="5245190"/>
            <a:ext cx="11912799" cy="3225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13421" y="6395774"/>
            <a:ext cx="6117688" cy="924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22" name="&lt;textarea&gt;"/>
          <p:cNvSpPr txBox="1"/>
          <p:nvPr>
            <p:ph type="body" sz="quarter" idx="1"/>
          </p:nvPr>
        </p:nvSpPr>
        <p:spPr>
          <a:xfrm>
            <a:off x="16408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17244">
              <a:spcBef>
                <a:spcPts val="0"/>
              </a:spcBef>
              <a:buClrTx/>
              <a:buSzTx/>
              <a:buNone/>
              <a:defRPr sz="495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&lt;textarea&gt;</a:t>
            </a:r>
          </a:p>
        </p:txBody>
      </p:sp>
      <p:sp>
        <p:nvSpPr>
          <p:cNvPr id="223" name="Flecha 11"/>
          <p:cNvSpPr/>
          <p:nvPr/>
        </p:nvSpPr>
        <p:spPr>
          <a:xfrm>
            <a:off x="15645967" y="6249465"/>
            <a:ext cx="1616493" cy="121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0978" y="4769894"/>
            <a:ext cx="6610346" cy="4176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5286525"/>
            <a:ext cx="14432749" cy="3142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28" name="&lt;select&gt; y &lt;option&gt;"/>
          <p:cNvSpPr txBox="1"/>
          <p:nvPr>
            <p:ph type="body" sz="quarter" idx="1"/>
          </p:nvPr>
        </p:nvSpPr>
        <p:spPr>
          <a:xfrm>
            <a:off x="1652936" y="2259868"/>
            <a:ext cx="5973832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&lt;select&gt; y &lt;option&gt;</a:t>
            </a:r>
          </a:p>
        </p:txBody>
      </p:sp>
      <p:sp>
        <p:nvSpPr>
          <p:cNvPr id="229" name="Flecha 11"/>
          <p:cNvSpPr/>
          <p:nvPr/>
        </p:nvSpPr>
        <p:spPr>
          <a:xfrm>
            <a:off x="11968695" y="6915821"/>
            <a:ext cx="1616494" cy="121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8975" y="4704563"/>
            <a:ext cx="8870810" cy="5639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4100" y="4783680"/>
            <a:ext cx="4794519" cy="121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24100" y="5898602"/>
            <a:ext cx="4794519" cy="4199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35" name="Atributos"/>
          <p:cNvSpPr txBox="1"/>
          <p:nvPr>
            <p:ph type="body" sz="quarter" idx="1"/>
          </p:nvPr>
        </p:nvSpPr>
        <p:spPr>
          <a:xfrm>
            <a:off x="15646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Atributos</a:t>
            </a:r>
          </a:p>
        </p:txBody>
      </p:sp>
      <p:sp>
        <p:nvSpPr>
          <p:cNvPr id="236" name="Atributos para &lt;select&gt;…"/>
          <p:cNvSpPr txBox="1"/>
          <p:nvPr/>
        </p:nvSpPr>
        <p:spPr>
          <a:xfrm>
            <a:off x="1524000" y="4264470"/>
            <a:ext cx="22277487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Atributos para &lt;select&gt;</a:t>
            </a:r>
          </a:p>
          <a:p>
            <a:pPr lvl="1" marL="1117600" indent="-558800">
              <a:buClr>
                <a:srgbClr val="000000"/>
              </a:buClr>
              <a:buSzPct val="100000"/>
              <a:buChar char="•"/>
            </a:pPr>
            <a:r>
              <a:t>multiple </a:t>
            </a:r>
            <a:endParaRPr sz="1200"/>
          </a:p>
          <a:p>
            <a:pPr/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Atributos para &lt;option&gt;</a:t>
            </a:r>
          </a:p>
          <a:p>
            <a:pPr lvl="1" marL="1117600" indent="-558800">
              <a:buClr>
                <a:srgbClr val="000000"/>
              </a:buClr>
              <a:buSzPct val="100000"/>
              <a:buChar char="•"/>
            </a:pPr>
            <a:r>
              <a:t>selected</a:t>
            </a:r>
          </a:p>
          <a:p>
            <a:pPr/>
          </a:p>
          <a:p>
            <a:pPr marL="558800" indent="-558800">
              <a:buClr>
                <a:srgbClr val="000000"/>
              </a:buClr>
              <a:buSzPct val="100000"/>
              <a:buChar char="•"/>
            </a:pPr>
            <a:r>
              <a:t>Además de los mencionados anteriormente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¿Duda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510" sz="17000"/>
            </a:lvl1pPr>
          </a:lstStyle>
          <a:p>
            <a:pPr/>
            <a:r>
              <a:t>¿Dudas?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  <p:sp>
        <p:nvSpPr>
          <p:cNvPr id="243" name="https://developer.mozilla.org/es/docs/Web/HTML…"/>
          <p:cNvSpPr txBox="1"/>
          <p:nvPr>
            <p:ph type="body" sz="half" idx="1"/>
          </p:nvPr>
        </p:nvSpPr>
        <p:spPr>
          <a:xfrm>
            <a:off x="1270000" y="3670300"/>
            <a:ext cx="10431364" cy="84328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https://developer.mozilla.org/es/docs/Web/HTML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https://www.w3schools.com/html/default.asp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https://oregoom.com/html/</a:t>
            </a:r>
          </a:p>
        </p:txBody>
      </p:sp>
      <p:pic>
        <p:nvPicPr>
          <p:cNvPr id="244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58758" y="4264470"/>
            <a:ext cx="9737176" cy="7244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pos de etique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de etiquetas</a:t>
            </a:r>
          </a:p>
        </p:txBody>
      </p:sp>
      <p:sp>
        <p:nvSpPr>
          <p:cNvPr id="176" name="&lt;body&gt; … &lt;/body&gt;"/>
          <p:cNvSpPr txBox="1"/>
          <p:nvPr>
            <p:ph type="body" sz="quarter" idx="4294967295"/>
          </p:nvPr>
        </p:nvSpPr>
        <p:spPr>
          <a:xfrm>
            <a:off x="1270000" y="7449673"/>
            <a:ext cx="21844000" cy="2512353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&lt;body&gt; … &lt;/body&gt;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bl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0598" y="3114727"/>
            <a:ext cx="19162804" cy="880529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ablas"/>
          <p:cNvSpPr txBox="1"/>
          <p:nvPr>
            <p:ph type="title"/>
          </p:nvPr>
        </p:nvSpPr>
        <p:spPr>
          <a:xfrm>
            <a:off x="-1588047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Tablas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ablas"/>
          <p:cNvSpPr txBox="1"/>
          <p:nvPr>
            <p:ph type="title"/>
          </p:nvPr>
        </p:nvSpPr>
        <p:spPr>
          <a:xfrm>
            <a:off x="-1588047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Tablas</a:t>
            </a:r>
          </a:p>
        </p:txBody>
      </p:sp>
      <p:pic>
        <p:nvPicPr>
          <p:cNvPr id="18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597" y="5973179"/>
            <a:ext cx="7053514" cy="413854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Flecha 11"/>
          <p:cNvSpPr/>
          <p:nvPr/>
        </p:nvSpPr>
        <p:spPr>
          <a:xfrm>
            <a:off x="14351858" y="7433914"/>
            <a:ext cx="1616494" cy="121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18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2898" y="3733051"/>
            <a:ext cx="10723715" cy="8618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ormul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191" name="&lt;form&gt;"/>
          <p:cNvSpPr txBox="1"/>
          <p:nvPr>
            <p:ph type="body" sz="quarter" idx="1"/>
          </p:nvPr>
        </p:nvSpPr>
        <p:spPr>
          <a:xfrm>
            <a:off x="11582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&lt;form&gt;</a:t>
            </a:r>
          </a:p>
        </p:txBody>
      </p:sp>
      <p:pic>
        <p:nvPicPr>
          <p:cNvPr id="19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578" y="4682216"/>
            <a:ext cx="20236844" cy="521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195" name="&lt;input&gt;"/>
          <p:cNvSpPr txBox="1"/>
          <p:nvPr>
            <p:ph type="body" sz="quarter" idx="1"/>
          </p:nvPr>
        </p:nvSpPr>
        <p:spPr>
          <a:xfrm>
            <a:off x="1209007" y="2336068"/>
            <a:ext cx="3227953" cy="112203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&lt;input&gt;</a:t>
            </a:r>
          </a:p>
        </p:txBody>
      </p:sp>
      <p:sp>
        <p:nvSpPr>
          <p:cNvPr id="196" name="Flecha 11"/>
          <p:cNvSpPr/>
          <p:nvPr/>
        </p:nvSpPr>
        <p:spPr>
          <a:xfrm>
            <a:off x="12056214" y="6249465"/>
            <a:ext cx="1616493" cy="1217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19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7667" y="5335065"/>
            <a:ext cx="5591944" cy="121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7506" y="4543979"/>
            <a:ext cx="8673747" cy="4628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97667" y="7438609"/>
            <a:ext cx="5591944" cy="1311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(texto)…"/>
          <p:cNvSpPr txBox="1"/>
          <p:nvPr>
            <p:ph type="body" idx="1"/>
          </p:nvPr>
        </p:nvSpPr>
        <p:spPr>
          <a:xfrm>
            <a:off x="1778000" y="4264470"/>
            <a:ext cx="18613140" cy="8432801"/>
          </a:xfrm>
          <a:prstGeom prst="rect">
            <a:avLst/>
          </a:prstGeom>
        </p:spPr>
        <p:txBody>
          <a:bodyPr/>
          <a:lstStyle/>
          <a:p>
            <a:pPr marL="352043" indent="-352043" defTabSz="1536191">
              <a:spcBef>
                <a:spcPts val="1500"/>
              </a:spcBef>
              <a:defRPr sz="3024"/>
            </a:pPr>
            <a:r>
              <a:t>text (texto)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email (email)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password (contraseña)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number (numero)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radio (botón circular)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checkbox (botón cuadrado)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color (colores)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file (subir archivos)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time (hora)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date (calendario)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datetime (calendario + hora)</a:t>
            </a:r>
          </a:p>
          <a:p>
            <a:pPr marL="352043" indent="-352043" defTabSz="1536191">
              <a:spcBef>
                <a:spcPts val="1500"/>
              </a:spcBef>
              <a:defRPr sz="3024"/>
            </a:pPr>
            <a:r>
              <a:t>submit (enviar información del formulario a la ruta que le hayamos indicado en action)</a:t>
            </a:r>
          </a:p>
        </p:txBody>
      </p:sp>
      <p:sp>
        <p:nvSpPr>
          <p:cNvPr id="202" name="Formularios"/>
          <p:cNvSpPr txBox="1"/>
          <p:nvPr>
            <p:ph type="title"/>
          </p:nvPr>
        </p:nvSpPr>
        <p:spPr>
          <a:xfrm>
            <a:off x="-16074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Formularios</a:t>
            </a:r>
          </a:p>
        </p:txBody>
      </p:sp>
      <p:sp>
        <p:nvSpPr>
          <p:cNvPr id="203" name="Type = “tipo_input”"/>
          <p:cNvSpPr txBox="1"/>
          <p:nvPr/>
        </p:nvSpPr>
        <p:spPr>
          <a:xfrm>
            <a:off x="1691607" y="2437668"/>
            <a:ext cx="5565249" cy="1122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784225">
              <a:spcBef>
                <a:spcPts val="0"/>
              </a:spcBef>
              <a:defRPr sz="475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Type = “tipo_input”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