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"/>
          <p:cNvSpPr txBox="1"/>
          <p:nvPr/>
        </p:nvSpPr>
        <p:spPr>
          <a:xfrm>
            <a:off x="1270000" y="3753974"/>
            <a:ext cx="21844000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90000"/>
              </a:lnSpc>
              <a:spcBef>
                <a:spcPts val="0"/>
              </a:spcBef>
              <a:defRPr spc="-510" sz="17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17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73" name="Parte 3"/>
          <p:cNvSpPr txBox="1"/>
          <p:nvPr>
            <p:ph type="subTitle" sz="quarter" idx="1"/>
          </p:nvPr>
        </p:nvSpPr>
        <p:spPr>
          <a:xfrm>
            <a:off x="1270000" y="7449673"/>
            <a:ext cx="21844000" cy="2512353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Parte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isplay"/>
          <p:cNvSpPr txBox="1"/>
          <p:nvPr>
            <p:ph type="title"/>
          </p:nvPr>
        </p:nvSpPr>
        <p:spPr>
          <a:xfrm>
            <a:off x="-1905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Display</a:t>
            </a:r>
          </a:p>
        </p:txBody>
      </p:sp>
      <p:sp>
        <p:nvSpPr>
          <p:cNvPr id="202" name="inline"/>
          <p:cNvSpPr txBox="1"/>
          <p:nvPr/>
        </p:nvSpPr>
        <p:spPr>
          <a:xfrm>
            <a:off x="-2630496" y="2123519"/>
            <a:ext cx="9652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inline</a:t>
            </a:r>
          </a:p>
        </p:txBody>
      </p:sp>
      <p:sp>
        <p:nvSpPr>
          <p:cNvPr id="203" name="Hace que los elementos se muestren en la misma línea, ajustándose al contenido y sin tener en cuenta el ancho, alto o márgenes de la caja."/>
          <p:cNvSpPr txBox="1"/>
          <p:nvPr/>
        </p:nvSpPr>
        <p:spPr>
          <a:xfrm>
            <a:off x="1218158" y="3818414"/>
            <a:ext cx="21947684" cy="18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8800" indent="-558800">
              <a:buClr>
                <a:srgbClr val="000000"/>
              </a:buClr>
              <a:buSzPct val="100000"/>
              <a:buChar char="•"/>
            </a:lvl1pPr>
          </a:lstStyle>
          <a:p>
            <a:pPr/>
            <a:r>
              <a:t>Hace que los elementos se muestren en la misma línea, ajustándose al contenido y sin tener en cuenta el ancho, alto o márgenes de la caja.</a:t>
            </a:r>
          </a:p>
        </p:txBody>
      </p:sp>
      <p:pic>
        <p:nvPicPr>
          <p:cNvPr id="20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1381" y="7687660"/>
            <a:ext cx="9201238" cy="1586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isplay"/>
          <p:cNvSpPr txBox="1"/>
          <p:nvPr>
            <p:ph type="title"/>
          </p:nvPr>
        </p:nvSpPr>
        <p:spPr>
          <a:xfrm>
            <a:off x="-1905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Display</a:t>
            </a:r>
          </a:p>
        </p:txBody>
      </p:sp>
      <p:sp>
        <p:nvSpPr>
          <p:cNvPr id="207" name="inline-block"/>
          <p:cNvSpPr txBox="1"/>
          <p:nvPr/>
        </p:nvSpPr>
        <p:spPr>
          <a:xfrm>
            <a:off x="-1690696" y="2123519"/>
            <a:ext cx="9652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inline-block</a:t>
            </a:r>
          </a:p>
        </p:txBody>
      </p:sp>
      <p:sp>
        <p:nvSpPr>
          <p:cNvPr id="208" name="Hace que los elementos se muestren en la misma línea respetando el ancho, el alto y los márgenes."/>
          <p:cNvSpPr txBox="1"/>
          <p:nvPr/>
        </p:nvSpPr>
        <p:spPr>
          <a:xfrm>
            <a:off x="1218158" y="3818414"/>
            <a:ext cx="21947684" cy="18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8800" indent="-558800">
              <a:buClr>
                <a:srgbClr val="000000"/>
              </a:buClr>
              <a:buSzPct val="100000"/>
              <a:buChar char="•"/>
            </a:lvl1pPr>
          </a:lstStyle>
          <a:p>
            <a:pPr/>
            <a:r>
              <a:t>Hace que los elementos se muestren en la misma línea respetando el ancho, el alto y los márgenes.</a:t>
            </a:r>
          </a:p>
        </p:txBody>
      </p:sp>
      <p:pic>
        <p:nvPicPr>
          <p:cNvPr id="20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5624" y="7120593"/>
            <a:ext cx="9272752" cy="3248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one"/>
          <p:cNvSpPr txBox="1"/>
          <p:nvPr/>
        </p:nvSpPr>
        <p:spPr>
          <a:xfrm>
            <a:off x="-2770196" y="2123519"/>
            <a:ext cx="9652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none</a:t>
            </a:r>
          </a:p>
        </p:txBody>
      </p:sp>
      <p:sp>
        <p:nvSpPr>
          <p:cNvPr id="212" name="Display"/>
          <p:cNvSpPr txBox="1"/>
          <p:nvPr/>
        </p:nvSpPr>
        <p:spPr>
          <a:xfrm>
            <a:off x="-1905000" y="821134"/>
            <a:ext cx="965200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213" name="Oculta el elemento."/>
          <p:cNvSpPr txBox="1"/>
          <p:nvPr/>
        </p:nvSpPr>
        <p:spPr>
          <a:xfrm>
            <a:off x="1218158" y="3818414"/>
            <a:ext cx="21947684" cy="18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8800" indent="-558800">
              <a:buClr>
                <a:srgbClr val="000000"/>
              </a:buClr>
              <a:buSzPct val="100000"/>
              <a:buChar char="•"/>
            </a:lvl1pPr>
          </a:lstStyle>
          <a:p>
            <a:pPr/>
            <a:r>
              <a:t>Oculta el elemento.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lex"/>
          <p:cNvSpPr txBox="1"/>
          <p:nvPr/>
        </p:nvSpPr>
        <p:spPr>
          <a:xfrm>
            <a:off x="-3024196" y="2123519"/>
            <a:ext cx="9652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flex</a:t>
            </a:r>
          </a:p>
        </p:txBody>
      </p:sp>
      <p:sp>
        <p:nvSpPr>
          <p:cNvPr id="216" name="Display"/>
          <p:cNvSpPr txBox="1"/>
          <p:nvPr/>
        </p:nvSpPr>
        <p:spPr>
          <a:xfrm>
            <a:off x="-1905000" y="821134"/>
            <a:ext cx="965200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217" name="Hace que los elementos hijos se comporten de manera flexible."/>
          <p:cNvSpPr txBox="1"/>
          <p:nvPr/>
        </p:nvSpPr>
        <p:spPr>
          <a:xfrm>
            <a:off x="1218158" y="3818414"/>
            <a:ext cx="21947684" cy="18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8800" indent="-558800">
              <a:buClr>
                <a:srgbClr val="000000"/>
              </a:buClr>
              <a:buSzPct val="100000"/>
              <a:buChar char="•"/>
            </a:lvl1pPr>
          </a:lstStyle>
          <a:p>
            <a:pPr/>
            <a:r>
              <a:t>Hace que los elementos hijos se comporten de manera flexible.</a:t>
            </a:r>
          </a:p>
        </p:txBody>
      </p:sp>
      <p:pic>
        <p:nvPicPr>
          <p:cNvPr id="21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8743" y="5743810"/>
            <a:ext cx="8826513" cy="7046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lex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lexbox"/>
          <p:cNvSpPr txBox="1"/>
          <p:nvPr>
            <p:ph type="title"/>
          </p:nvPr>
        </p:nvSpPr>
        <p:spPr>
          <a:xfrm>
            <a:off x="-16002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Flexbox</a:t>
            </a:r>
          </a:p>
        </p:txBody>
      </p:sp>
      <p:sp>
        <p:nvSpPr>
          <p:cNvPr id="223" name="El elemento “padre” que contiene cada uno de los items, debe tener el valor flex o inline-flex en la propiedad display."/>
          <p:cNvSpPr txBox="1"/>
          <p:nvPr>
            <p:ph type="body" sz="quarter" idx="1"/>
          </p:nvPr>
        </p:nvSpPr>
        <p:spPr>
          <a:xfrm>
            <a:off x="1270000" y="4267200"/>
            <a:ext cx="22365990" cy="2015431"/>
          </a:xfrm>
          <a:prstGeom prst="rect">
            <a:avLst/>
          </a:prstGeom>
        </p:spPr>
        <p:txBody>
          <a:bodyPr/>
          <a:lstStyle/>
          <a:p>
            <a:pPr/>
            <a:r>
              <a:t>El elemento “padre” que contiene cada uno de los items, debe tener el valor </a:t>
            </a:r>
            <a:r>
              <a:rPr b="1"/>
              <a:t>flex o inline-flex </a:t>
            </a:r>
            <a:r>
              <a:t>en la propiedad display.</a:t>
            </a:r>
          </a:p>
        </p:txBody>
      </p:sp>
      <p:sp>
        <p:nvSpPr>
          <p:cNvPr id="224" name="Contenedor flexible"/>
          <p:cNvSpPr txBox="1"/>
          <p:nvPr>
            <p:ph type="body" idx="21"/>
          </p:nvPr>
        </p:nvSpPr>
        <p:spPr>
          <a:xfrm>
            <a:off x="-3556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Contenedor flexible</a:t>
            </a:r>
          </a:p>
        </p:txBody>
      </p:sp>
      <p:pic>
        <p:nvPicPr>
          <p:cNvPr id="22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386" y="6282594"/>
            <a:ext cx="18399218" cy="5969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irección de los ej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Dirección de los ejes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irección de los ejes"/>
          <p:cNvSpPr txBox="1"/>
          <p:nvPr>
            <p:ph type="title"/>
          </p:nvPr>
        </p:nvSpPr>
        <p:spPr>
          <a:xfrm>
            <a:off x="1079500" y="821134"/>
            <a:ext cx="9652000" cy="1549401"/>
          </a:xfrm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Dirección de los ejes</a:t>
            </a:r>
          </a:p>
        </p:txBody>
      </p:sp>
      <p:sp>
        <p:nvSpPr>
          <p:cNvPr id="230" name="row (Los elementos se visualizan de izquierda a derecha, valor por defecto)…"/>
          <p:cNvSpPr txBox="1"/>
          <p:nvPr>
            <p:ph type="body" sz="half" idx="1"/>
          </p:nvPr>
        </p:nvSpPr>
        <p:spPr>
          <a:xfrm>
            <a:off x="1270000" y="4267200"/>
            <a:ext cx="14149586" cy="8097739"/>
          </a:xfrm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row (Los elementos se visualizan de izquierda a derecha, valor por defecto)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row-reverse (Los elementos se visualizan de derecha a izquierda)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column (Los elementos se visualizan de arriba hacia abajo)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column-reverse (Los elementos se visualizan de abajo hacia arriba) </a:t>
            </a:r>
            <a:br>
              <a:rPr sz="1188"/>
            </a:br>
            <a:endParaRPr sz="1188"/>
          </a:p>
        </p:txBody>
      </p:sp>
      <p:sp>
        <p:nvSpPr>
          <p:cNvPr id="231" name="flex-direction"/>
          <p:cNvSpPr txBox="1"/>
          <p:nvPr>
            <p:ph type="body" idx="21"/>
          </p:nvPr>
        </p:nvSpPr>
        <p:spPr>
          <a:xfrm>
            <a:off x="-13716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flex-direction</a:t>
            </a:r>
          </a:p>
        </p:txBody>
      </p:sp>
      <p:pic>
        <p:nvPicPr>
          <p:cNvPr id="23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45278" y="3496950"/>
            <a:ext cx="6188143" cy="8936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irección de los ejes"/>
          <p:cNvSpPr txBox="1"/>
          <p:nvPr>
            <p:ph type="title"/>
          </p:nvPr>
        </p:nvSpPr>
        <p:spPr>
          <a:xfrm>
            <a:off x="1079500" y="821134"/>
            <a:ext cx="9652000" cy="1549401"/>
          </a:xfrm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Dirección de los ejes</a:t>
            </a:r>
          </a:p>
        </p:txBody>
      </p:sp>
      <p:sp>
        <p:nvSpPr>
          <p:cNvPr id="235" name="nowrap (Establece los elementos en una sola línea, no permite que se desborde el contenedor)…"/>
          <p:cNvSpPr txBox="1"/>
          <p:nvPr>
            <p:ph type="body" sz="half" idx="1"/>
          </p:nvPr>
        </p:nvSpPr>
        <p:spPr>
          <a:xfrm>
            <a:off x="1270000" y="4267200"/>
            <a:ext cx="13958590" cy="8097739"/>
          </a:xfrm>
          <a:prstGeom prst="rect">
            <a:avLst/>
          </a:prstGeom>
        </p:spPr>
        <p:txBody>
          <a:bodyPr/>
          <a:lstStyle/>
          <a:p>
            <a:pPr/>
            <a:r>
              <a:t>nowrap (Establece los elementos en una sola línea, no permite que se desborde el contenedor)</a:t>
            </a:r>
          </a:p>
          <a:p>
            <a:pPr/>
            <a:r>
              <a:t>wrap (Los elementos se muestran en una sola línea, pero si su ancho supera la del contenedor, se distribuyen en varias filas)</a:t>
            </a:r>
          </a:p>
          <a:p>
            <a:pPr/>
            <a:r>
              <a:t>wrap-reverse (Su comportamiento es igual al wrap pero en dirección inversa)</a:t>
            </a:r>
          </a:p>
        </p:txBody>
      </p:sp>
      <p:sp>
        <p:nvSpPr>
          <p:cNvPr id="236" name="flex-wrap"/>
          <p:cNvSpPr txBox="1"/>
          <p:nvPr>
            <p:ph type="body" idx="21"/>
          </p:nvPr>
        </p:nvSpPr>
        <p:spPr>
          <a:xfrm>
            <a:off x="-20447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flex-wrap</a:t>
            </a:r>
          </a:p>
        </p:txBody>
      </p:sp>
      <p:pic>
        <p:nvPicPr>
          <p:cNvPr id="23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7161" y="5858410"/>
            <a:ext cx="8044380" cy="4022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ropiedades de aline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Propiedades de alineación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odelo de caj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Modelo de cajas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ropiedades de alineación"/>
          <p:cNvSpPr txBox="1"/>
          <p:nvPr>
            <p:ph type="title"/>
          </p:nvPr>
        </p:nvSpPr>
        <p:spPr>
          <a:xfrm>
            <a:off x="1270000" y="838200"/>
            <a:ext cx="12857858" cy="1549400"/>
          </a:xfrm>
          <a:prstGeom prst="rect">
            <a:avLst/>
          </a:prstGeom>
        </p:spPr>
        <p:txBody>
          <a:bodyPr/>
          <a:lstStyle>
            <a:lvl1pPr defTabSz="817244">
              <a:defRPr spc="-249" sz="8316"/>
            </a:lvl1pPr>
          </a:lstStyle>
          <a:p>
            <a:pPr/>
            <a:r>
              <a:t>Propiedades de alineación</a:t>
            </a:r>
          </a:p>
        </p:txBody>
      </p:sp>
      <p:sp>
        <p:nvSpPr>
          <p:cNvPr id="242" name="flex-start (Agrupa los ítems al principio del eje principal)…"/>
          <p:cNvSpPr txBox="1"/>
          <p:nvPr>
            <p:ph type="body" sz="half" idx="1"/>
          </p:nvPr>
        </p:nvSpPr>
        <p:spPr>
          <a:xfrm>
            <a:off x="1270000" y="4267200"/>
            <a:ext cx="15850493" cy="8432800"/>
          </a:xfrm>
          <a:prstGeom prst="rect">
            <a:avLst/>
          </a:prstGeom>
        </p:spPr>
        <p:txBody>
          <a:bodyPr/>
          <a:lstStyle/>
          <a:p>
            <a:pPr marL="530859" indent="-530859" defTabSz="2316479">
              <a:spcBef>
                <a:spcPts val="2200"/>
              </a:spcBef>
              <a:defRPr sz="4560"/>
            </a:pPr>
            <a:r>
              <a:t>flex-start</a:t>
            </a:r>
            <a:r>
              <a:rPr b="1"/>
              <a:t> </a:t>
            </a:r>
            <a:r>
              <a:t>(Agrupa los ítems al principio del eje principal)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flex-end</a:t>
            </a:r>
            <a:r>
              <a:rPr b="1"/>
              <a:t> </a:t>
            </a:r>
            <a:r>
              <a:t>(Agrupa los ítems al final del eje principal)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center (Agrupa los ítems al centro del eje principal)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space-between (Distribuye los ítems dejando el máximo espacio para separarlos)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space-around (Distribuye los ítems dejando el mismo espacio alrededor de ellos)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space-evenly (Distribuye los ítems dejando el mismo espacio, solapado, a izquierda y derecha)</a:t>
            </a:r>
          </a:p>
        </p:txBody>
      </p:sp>
      <p:sp>
        <p:nvSpPr>
          <p:cNvPr id="243" name="justify-content"/>
          <p:cNvSpPr txBox="1"/>
          <p:nvPr>
            <p:ph type="body" idx="21"/>
          </p:nvPr>
        </p:nvSpPr>
        <p:spPr>
          <a:xfrm>
            <a:off x="-9906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justify-content</a:t>
            </a:r>
          </a:p>
        </p:txBody>
      </p:sp>
      <p:pic>
        <p:nvPicPr>
          <p:cNvPr id="24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9906" y="3736264"/>
            <a:ext cx="6030679" cy="9147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ropiedades de alineación"/>
          <p:cNvSpPr txBox="1"/>
          <p:nvPr>
            <p:ph type="title"/>
          </p:nvPr>
        </p:nvSpPr>
        <p:spPr>
          <a:xfrm>
            <a:off x="1270000" y="838200"/>
            <a:ext cx="12857858" cy="1549400"/>
          </a:xfrm>
          <a:prstGeom prst="rect">
            <a:avLst/>
          </a:prstGeom>
        </p:spPr>
        <p:txBody>
          <a:bodyPr/>
          <a:lstStyle>
            <a:lvl1pPr defTabSz="817244">
              <a:defRPr spc="-249" sz="8316"/>
            </a:lvl1pPr>
          </a:lstStyle>
          <a:p>
            <a:pPr/>
            <a:r>
              <a:t>Propiedades de alineación</a:t>
            </a:r>
          </a:p>
        </p:txBody>
      </p:sp>
      <p:sp>
        <p:nvSpPr>
          <p:cNvPr id="247" name="flex-start (Agrupa los ítems al principio del eje principal)…"/>
          <p:cNvSpPr txBox="1"/>
          <p:nvPr>
            <p:ph type="body" sz="half" idx="1"/>
          </p:nvPr>
        </p:nvSpPr>
        <p:spPr>
          <a:xfrm>
            <a:off x="1270000" y="4267200"/>
            <a:ext cx="15850493" cy="8432800"/>
          </a:xfrm>
          <a:prstGeom prst="rect">
            <a:avLst/>
          </a:prstGeom>
        </p:spPr>
        <p:txBody>
          <a:bodyPr/>
          <a:lstStyle/>
          <a:p>
            <a:pPr marL="530859" indent="-530859" defTabSz="2316479">
              <a:spcBef>
                <a:spcPts val="2200"/>
              </a:spcBef>
              <a:defRPr sz="4560"/>
            </a:pPr>
            <a:r>
              <a:t>flex-start</a:t>
            </a:r>
            <a:r>
              <a:rPr b="1"/>
              <a:t> </a:t>
            </a:r>
            <a:r>
              <a:t>(Agrupa los ítems al principio del eje principal)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space-between (Distribuye los ítems desde el inicio hasta el final)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flex-end</a:t>
            </a:r>
            <a:r>
              <a:rPr b="1"/>
              <a:t> </a:t>
            </a:r>
            <a:r>
              <a:t>(Agrupa los ítems al final del eje principal)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center (Agrupa los ítems al centro del eje principal)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stretch (Alinea los ítems estirándolos de modo que cubran desde el inicio hasta el final del contenedor)</a:t>
            </a:r>
          </a:p>
          <a:p>
            <a:pPr marL="530859" indent="-530859" defTabSz="2316479">
              <a:spcBef>
                <a:spcPts val="2200"/>
              </a:spcBef>
              <a:defRPr sz="4560"/>
            </a:pPr>
            <a:r>
              <a:t>space-around (Distribuye los ítems dejando el mismo espacio a los lados de cada uno)</a:t>
            </a:r>
          </a:p>
        </p:txBody>
      </p:sp>
      <p:sp>
        <p:nvSpPr>
          <p:cNvPr id="248" name="align-content"/>
          <p:cNvSpPr txBox="1"/>
          <p:nvPr>
            <p:ph type="body" idx="21"/>
          </p:nvPr>
        </p:nvSpPr>
        <p:spPr>
          <a:xfrm>
            <a:off x="-1270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align-content</a:t>
            </a:r>
          </a:p>
        </p:txBody>
      </p:sp>
      <p:pic>
        <p:nvPicPr>
          <p:cNvPr id="24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4850" y="4267200"/>
            <a:ext cx="6779674" cy="843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ropiedades de alineación"/>
          <p:cNvSpPr txBox="1"/>
          <p:nvPr>
            <p:ph type="title"/>
          </p:nvPr>
        </p:nvSpPr>
        <p:spPr>
          <a:xfrm>
            <a:off x="1270000" y="838200"/>
            <a:ext cx="12857858" cy="1549400"/>
          </a:xfrm>
          <a:prstGeom prst="rect">
            <a:avLst/>
          </a:prstGeom>
        </p:spPr>
        <p:txBody>
          <a:bodyPr/>
          <a:lstStyle>
            <a:lvl1pPr defTabSz="817244">
              <a:defRPr spc="-249" sz="8316"/>
            </a:lvl1pPr>
          </a:lstStyle>
          <a:p>
            <a:pPr/>
            <a:r>
              <a:t>Propiedades de alineación</a:t>
            </a:r>
          </a:p>
        </p:txBody>
      </p:sp>
      <p:sp>
        <p:nvSpPr>
          <p:cNvPr id="252" name="flex-start (Alinea los ítems al principio del eje secundario)…"/>
          <p:cNvSpPr txBox="1"/>
          <p:nvPr>
            <p:ph type="body" sz="half" idx="1"/>
          </p:nvPr>
        </p:nvSpPr>
        <p:spPr>
          <a:xfrm>
            <a:off x="1270000" y="4267200"/>
            <a:ext cx="15851585" cy="8432800"/>
          </a:xfrm>
          <a:prstGeom prst="rect">
            <a:avLst/>
          </a:prstGeom>
        </p:spPr>
        <p:txBody>
          <a:bodyPr/>
          <a:lstStyle/>
          <a:p>
            <a:pPr/>
            <a:r>
              <a:t>flex-start</a:t>
            </a:r>
            <a:r>
              <a:rPr b="1"/>
              <a:t> </a:t>
            </a:r>
            <a:r>
              <a:t>(Alinea los ítems al principio del eje secundario)</a:t>
            </a:r>
          </a:p>
          <a:p>
            <a:pPr/>
            <a:r>
              <a:t>flex-end</a:t>
            </a:r>
            <a:r>
              <a:rPr b="1"/>
              <a:t> </a:t>
            </a:r>
            <a:r>
              <a:t>(Alinea los ítems al final del eje secundario)</a:t>
            </a:r>
          </a:p>
          <a:p>
            <a:pPr/>
            <a:r>
              <a:t>center (Alinea los ítems al centro del eje secundario)</a:t>
            </a:r>
          </a:p>
          <a:p>
            <a:pPr/>
            <a:r>
              <a:t>stretch (Alinea los ítems estirándolos de modo que cubran desde el inicio hasta el final del contenedor)</a:t>
            </a:r>
          </a:p>
          <a:p>
            <a:pPr/>
            <a:r>
              <a:t>baseline:</a:t>
            </a:r>
            <a:r>
              <a:rPr b="1"/>
              <a:t> </a:t>
            </a:r>
            <a:r>
              <a:t>(Alinea los ítems en el contenedor según la base del contenido de los ítems del contenedor)</a:t>
            </a:r>
          </a:p>
        </p:txBody>
      </p:sp>
      <p:sp>
        <p:nvSpPr>
          <p:cNvPr id="253" name="align-items"/>
          <p:cNvSpPr txBox="1"/>
          <p:nvPr>
            <p:ph type="body" idx="21"/>
          </p:nvPr>
        </p:nvSpPr>
        <p:spPr>
          <a:xfrm>
            <a:off x="-16256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align-items</a:t>
            </a:r>
          </a:p>
        </p:txBody>
      </p:sp>
      <p:pic>
        <p:nvPicPr>
          <p:cNvPr id="25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1616" y="3836280"/>
            <a:ext cx="6360343" cy="7911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os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osition"/>
          <p:cNvSpPr txBox="1"/>
          <p:nvPr>
            <p:ph type="title"/>
          </p:nvPr>
        </p:nvSpPr>
        <p:spPr>
          <a:xfrm>
            <a:off x="-154991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Position</a:t>
            </a:r>
          </a:p>
        </p:txBody>
      </p:sp>
      <p:sp>
        <p:nvSpPr>
          <p:cNvPr id="259" name="static (Valor por defecto que vienen todos los elementos de html)…"/>
          <p:cNvSpPr txBox="1"/>
          <p:nvPr>
            <p:ph type="body" idx="1"/>
          </p:nvPr>
        </p:nvSpPr>
        <p:spPr>
          <a:xfrm>
            <a:off x="1270000" y="3319328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static (Valor por defecto que vienen todos los elementos de html)</a:t>
            </a:r>
          </a:p>
          <a:p>
            <a:pPr/>
            <a:r>
              <a:t>relative (Posicion relativa a donde debiese estar posicionado este elemento)</a:t>
            </a:r>
          </a:p>
          <a:p>
            <a:pPr/>
            <a:r>
              <a:t>fixed (Sirve para poner el header fijo en la pantalla mientras scroleas)</a:t>
            </a:r>
          </a:p>
          <a:p>
            <a:pPr/>
            <a:r>
              <a:t>absolute (Se posiciona relativo con el elemento padre mas cercano que este tenga, en caso de no existir elemento padre, usa el tag de body)</a:t>
            </a:r>
          </a:p>
          <a:p>
            <a:pPr/>
            <a:r>
              <a:t>sticky (Es una mezcla entre el relative y el fixed, se utiliza en configuración de apple, con los iconos de cuando buscas algo)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¿Duda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510" sz="17000"/>
            </a:lvl1pPr>
          </a:lstStyle>
          <a:p>
            <a:pPr/>
            <a:r>
              <a:t>¿Dudas?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Docu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Docu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Documentación</a:t>
            </a:r>
          </a:p>
        </p:txBody>
      </p:sp>
      <p:sp>
        <p:nvSpPr>
          <p:cNvPr id="266" name="https://developer.mozilla.org/es/docs/Web/CSS…"/>
          <p:cNvSpPr txBox="1"/>
          <p:nvPr>
            <p:ph type="body" sz="half" idx="1"/>
          </p:nvPr>
        </p:nvSpPr>
        <p:spPr>
          <a:xfrm>
            <a:off x="1270000" y="3670300"/>
            <a:ext cx="10431364" cy="8432800"/>
          </a:xfrm>
          <a:prstGeom prst="rect">
            <a:avLst/>
          </a:prstGeom>
        </p:spPr>
        <p:txBody>
          <a:bodyPr/>
          <a:lstStyle/>
          <a:p>
            <a:pPr/>
            <a:r>
              <a:t>https://developer.mozilla.org/es/docs/Web/CSS</a:t>
            </a:r>
          </a:p>
          <a:p>
            <a:pPr/>
            <a:r>
              <a:t>https://www.w3schools.com/css/default.asp</a:t>
            </a:r>
          </a:p>
          <a:p>
            <a:pPr/>
            <a:r>
              <a:t>https://oregoom.com/css/</a:t>
            </a:r>
          </a:p>
        </p:txBody>
      </p:sp>
      <p:pic>
        <p:nvPicPr>
          <p:cNvPr id="267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8758" y="4264470"/>
            <a:ext cx="9737176" cy="7244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loqu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delo de cajas"/>
          <p:cNvSpPr txBox="1"/>
          <p:nvPr>
            <p:ph type="title"/>
          </p:nvPr>
        </p:nvSpPr>
        <p:spPr>
          <a:xfrm>
            <a:off x="3556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Modelo de cajas</a:t>
            </a:r>
          </a:p>
        </p:txBody>
      </p:sp>
      <p:sp>
        <p:nvSpPr>
          <p:cNvPr id="180" name="Las cajas en bloque siempre empiezan en una nueva línea y ocupan todo el espacio disponible hasta el final de la línea, aunque sus contenidos no lleguen hasta el final de la línea.…"/>
          <p:cNvSpPr txBox="1"/>
          <p:nvPr>
            <p:ph type="body" idx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Las cajas </a:t>
            </a:r>
            <a:r>
              <a:rPr b="1"/>
              <a:t>en bloque </a:t>
            </a:r>
            <a:r>
              <a:t>siempre empiezan en una nueva línea y ocupan todo el espacio disponible hasta el final de la línea, aunque sus contenidos no lleguen hasta el final de la línea.</a:t>
            </a:r>
          </a:p>
          <a:p>
            <a:pPr/>
            <a:r>
              <a:t>Ejemplos:</a:t>
            </a:r>
          </a:p>
          <a:p>
            <a:pPr lvl="1"/>
            <a:r>
              <a:t>&lt;hn°&gt;</a:t>
            </a:r>
          </a:p>
          <a:p>
            <a:pPr lvl="1"/>
            <a:r>
              <a:t>&lt;p&gt;</a:t>
            </a:r>
          </a:p>
          <a:p>
            <a:pPr lvl="1"/>
            <a:r>
              <a:t>&lt;div&gt;</a:t>
            </a:r>
          </a:p>
          <a:p>
            <a:pPr lvl="1"/>
            <a:r>
              <a:t>Etc.</a:t>
            </a:r>
          </a:p>
        </p:txBody>
      </p:sp>
      <p:sp>
        <p:nvSpPr>
          <p:cNvPr id="181" name="En Bloque"/>
          <p:cNvSpPr txBox="1"/>
          <p:nvPr>
            <p:ph type="body" idx="21"/>
          </p:nvPr>
        </p:nvSpPr>
        <p:spPr>
          <a:xfrm>
            <a:off x="-18796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 Bloque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ínea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Línea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delo de cajas"/>
          <p:cNvSpPr txBox="1"/>
          <p:nvPr>
            <p:ph type="title"/>
          </p:nvPr>
        </p:nvSpPr>
        <p:spPr>
          <a:xfrm>
            <a:off x="3556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Modelo de cajas</a:t>
            </a:r>
          </a:p>
        </p:txBody>
      </p:sp>
      <p:sp>
        <p:nvSpPr>
          <p:cNvPr id="186" name="Las cajas en línea sólo ocupan el espacio necesario para mostrar su contenido.…"/>
          <p:cNvSpPr txBox="1"/>
          <p:nvPr>
            <p:ph type="body" idx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Las cajas </a:t>
            </a:r>
            <a:r>
              <a:rPr b="1"/>
              <a:t>en línea </a:t>
            </a:r>
            <a:r>
              <a:t>sólo ocupan el espacio necesario para mostrar su contenido.</a:t>
            </a:r>
          </a:p>
          <a:p>
            <a:pPr/>
            <a:r>
              <a:t>Ejemplos:</a:t>
            </a:r>
          </a:p>
          <a:p>
            <a:pPr lvl="1"/>
            <a:r>
              <a:t>&lt;a&gt;</a:t>
            </a:r>
          </a:p>
          <a:p>
            <a:pPr lvl="1"/>
            <a:r>
              <a:t>&lt;img&gt;</a:t>
            </a:r>
          </a:p>
          <a:p>
            <a:pPr lvl="1"/>
            <a:r>
              <a:t>&lt;span&gt;</a:t>
            </a:r>
          </a:p>
          <a:p>
            <a:pPr lvl="1"/>
            <a:r>
              <a:t>Etc.</a:t>
            </a:r>
          </a:p>
        </p:txBody>
      </p:sp>
      <p:sp>
        <p:nvSpPr>
          <p:cNvPr id="187" name="En Línea"/>
          <p:cNvSpPr txBox="1"/>
          <p:nvPr>
            <p:ph type="body" idx="21"/>
          </p:nvPr>
        </p:nvSpPr>
        <p:spPr>
          <a:xfrm>
            <a:off x="-21844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 Línea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ispl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8919" y="1517502"/>
            <a:ext cx="10251170" cy="4853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45150" y="2126469"/>
            <a:ext cx="3432055" cy="9818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8919" y="6788352"/>
            <a:ext cx="10251170" cy="582909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Flecha 11"/>
          <p:cNvSpPr/>
          <p:nvPr/>
        </p:nvSpPr>
        <p:spPr>
          <a:xfrm>
            <a:off x="14413675" y="5842000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isplay"/>
          <p:cNvSpPr txBox="1"/>
          <p:nvPr>
            <p:ph type="title"/>
          </p:nvPr>
        </p:nvSpPr>
        <p:spPr>
          <a:xfrm>
            <a:off x="-1905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Display</a:t>
            </a:r>
          </a:p>
        </p:txBody>
      </p:sp>
      <p:sp>
        <p:nvSpPr>
          <p:cNvPr id="197" name="block"/>
          <p:cNvSpPr txBox="1"/>
          <p:nvPr/>
        </p:nvSpPr>
        <p:spPr>
          <a:xfrm>
            <a:off x="-2732096" y="2123519"/>
            <a:ext cx="9652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block</a:t>
            </a:r>
          </a:p>
        </p:txBody>
      </p:sp>
      <p:sp>
        <p:nvSpPr>
          <p:cNvPr id="198" name="Siempre empiezan en una nueva línea y ocupan todo el espacio disponible hasta el final de la línea, aunque sus contenidos no lleguen hasta el final de la línea."/>
          <p:cNvSpPr txBox="1"/>
          <p:nvPr/>
        </p:nvSpPr>
        <p:spPr>
          <a:xfrm>
            <a:off x="1218158" y="3818414"/>
            <a:ext cx="21947684" cy="18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14095" indent="-514095" defTabSz="2243327">
              <a:spcBef>
                <a:spcPts val="2200"/>
              </a:spcBef>
              <a:buClr>
                <a:srgbClr val="000000"/>
              </a:buClr>
              <a:buSzPct val="100000"/>
              <a:buChar char="•"/>
              <a:defRPr sz="4416"/>
            </a:lvl1pPr>
          </a:lstStyle>
          <a:p>
            <a:pPr/>
            <a:r>
              <a:t>Siempre empiezan en una nueva línea y ocupan todo el espacio disponible hasta el final de la línea, aunque sus contenidos no lleguen hasta el final de la línea.</a:t>
            </a:r>
          </a:p>
        </p:txBody>
      </p:sp>
      <p:pic>
        <p:nvPicPr>
          <p:cNvPr id="19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1350" y="6351608"/>
            <a:ext cx="2460299" cy="7038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