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algn="l" defTabSz="2438400">
              <a:lnSpc>
                <a:spcPct val="100000"/>
              </a:lnSpc>
              <a:defRPr spc="0"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80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1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rrancamos con c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Arrancamos con c++</a:t>
            </a:r>
          </a:p>
        </p:txBody>
      </p:sp>
      <p:sp>
        <p:nvSpPr>
          <p:cNvPr id="191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92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¿Qué es un lenguaje de programación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¿Qué es un lenguaje de programación?</a:t>
            </a:r>
          </a:p>
        </p:txBody>
      </p:sp>
      <p:sp>
        <p:nvSpPr>
          <p:cNvPr id="235" name="Es el lenguaje que usamos para comunicarnos con la computadora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Es el lenguaje que usamos para comunicarnos con la computadora.</a:t>
            </a:r>
          </a:p>
          <a:p>
            <a:pPr/>
            <a:r>
              <a:t>Sirve como medio para escribir nuestros algoritmos de una forma que la computadora los pueda ejecutar.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¿Qué es un lenguaje de programación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¿Qué es un lenguaje de programación?</a:t>
            </a:r>
          </a:p>
        </p:txBody>
      </p:sp>
      <p:sp>
        <p:nvSpPr>
          <p:cNvPr id="238" name="Es el lenguaje que usamos para comunicarnos con la computadora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Es el lenguaje que usamos para comunicarnos con la computadora.</a:t>
            </a:r>
          </a:p>
          <a:p>
            <a:pPr/>
            <a:r>
              <a:t>Sirve como medio para escribir nuestros algoritmos de una forma que la computadora los pueda ejecutar.</a:t>
            </a:r>
          </a:p>
        </p:txBody>
      </p:sp>
      <p:pic>
        <p:nvPicPr>
          <p:cNvPr id="23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0321" y="7239706"/>
            <a:ext cx="3563358" cy="374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¿Cómo creamos un programa en C++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9502" y="5076321"/>
            <a:ext cx="3563359" cy="356335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Visual Studio Code"/>
          <p:cNvSpPr txBox="1"/>
          <p:nvPr/>
        </p:nvSpPr>
        <p:spPr>
          <a:xfrm>
            <a:off x="8039828" y="5830316"/>
            <a:ext cx="12764670" cy="2055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90000"/>
              </a:lnSpc>
              <a:spcBef>
                <a:spcPts val="0"/>
              </a:spcBef>
              <a:defRPr spc="-348" sz="11600">
                <a:gradFill flip="none" rotWithShape="1">
                  <a:gsLst>
                    <a:gs pos="0">
                      <a:srgbClr val="60A9EC"/>
                    </a:gs>
                    <a:gs pos="100000">
                      <a:srgbClr val="3D82CA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Visual Studio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DE"/>
          <p:cNvSpPr txBox="1"/>
          <p:nvPr>
            <p:ph type="title"/>
          </p:nvPr>
        </p:nvSpPr>
        <p:spPr>
          <a:xfrm>
            <a:off x="-27178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IDE</a:t>
            </a:r>
          </a:p>
        </p:txBody>
      </p:sp>
      <p:sp>
        <p:nvSpPr>
          <p:cNvPr id="249" name="Son programas que están destinados a manejar proyectos enteros.…"/>
          <p:cNvSpPr txBox="1"/>
          <p:nvPr>
            <p:ph type="body" idx="1"/>
          </p:nvPr>
        </p:nvSpPr>
        <p:spPr>
          <a:xfrm>
            <a:off x="1270000" y="4267200"/>
            <a:ext cx="20896759" cy="8432800"/>
          </a:xfrm>
          <a:prstGeom prst="rect">
            <a:avLst/>
          </a:prstGeom>
        </p:spPr>
        <p:txBody>
          <a:bodyPr/>
          <a:lstStyle/>
          <a:p>
            <a:pPr/>
            <a:r>
              <a:t>Son programas que están destinados a manejar proyectos enteros.</a:t>
            </a:r>
          </a:p>
          <a:p>
            <a:pPr/>
            <a:r>
              <a:t>Manejan varias carpetas y archivos.</a:t>
            </a:r>
          </a:p>
          <a:p>
            <a:pPr/>
            <a:r>
              <a:t>Posee Intellisense.</a:t>
            </a:r>
          </a:p>
          <a:p>
            <a:pPr/>
            <a:r>
              <a:t>Incorporan herramientas y tecnologías útiles para el desarrollo de código.</a:t>
            </a:r>
          </a:p>
        </p:txBody>
      </p:sp>
      <p:sp>
        <p:nvSpPr>
          <p:cNvPr id="250" name="Integrated Drive Electronics o Entorno de desarrollo integrado"/>
          <p:cNvSpPr txBox="1"/>
          <p:nvPr>
            <p:ph type="body" idx="21"/>
          </p:nvPr>
        </p:nvSpPr>
        <p:spPr>
          <a:xfrm>
            <a:off x="1066800" y="2123519"/>
            <a:ext cx="20896759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Integrated Drive Electronics o Entorno de desarrollo integrado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¿Cómo creamos un programa en C++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  <p:sp>
        <p:nvSpPr>
          <p:cNvPr id="253" name="Abrimos el programa “Visual Studio Code”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Abrimos el programa “Visual Studio Code”.</a:t>
            </a:r>
          </a:p>
        </p:txBody>
      </p:sp>
      <p:pic>
        <p:nvPicPr>
          <p:cNvPr id="25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0321" y="6699191"/>
            <a:ext cx="3563358" cy="3563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461406">
            <a:off x="14146162" y="9269362"/>
            <a:ext cx="1398638" cy="1398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¿Cómo creamos un programa en C++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  <p:sp>
        <p:nvSpPr>
          <p:cNvPr id="258" name="Abrimos el programa “Visual Studio Code”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Abrimos el programa “Visual Studio Code”.</a:t>
            </a:r>
          </a:p>
          <a:p>
            <a:pPr/>
            <a:r>
              <a:t>Vamos a la parte de extensiones que se encuentra en la barra izquierda e instalamos las siguientes:</a:t>
            </a:r>
          </a:p>
        </p:txBody>
      </p:sp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8510" y="6912595"/>
            <a:ext cx="11606980" cy="3136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8510" y="10275978"/>
            <a:ext cx="11606980" cy="3064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¿Cómo creamos un programa en C++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  <p:sp>
        <p:nvSpPr>
          <p:cNvPr id="263" name="Abrimos el programa “Visual Studio Code”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Abrimos el programa “Visual Studio Code”.</a:t>
            </a:r>
          </a:p>
          <a:p>
            <a:pPr/>
            <a:r>
              <a:t>Vamos a la parte de extensiones que se encuentra en la barra izquierda e instalamos las 2 necesarias.</a:t>
            </a:r>
          </a:p>
          <a:p>
            <a:pPr/>
            <a:r>
              <a:t>Creamos un archivo vacío en File -&gt; New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¿Cómo creamos un programa en C++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  <p:sp>
        <p:nvSpPr>
          <p:cNvPr id="266" name="Abrimos el programa “Visual Studio Code”.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Abrimos el programa “Visual Studio Code”.</a:t>
            </a:r>
          </a:p>
          <a:p>
            <a:pPr/>
            <a:r>
              <a:t>Vamos a la parte de extensiones que se encuentra en la barra izquierda e instalamos las 2 necesarias.</a:t>
            </a:r>
          </a:p>
          <a:p>
            <a:pPr/>
            <a:r>
              <a:t>Creamos un archivo vacío en File -&gt; New File.</a:t>
            </a:r>
          </a:p>
          <a:p>
            <a:pPr/>
            <a:r>
              <a:t>Lo guardamos como ejemplo.</a:t>
            </a:r>
            <a:r>
              <a:rPr>
                <a:solidFill>
                  <a:srgbClr val="FF0000"/>
                </a:solidFill>
              </a:rPr>
              <a:t>cpp </a:t>
            </a:r>
            <a:r>
              <a:t>en File -&gt; Save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¿Cómo creamos un programa en C++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  <p:sp>
        <p:nvSpPr>
          <p:cNvPr id="269" name="Ahora podemos empezar a escribir nuestro código, la estructura de un programa es la siguiente: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Ahora podemos empezar a escribir nuestro código, la estructura de un programa es la siguiente:</a:t>
            </a:r>
          </a:p>
        </p:txBody>
      </p:sp>
      <p:pic>
        <p:nvPicPr>
          <p:cNvPr id="27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4119" y="6463383"/>
            <a:ext cx="12115762" cy="5607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¿Cómo creamos un programa en C++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  <p:sp>
        <p:nvSpPr>
          <p:cNvPr id="273" name="#include &lt;iostream&gt;…"/>
          <p:cNvSpPr txBox="1"/>
          <p:nvPr>
            <p:ph type="body" idx="1"/>
          </p:nvPr>
        </p:nvSpPr>
        <p:spPr>
          <a:xfrm>
            <a:off x="1152093" y="3296574"/>
            <a:ext cx="22079814" cy="946791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6"/>
                </a:solidFill>
              </a:rPr>
              <a:t>#include</a:t>
            </a:r>
            <a:r>
              <a:t> </a:t>
            </a:r>
            <a:r>
              <a:rPr>
                <a:solidFill>
                  <a:schemeClr val="accent3"/>
                </a:solidFill>
              </a:rPr>
              <a:t>&lt;iostream&gt;</a:t>
            </a:r>
            <a:endParaRPr>
              <a:solidFill>
                <a:schemeClr val="accent3"/>
              </a:solidFill>
            </a:endParaRPr>
          </a:p>
          <a:p>
            <a:pPr lvl="1"/>
            <a:r>
              <a:t>Es una biblioteca que nos permite utilizar las funcionalidades de entrada y salida estándar de C++ en nuestro programa.</a:t>
            </a:r>
          </a:p>
          <a:p>
            <a:pPr/>
            <a:r>
              <a:rPr>
                <a:solidFill>
                  <a:schemeClr val="accent6"/>
                </a:solidFill>
              </a:rPr>
              <a:t>using namespace</a:t>
            </a:r>
            <a:r>
              <a:t> std;</a:t>
            </a:r>
          </a:p>
          <a:p>
            <a:pPr lvl="1"/>
            <a:r>
              <a:t>Nos permite utilizar todas las definiciones que se encuentran dentro del espacio de nombres </a:t>
            </a:r>
            <a:r>
              <a:rPr b="1"/>
              <a:t>std</a:t>
            </a:r>
            <a:r>
              <a:t> sin tener que especificar el prefijo </a:t>
            </a:r>
            <a:r>
              <a:rPr b="1"/>
              <a:t>std::</a:t>
            </a:r>
            <a:r>
              <a:t> delante de cada identificador.</a:t>
            </a:r>
          </a:p>
          <a:p>
            <a:pPr/>
            <a:r>
              <a:rPr>
                <a:solidFill>
                  <a:schemeClr val="accent6"/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main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(){}</a:t>
            </a:r>
            <a:endParaRPr>
              <a:solidFill>
                <a:schemeClr val="accent4">
                  <a:hueOff val="475731"/>
                  <a:satOff val="-4338"/>
                  <a:lumOff val="10182"/>
                </a:schemeClr>
              </a:solidFill>
            </a:endParaRPr>
          </a:p>
          <a:p>
            <a:pPr lvl="2"/>
            <a:r>
              <a:t>Es la función principal, donde comienza la ejecución del programa.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hola_mundo.png" descr="hola_mun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9412" y="1032380"/>
            <a:ext cx="5365177" cy="11651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ara mostrar por pantalla, utilizamos el comando cout y si queremos agregar un salto de línea debemos escribir &lt;&lt; endl antes del punto y coma.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Para mostrar por pantalla, utilizamos el comando </a:t>
            </a:r>
            <a:r>
              <a: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rPr>
              <a:t>cout</a:t>
            </a:r>
            <a:r>
              <a:t> y si queremos agregar un salto de línea debemos escribir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&lt;&lt;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endl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 </a:t>
            </a:r>
            <a:r>
              <a:t>antes del punto y coma. </a:t>
            </a:r>
          </a:p>
        </p:txBody>
      </p:sp>
      <p:pic>
        <p:nvPicPr>
          <p:cNvPr id="27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5145" y="5815885"/>
            <a:ext cx="14913710" cy="690263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¿Cómo creamos un programa en C++?"/>
          <p:cNvSpPr txBox="1"/>
          <p:nvPr>
            <p:ph type="title"/>
          </p:nvPr>
        </p:nvSpPr>
        <p:spPr>
          <a:xfrm>
            <a:off x="-17128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creamos un programa en C++?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703" t="0" r="370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82" name="Si no ponemos ; al final de cada linea."/>
          <p:cNvSpPr txBox="1"/>
          <p:nvPr/>
        </p:nvSpPr>
        <p:spPr>
          <a:xfrm>
            <a:off x="6157755" y="3595814"/>
            <a:ext cx="12613597" cy="6524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2700">
                <a:solidFill>
                  <a:srgbClr val="FFFFFF"/>
                </a:solidFill>
              </a:defRPr>
            </a:lvl1pPr>
          </a:lstStyle>
          <a:p>
            <a:pPr/>
            <a:r>
              <a:t>Si no ponemos ; al final de cada linea.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mpilar y ejecutar el programa"/>
          <p:cNvSpPr txBox="1"/>
          <p:nvPr>
            <p:ph type="title"/>
          </p:nvPr>
        </p:nvSpPr>
        <p:spPr>
          <a:xfrm>
            <a:off x="1270000" y="3285819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Compilar y ejecutar el programa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ompilar y ejecutar el programa"/>
          <p:cNvSpPr txBox="1"/>
          <p:nvPr>
            <p:ph type="title"/>
          </p:nvPr>
        </p:nvSpPr>
        <p:spPr>
          <a:xfrm>
            <a:off x="-34400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Compilar y ejecutar el programa</a:t>
            </a:r>
          </a:p>
        </p:txBody>
      </p:sp>
      <p:sp>
        <p:nvSpPr>
          <p:cNvPr id="287" name="¿Qué significa compilar un programa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¿Qué significa compilar un programa?</a:t>
            </a:r>
          </a:p>
          <a:p>
            <a:pPr lvl="1"/>
            <a:r>
              <a:t>Transformar el código fuente (el código que escribimos nosotros) en código máquina (el código que entiende la computadora).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ompilar y ejecutar el programa"/>
          <p:cNvSpPr txBox="1"/>
          <p:nvPr>
            <p:ph type="title"/>
          </p:nvPr>
        </p:nvSpPr>
        <p:spPr>
          <a:xfrm>
            <a:off x="-34400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Compilar y ejecutar el programa</a:t>
            </a:r>
          </a:p>
        </p:txBody>
      </p:sp>
      <p:sp>
        <p:nvSpPr>
          <p:cNvPr id="290" name="¿Cómo compilamos y ejecutamos un programa de C++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compilamos y ejecutamos un programa de C++?</a:t>
            </a:r>
          </a:p>
          <a:p>
            <a:pPr lvl="1"/>
            <a:r>
              <a:t>Abrir una terminal en la misma carpeta que se encuentra nuestro archivo ejemplo.</a:t>
            </a:r>
            <a:r>
              <a:rPr>
                <a:solidFill>
                  <a:srgbClr val="FF0000"/>
                </a:solidFill>
              </a:rPr>
              <a:t>cpp </a:t>
            </a:r>
            <a:r>
              <a:t>o utilizar la de VsCode.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mpilar y ejecutar el programa"/>
          <p:cNvSpPr txBox="1"/>
          <p:nvPr>
            <p:ph type="title"/>
          </p:nvPr>
        </p:nvSpPr>
        <p:spPr>
          <a:xfrm>
            <a:off x="-34400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Compilar y ejecutar el programa</a:t>
            </a:r>
          </a:p>
        </p:txBody>
      </p:sp>
      <p:sp>
        <p:nvSpPr>
          <p:cNvPr id="293" name="¿Cómo compilamos y ejecutamos un programa de C++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compilamos y ejecutamos un programa de C++?</a:t>
            </a:r>
          </a:p>
          <a:p>
            <a:pPr lvl="1"/>
            <a:r>
              <a:t>Abrir una terminal en la misma carpeta que se encuentra nuestro archivo ejemplo.</a:t>
            </a:r>
            <a:r>
              <a:rPr>
                <a:solidFill>
                  <a:srgbClr val="FF0000"/>
                </a:solidFill>
              </a:rPr>
              <a:t>cpp </a:t>
            </a:r>
            <a:r>
              <a:t>o utilizar la de VsCode.</a:t>
            </a:r>
          </a:p>
          <a:p>
            <a:pPr lvl="1"/>
            <a:r>
              <a:t>Escribir en la consola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g++ nombre_del_archivo.cpp</a:t>
            </a:r>
            <a:r>
              <a:t> donde nombre_del_archivo es el nombre de su archivo (en este caso es </a:t>
            </a:r>
            <a:r>
              <a:rPr b="1"/>
              <a:t>ejemplo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ompilar y ejecutar el programa"/>
          <p:cNvSpPr txBox="1"/>
          <p:nvPr>
            <p:ph type="title"/>
          </p:nvPr>
        </p:nvSpPr>
        <p:spPr>
          <a:xfrm>
            <a:off x="-344009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Compilar y ejecutar el programa</a:t>
            </a:r>
          </a:p>
        </p:txBody>
      </p:sp>
      <p:sp>
        <p:nvSpPr>
          <p:cNvPr id="296" name="¿Cómo compilamos y ejecutamos un programa de C++?…"/>
          <p:cNvSpPr txBox="1"/>
          <p:nvPr>
            <p:ph type="body" idx="1"/>
          </p:nvPr>
        </p:nvSpPr>
        <p:spPr>
          <a:xfrm>
            <a:off x="1152093" y="3296574"/>
            <a:ext cx="22079814" cy="8432801"/>
          </a:xfrm>
          <a:prstGeom prst="rect">
            <a:avLst/>
          </a:prstGeom>
        </p:spPr>
        <p:txBody>
          <a:bodyPr/>
          <a:lstStyle/>
          <a:p>
            <a:pPr/>
            <a:r>
              <a:t>¿Cómo compilamos y ejecutamos un programa de C++?</a:t>
            </a:r>
          </a:p>
          <a:p>
            <a:pPr lvl="1"/>
            <a:r>
              <a:t>Abrir una terminal en la misma carpeta que se encuentra nuestro archivo ejemplo.</a:t>
            </a:r>
            <a:r>
              <a:rPr>
                <a:solidFill>
                  <a:srgbClr val="FF0000"/>
                </a:solidFill>
              </a:rPr>
              <a:t>cpp </a:t>
            </a:r>
            <a:r>
              <a:t>o utilizar la de VsCode.</a:t>
            </a:r>
          </a:p>
          <a:p>
            <a:pPr lvl="1"/>
            <a:r>
              <a:t>Escribir en la consola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g++ nombre_del_archivo.cpp</a:t>
            </a:r>
            <a:r>
              <a:t> donde nombre_del_archivo es el nombre de su archivo (en este caso es </a:t>
            </a:r>
            <a:r>
              <a:rPr b="1"/>
              <a:t>ejemplo</a:t>
            </a:r>
            <a:r>
              <a:t>)</a:t>
            </a:r>
          </a:p>
          <a:p>
            <a:pPr lvl="1"/>
            <a:r>
              <a:t>Si no hay errores en el código, se debería generar un archivo ejecutable llamado a.exe, lo corremos poniendo en la misma terminal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a.exe (Windows) </a:t>
            </a:r>
            <a:r>
              <a:t>o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 ./a.out (Linux)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José"/>
          <p:cNvSpPr txBox="1"/>
          <p:nvPr/>
        </p:nvSpPr>
        <p:spPr>
          <a:xfrm>
            <a:off x="3477920" y="11864847"/>
            <a:ext cx="137739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José</a:t>
            </a:r>
          </a:p>
        </p:txBody>
      </p:sp>
      <p:sp>
        <p:nvSpPr>
          <p:cNvPr id="197" name="Hombre"/>
          <p:cNvSpPr/>
          <p:nvPr/>
        </p:nvSpPr>
        <p:spPr>
          <a:xfrm>
            <a:off x="2759753" y="2486908"/>
            <a:ext cx="3563359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8" name="Mujer"/>
          <p:cNvSpPr/>
          <p:nvPr/>
        </p:nvSpPr>
        <p:spPr>
          <a:xfrm>
            <a:off x="15256822" y="2486908"/>
            <a:ext cx="3674756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9" name="Mary"/>
          <p:cNvSpPr txBox="1"/>
          <p:nvPr/>
        </p:nvSpPr>
        <p:spPr>
          <a:xfrm>
            <a:off x="16686427" y="11864847"/>
            <a:ext cx="1520039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4279" y="2045310"/>
            <a:ext cx="18815442" cy="9625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5584" y="774030"/>
            <a:ext cx="16492832" cy="2916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5584" y="4861529"/>
            <a:ext cx="16492832" cy="2929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5584" y="8962039"/>
            <a:ext cx="16492832" cy="3979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ary"/>
          <p:cNvSpPr txBox="1"/>
          <p:nvPr/>
        </p:nvSpPr>
        <p:spPr>
          <a:xfrm>
            <a:off x="16686427" y="11864847"/>
            <a:ext cx="1520039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Mary</a:t>
            </a:r>
          </a:p>
        </p:txBody>
      </p:sp>
      <p:sp>
        <p:nvSpPr>
          <p:cNvPr id="202" name="Hombre"/>
          <p:cNvSpPr/>
          <p:nvPr/>
        </p:nvSpPr>
        <p:spPr>
          <a:xfrm>
            <a:off x="2759753" y="2486908"/>
            <a:ext cx="3563359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3" name="Mujer"/>
          <p:cNvSpPr/>
          <p:nvPr/>
        </p:nvSpPr>
        <p:spPr>
          <a:xfrm>
            <a:off x="15256822" y="2486908"/>
            <a:ext cx="3674756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4" name="Yo hablo en español"/>
          <p:cNvSpPr/>
          <p:nvPr/>
        </p:nvSpPr>
        <p:spPr>
          <a:xfrm>
            <a:off x="5883671" y="1860153"/>
            <a:ext cx="5399883" cy="283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0" y="0"/>
                </a:moveTo>
                <a:cubicBezTo>
                  <a:pt x="2527" y="0"/>
                  <a:pt x="2272" y="485"/>
                  <a:pt x="2272" y="1081"/>
                </a:cubicBezTo>
                <a:lnTo>
                  <a:pt x="2272" y="8642"/>
                </a:lnTo>
                <a:lnTo>
                  <a:pt x="0" y="10802"/>
                </a:lnTo>
                <a:lnTo>
                  <a:pt x="2272" y="12961"/>
                </a:lnTo>
                <a:lnTo>
                  <a:pt x="2272" y="20519"/>
                </a:lnTo>
                <a:cubicBezTo>
                  <a:pt x="2272" y="21115"/>
                  <a:pt x="2527" y="21600"/>
                  <a:pt x="2840" y="21600"/>
                </a:cubicBezTo>
                <a:lnTo>
                  <a:pt x="21032" y="21600"/>
                </a:lnTo>
                <a:cubicBezTo>
                  <a:pt x="21345" y="21600"/>
                  <a:pt x="21600" y="21115"/>
                  <a:pt x="21600" y="20519"/>
                </a:cubicBezTo>
                <a:lnTo>
                  <a:pt x="21600" y="1081"/>
                </a:lnTo>
                <a:cubicBezTo>
                  <a:pt x="21600" y="485"/>
                  <a:pt x="21345" y="0"/>
                  <a:pt x="21032" y="0"/>
                </a:cubicBezTo>
                <a:lnTo>
                  <a:pt x="2840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Yo hablo en español</a:t>
            </a:r>
          </a:p>
        </p:txBody>
      </p:sp>
      <p:sp>
        <p:nvSpPr>
          <p:cNvPr id="205" name="I speak in english"/>
          <p:cNvSpPr/>
          <p:nvPr/>
        </p:nvSpPr>
        <p:spPr>
          <a:xfrm>
            <a:off x="18278871" y="1860153"/>
            <a:ext cx="5399883" cy="283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0" y="0"/>
                </a:moveTo>
                <a:cubicBezTo>
                  <a:pt x="2527" y="0"/>
                  <a:pt x="2272" y="485"/>
                  <a:pt x="2272" y="1081"/>
                </a:cubicBezTo>
                <a:lnTo>
                  <a:pt x="2272" y="8642"/>
                </a:lnTo>
                <a:lnTo>
                  <a:pt x="0" y="10802"/>
                </a:lnTo>
                <a:lnTo>
                  <a:pt x="2272" y="12961"/>
                </a:lnTo>
                <a:lnTo>
                  <a:pt x="2272" y="20519"/>
                </a:lnTo>
                <a:cubicBezTo>
                  <a:pt x="2272" y="21115"/>
                  <a:pt x="2527" y="21600"/>
                  <a:pt x="2840" y="21600"/>
                </a:cubicBezTo>
                <a:lnTo>
                  <a:pt x="21032" y="21600"/>
                </a:lnTo>
                <a:cubicBezTo>
                  <a:pt x="21345" y="21600"/>
                  <a:pt x="21600" y="21115"/>
                  <a:pt x="21600" y="20519"/>
                </a:cubicBezTo>
                <a:lnTo>
                  <a:pt x="21600" y="1081"/>
                </a:lnTo>
                <a:cubicBezTo>
                  <a:pt x="21600" y="485"/>
                  <a:pt x="21345" y="0"/>
                  <a:pt x="21032" y="0"/>
                </a:cubicBezTo>
                <a:lnTo>
                  <a:pt x="2840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 speak in english</a:t>
            </a:r>
          </a:p>
        </p:txBody>
      </p:sp>
      <p:sp>
        <p:nvSpPr>
          <p:cNvPr id="206" name="José"/>
          <p:cNvSpPr txBox="1"/>
          <p:nvPr/>
        </p:nvSpPr>
        <p:spPr>
          <a:xfrm>
            <a:off x="3477920" y="11864847"/>
            <a:ext cx="137739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José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ombre"/>
          <p:cNvSpPr/>
          <p:nvPr/>
        </p:nvSpPr>
        <p:spPr>
          <a:xfrm>
            <a:off x="2759753" y="2486908"/>
            <a:ext cx="3563359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9" name="Mujer"/>
          <p:cNvSpPr/>
          <p:nvPr/>
        </p:nvSpPr>
        <p:spPr>
          <a:xfrm>
            <a:off x="15256822" y="2486908"/>
            <a:ext cx="3674756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253" y="4318000"/>
            <a:ext cx="4572001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Mary"/>
          <p:cNvSpPr txBox="1"/>
          <p:nvPr/>
        </p:nvSpPr>
        <p:spPr>
          <a:xfrm>
            <a:off x="16686427" y="11864847"/>
            <a:ext cx="1520039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Mary</a:t>
            </a:r>
          </a:p>
        </p:txBody>
      </p:sp>
      <p:sp>
        <p:nvSpPr>
          <p:cNvPr id="212" name="José"/>
          <p:cNvSpPr txBox="1"/>
          <p:nvPr/>
        </p:nvSpPr>
        <p:spPr>
          <a:xfrm>
            <a:off x="3477920" y="11864847"/>
            <a:ext cx="137739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José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mputadora"/>
          <p:cNvSpPr/>
          <p:nvPr/>
        </p:nvSpPr>
        <p:spPr>
          <a:xfrm>
            <a:off x="15357899" y="4521829"/>
            <a:ext cx="5789895" cy="4672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5" name="Hombre"/>
          <p:cNvSpPr/>
          <p:nvPr/>
        </p:nvSpPr>
        <p:spPr>
          <a:xfrm>
            <a:off x="2759753" y="2486908"/>
            <a:ext cx="3563359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Mujer"/>
          <p:cNvSpPr/>
          <p:nvPr/>
        </p:nvSpPr>
        <p:spPr>
          <a:xfrm>
            <a:off x="4919022" y="2486908"/>
            <a:ext cx="3674756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7" name="Programadores"/>
          <p:cNvSpPr txBox="1"/>
          <p:nvPr/>
        </p:nvSpPr>
        <p:spPr>
          <a:xfrm>
            <a:off x="3389325" y="11966447"/>
            <a:ext cx="4490619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Programadores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mputadora"/>
          <p:cNvSpPr/>
          <p:nvPr/>
        </p:nvSpPr>
        <p:spPr>
          <a:xfrm>
            <a:off x="15357899" y="4521829"/>
            <a:ext cx="5789895" cy="4672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0" name="Hombre"/>
          <p:cNvSpPr/>
          <p:nvPr/>
        </p:nvSpPr>
        <p:spPr>
          <a:xfrm>
            <a:off x="2759753" y="2486908"/>
            <a:ext cx="3563359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1" name="Mujer"/>
          <p:cNvSpPr/>
          <p:nvPr/>
        </p:nvSpPr>
        <p:spPr>
          <a:xfrm>
            <a:off x="4919022" y="2486908"/>
            <a:ext cx="3674756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2" name="Nosotros hablamos en español"/>
          <p:cNvSpPr/>
          <p:nvPr/>
        </p:nvSpPr>
        <p:spPr>
          <a:xfrm>
            <a:off x="8140565" y="1860153"/>
            <a:ext cx="5399882" cy="283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0" y="0"/>
                </a:moveTo>
                <a:cubicBezTo>
                  <a:pt x="2527" y="0"/>
                  <a:pt x="2272" y="485"/>
                  <a:pt x="2272" y="1081"/>
                </a:cubicBezTo>
                <a:lnTo>
                  <a:pt x="2272" y="8642"/>
                </a:lnTo>
                <a:lnTo>
                  <a:pt x="0" y="10802"/>
                </a:lnTo>
                <a:lnTo>
                  <a:pt x="2272" y="12961"/>
                </a:lnTo>
                <a:lnTo>
                  <a:pt x="2272" y="20519"/>
                </a:lnTo>
                <a:cubicBezTo>
                  <a:pt x="2272" y="21115"/>
                  <a:pt x="2527" y="21600"/>
                  <a:pt x="2840" y="21600"/>
                </a:cubicBezTo>
                <a:lnTo>
                  <a:pt x="21032" y="21600"/>
                </a:lnTo>
                <a:cubicBezTo>
                  <a:pt x="21345" y="21600"/>
                  <a:pt x="21600" y="21115"/>
                  <a:pt x="21600" y="20519"/>
                </a:cubicBezTo>
                <a:lnTo>
                  <a:pt x="21600" y="1081"/>
                </a:lnTo>
                <a:cubicBezTo>
                  <a:pt x="21600" y="485"/>
                  <a:pt x="21345" y="0"/>
                  <a:pt x="21032" y="0"/>
                </a:cubicBezTo>
                <a:lnTo>
                  <a:pt x="2840" y="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Nosotros hablamos en español</a:t>
            </a:r>
          </a:p>
        </p:txBody>
      </p:sp>
      <p:sp>
        <p:nvSpPr>
          <p:cNvPr id="223" name="No entiendo español…"/>
          <p:cNvSpPr txBox="1"/>
          <p:nvPr/>
        </p:nvSpPr>
        <p:spPr>
          <a:xfrm>
            <a:off x="16037872" y="5501322"/>
            <a:ext cx="4429951" cy="159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No entiendo español</a:t>
            </a:r>
          </a:p>
          <a:p>
            <a:pPr>
              <a:defRPr sz="3500"/>
            </a:pPr>
            <a:r>
              <a:t> beep boop!</a:t>
            </a:r>
          </a:p>
        </p:txBody>
      </p:sp>
      <p:sp>
        <p:nvSpPr>
          <p:cNvPr id="224" name="Programadores"/>
          <p:cNvSpPr txBox="1"/>
          <p:nvPr/>
        </p:nvSpPr>
        <p:spPr>
          <a:xfrm>
            <a:off x="3389325" y="11966447"/>
            <a:ext cx="4490619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Programadores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mputadora"/>
          <p:cNvSpPr/>
          <p:nvPr/>
        </p:nvSpPr>
        <p:spPr>
          <a:xfrm>
            <a:off x="15357899" y="4521829"/>
            <a:ext cx="5789895" cy="4672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7" name="Hombre"/>
          <p:cNvSpPr/>
          <p:nvPr/>
        </p:nvSpPr>
        <p:spPr>
          <a:xfrm>
            <a:off x="2759753" y="2486908"/>
            <a:ext cx="3563359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8" name="Mujer"/>
          <p:cNvSpPr/>
          <p:nvPr/>
        </p:nvSpPr>
        <p:spPr>
          <a:xfrm>
            <a:off x="4919022" y="2486908"/>
            <a:ext cx="3674756" cy="919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fill="norm" stroke="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9" name="Programadores"/>
          <p:cNvSpPr txBox="1"/>
          <p:nvPr/>
        </p:nvSpPr>
        <p:spPr>
          <a:xfrm>
            <a:off x="3389325" y="11966447"/>
            <a:ext cx="4490619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Programadores</a:t>
            </a:r>
          </a:p>
        </p:txBody>
      </p:sp>
      <p:pic>
        <p:nvPicPr>
          <p:cNvPr id="23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0321" y="4985796"/>
            <a:ext cx="3563358" cy="374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¿Qué es un lenguaje de programación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¿Qué es un lenguaje de programación?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