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hyperlink" Target="https://arstechnica.com/information-technology/2014/12/gangnam-style-overflows-int_max-forces-youtube-to-go-64-bit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pos y tamañ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Tipos y tamaños de datos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0" name="¿Qué sucede si le asignamos un número con parte decimal a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¿Qué sucede si le asignamos un número con parte decimal a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047" y="6446716"/>
            <a:ext cx="19829906" cy="5640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4" name="¿Podemos guardar cualquier número entero en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¿Podemos guardar cualquier número entero en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7" name="¿Podemos guardar cualquier número entero en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¿Podemos guardar cualquier número entero en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  <p:sp>
        <p:nvSpPr>
          <p:cNvPr id="218" name="No"/>
          <p:cNvSpPr txBox="1"/>
          <p:nvPr/>
        </p:nvSpPr>
        <p:spPr>
          <a:xfrm>
            <a:off x="11122914" y="6460144"/>
            <a:ext cx="2138173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21" name="¿Podemos guardar cualquier número entero en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¿Podemos guardar cualquier número entero en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3649" y="4940768"/>
            <a:ext cx="15196702" cy="383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3649" y="9397724"/>
            <a:ext cx="15196702" cy="375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234" y="2869951"/>
            <a:ext cx="7976097" cy="7976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87142" y="4889895"/>
            <a:ext cx="5686624" cy="393621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Flecha 11"/>
          <p:cNvSpPr/>
          <p:nvPr/>
        </p:nvSpPr>
        <p:spPr>
          <a:xfrm>
            <a:off x="11687347" y="5874370"/>
            <a:ext cx="2612882" cy="1967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8" name="https://arstechnica.com/information-technology/2014/12/gangnam-style-overflows-int_max-forces-youtube-to-go-64-bit/"/>
          <p:cNvSpPr txBox="1"/>
          <p:nvPr/>
        </p:nvSpPr>
        <p:spPr>
          <a:xfrm>
            <a:off x="3631024" y="11597767"/>
            <a:ext cx="17121952" cy="1493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https://arstechnica.com/information-technology/2014/12/gangnam-style-overflows-int_max-forces-youtube-to-go-64-bit/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LOA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233" name="Una variable de tipo float (floating point) se usa para almacenar valores reale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floating point</a:t>
            </a:r>
            <a:r>
              <a:t>) se usa para almacenar valores </a:t>
            </a:r>
            <a:r>
              <a:rPr b="1"/>
              <a:t>reales</a:t>
            </a:r>
            <a:r>
              <a:t>.</a:t>
            </a:r>
          </a:p>
          <a:p>
            <a:pPr/>
            <a:r>
              <a:t>Recordemos que un número racional posee una cantidad limitada de números después de la coma.</a:t>
            </a:r>
          </a:p>
          <a:p>
            <a:pPr/>
            <a:r>
              <a:t>Tiene un tamaño determinado de 4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¿Se puede comparar una variable de tipo int con una variable de tipo floa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?</a:t>
            </a:r>
          </a:p>
        </p:txBody>
      </p:sp>
      <p:sp>
        <p:nvSpPr>
          <p:cNvPr id="236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¿Se puede comparar una variable de tipo int con una variable de tipo floa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?</a:t>
            </a:r>
          </a:p>
        </p:txBody>
      </p:sp>
      <p:sp>
        <p:nvSpPr>
          <p:cNvPr id="239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240" name="Sí"/>
          <p:cNvSpPr txBox="1"/>
          <p:nvPr/>
        </p:nvSpPr>
        <p:spPr>
          <a:xfrm>
            <a:off x="11462766" y="6460144"/>
            <a:ext cx="1458469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Sí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4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6242" y="4669800"/>
            <a:ext cx="11751516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¿Estas variables son igua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¿Estas variables son iguales?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amañ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Tamaños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4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6242" y="4669800"/>
            <a:ext cx="11751516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Rectángulo"/>
          <p:cNvSpPr/>
          <p:nvPr/>
        </p:nvSpPr>
        <p:spPr>
          <a:xfrm>
            <a:off x="8306593" y="9468035"/>
            <a:ext cx="6835131" cy="545803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9" name="¿Estas variables son igua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¿Estas variables son iguales?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¿Y estas otras variab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¿Y estas otras variables?</a:t>
            </a:r>
          </a:p>
        </p:txBody>
      </p:sp>
      <p:sp>
        <p:nvSpPr>
          <p:cNvPr id="252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5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4346" y="4851236"/>
            <a:ext cx="9535308" cy="812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5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4346" y="4851236"/>
            <a:ext cx="9535308" cy="812072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ángulo"/>
          <p:cNvSpPr/>
          <p:nvPr/>
        </p:nvSpPr>
        <p:spPr>
          <a:xfrm>
            <a:off x="9236068" y="11131236"/>
            <a:ext cx="7393276" cy="545803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8" name="¿Y estas otras variab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¿Y estas otras variables?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¿Por qué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 qué?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BOO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309" y="7893669"/>
            <a:ext cx="11919382" cy="500551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266" name="El tipo de dato bool nos permite almacenar números binarios, es decir 0 y 1 únicamente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El tipo de dato </a:t>
            </a:r>
            <a:r>
              <a:rPr>
                <a:solidFill>
                  <a:schemeClr val="accent6"/>
                </a:solidFill>
              </a:rPr>
              <a:t>bool</a:t>
            </a:r>
            <a:r>
              <a:t> nos permite almacenar números binarios, es decir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0</a:t>
            </a:r>
            <a:r>
              <a:t> y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</a:t>
            </a:r>
            <a:r>
              <a:t> únicamente.</a:t>
            </a:r>
          </a:p>
          <a:p>
            <a:pPr/>
            <a:r>
              <a:t>Estos valores los podemos interpretar como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false</a:t>
            </a:r>
            <a:r>
              <a:t> y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true</a:t>
            </a:r>
            <a:r>
              <a:t>, respectivamente.</a:t>
            </a:r>
          </a:p>
          <a:p>
            <a:pPr/>
            <a:r>
              <a:t>Tiene un tamaño determinado de 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 </a:t>
            </a:r>
            <a:r>
              <a:t>(8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bits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309" y="6659271"/>
            <a:ext cx="11919382" cy="638425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270" name="Las condiciones también se reducen a valores booleanos, es decir la computadora evalúa los valores de la condición y se fija si esta es verdadera o falsa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Las condiciones también se reducen a valores booleanos, es decir la computadora evalúa los valores de la condición y se fija si esta es verdadera o falsa.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  <p:pic>
        <p:nvPicPr>
          <p:cNvPr id="27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044304"/>
            <a:ext cx="18967182" cy="916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409" y="3076659"/>
            <a:ext cx="18967182" cy="9101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044304"/>
            <a:ext cx="18967182" cy="916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409" y="3076659"/>
            <a:ext cx="18967182" cy="910170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ángulo"/>
          <p:cNvSpPr/>
          <p:nvPr/>
        </p:nvSpPr>
        <p:spPr>
          <a:xfrm>
            <a:off x="4826044" y="9987873"/>
            <a:ext cx="16805225" cy="83004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9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603" y="3165000"/>
            <a:ext cx="19230794" cy="922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Una variable es el nombre que le damos en el código a una porción de memoria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es el nombre que le damos en el código a una </a:t>
            </a:r>
            <a:r>
              <a:rPr b="1"/>
              <a:t>porción</a:t>
            </a:r>
            <a:r>
              <a:t> de memoria.</a:t>
            </a:r>
          </a:p>
          <a:p>
            <a:pPr/>
            <a:r>
              <a:t>El </a:t>
            </a:r>
            <a:r>
              <a:rPr>
                <a:solidFill>
                  <a:schemeClr val="accent6"/>
                </a:solidFill>
              </a:rPr>
              <a:t>tipo de dato</a:t>
            </a:r>
            <a:r>
              <a:t> de una variable define </a:t>
            </a:r>
            <a:r>
              <a:rPr b="1"/>
              <a:t>cuánto</a:t>
            </a:r>
            <a:r>
              <a:t> espacio en memoria se va a reservar para la misma.</a:t>
            </a:r>
          </a:p>
        </p:txBody>
      </p:sp>
      <p:sp>
        <p:nvSpPr>
          <p:cNvPr id="188" name="Tamaños de datos"/>
          <p:cNvSpPr txBox="1"/>
          <p:nvPr/>
        </p:nvSpPr>
        <p:spPr>
          <a:xfrm>
            <a:off x="-65749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Tamaños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603" y="3165000"/>
            <a:ext cx="19230794" cy="922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tángulo"/>
          <p:cNvSpPr/>
          <p:nvPr/>
        </p:nvSpPr>
        <p:spPr>
          <a:xfrm>
            <a:off x="4826044" y="10130470"/>
            <a:ext cx="16805225" cy="83004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6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289" name="Las condiciones se pueden combinar para formar una nueva condición usando los operadores and (&amp;&amp;) y or (||)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Las condiciones se pueden combinar para formar una nueva condición usando los operadores </a:t>
            </a:r>
            <a:r>
              <a:rPr>
                <a:solidFill>
                  <a:schemeClr val="accent6"/>
                </a:solidFill>
              </a:rPr>
              <a:t>and</a:t>
            </a:r>
            <a:r>
              <a:t> (&amp;&amp;) y </a:t>
            </a:r>
            <a:r>
              <a:rPr>
                <a:solidFill>
                  <a:schemeClr val="accent6"/>
                </a:solidFill>
              </a:rPr>
              <a:t>or</a:t>
            </a:r>
            <a:r>
              <a:t> (||).</a:t>
            </a:r>
          </a:p>
        </p:txBody>
      </p:sp>
      <p:pic>
        <p:nvPicPr>
          <p:cNvPr id="29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228" y="5974193"/>
            <a:ext cx="12303544" cy="6586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pic>
        <p:nvPicPr>
          <p:cNvPr id="293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5395" y="3904122"/>
            <a:ext cx="6177698" cy="7736556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and"/>
          <p:cNvSpPr txBox="1"/>
          <p:nvPr/>
        </p:nvSpPr>
        <p:spPr>
          <a:xfrm>
            <a:off x="6556512" y="2449940"/>
            <a:ext cx="1795463" cy="137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chemeClr val="accent6"/>
                </a:solidFill>
              </a:defRPr>
            </a:lvl1pPr>
          </a:lstStyle>
          <a:p>
            <a:pPr/>
            <a:r>
              <a:t>and</a:t>
            </a:r>
          </a:p>
        </p:txBody>
      </p:sp>
      <p:pic>
        <p:nvPicPr>
          <p:cNvPr id="295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05487" y="3859430"/>
            <a:ext cx="6313118" cy="782594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or"/>
          <p:cNvSpPr txBox="1"/>
          <p:nvPr/>
        </p:nvSpPr>
        <p:spPr>
          <a:xfrm>
            <a:off x="16338171" y="2449941"/>
            <a:ext cx="1047751" cy="137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chemeClr val="accent6"/>
                </a:solidFill>
              </a:defRPr>
            </a:lvl1pPr>
          </a:lstStyle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680" y="2660665"/>
            <a:ext cx="13498640" cy="1027427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680" y="2660665"/>
            <a:ext cx="13498640" cy="1027427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303" name="Rectángulo"/>
          <p:cNvSpPr/>
          <p:nvPr/>
        </p:nvSpPr>
        <p:spPr>
          <a:xfrm>
            <a:off x="7354192" y="10994032"/>
            <a:ext cx="9525101" cy="545804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HA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08" name="Una variable de tipo char (character) se usa para almacenar caractere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character</a:t>
            </a:r>
            <a:r>
              <a:t>) se usa para almacenar caracteres.</a:t>
            </a:r>
          </a:p>
          <a:p>
            <a:pPr/>
            <a:r>
              <a:t>A todo carácter le corresponde un número que lo identifica.</a:t>
            </a:r>
          </a:p>
          <a:p>
            <a:pPr/>
            <a:r>
              <a:t>Tiene un tamaño determinado de 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 </a:t>
            </a:r>
            <a:r>
              <a:t>(8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bits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11" name="Una variable de tipo char (character) se usa para almacenar caractere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character</a:t>
            </a:r>
            <a:r>
              <a:t>) se usa para almacenar caracteres.</a:t>
            </a:r>
          </a:p>
          <a:p>
            <a:pPr/>
            <a:r>
              <a:t>A todo carácter le corresponde un número que lo identifica.</a:t>
            </a:r>
          </a:p>
          <a:p>
            <a:pPr/>
            <a:r>
              <a:t>Tiene un tamaño determinado de 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 </a:t>
            </a:r>
            <a:r>
              <a:t>(8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bits</a:t>
            </a:r>
            <a:r>
              <a:t>).</a:t>
            </a:r>
          </a:p>
          <a:p>
            <a:pPr lvl="1"/>
            <a:r>
              <a:t>¿Les suena la tabla ASCII?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55290"/>
            <a:ext cx="24384000" cy="1360541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¿Se puede comparar una variable de tipo int o float con una variable de tipo char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?</a:t>
            </a:r>
          </a:p>
        </p:txBody>
      </p:sp>
      <p:sp>
        <p:nvSpPr>
          <p:cNvPr id="316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546" y="2839049"/>
            <a:ext cx="16431910" cy="924295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1 bit = 0 o 1"/>
          <p:cNvSpPr txBox="1"/>
          <p:nvPr/>
        </p:nvSpPr>
        <p:spPr>
          <a:xfrm>
            <a:off x="18413365" y="3490718"/>
            <a:ext cx="4673982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1 </a:t>
            </a:r>
            <a:r>
              <a:rPr>
                <a:solidFill>
                  <a:schemeClr val="accent5"/>
                </a:solidFill>
              </a:rPr>
              <a:t>bit</a:t>
            </a:r>
            <a:r>
              <a:t> = 0 o 1</a:t>
            </a:r>
          </a:p>
        </p:txBody>
      </p:sp>
      <p:sp>
        <p:nvSpPr>
          <p:cNvPr id="192" name="1 byte = 8 bits"/>
          <p:cNvSpPr txBox="1"/>
          <p:nvPr/>
        </p:nvSpPr>
        <p:spPr>
          <a:xfrm>
            <a:off x="18433588" y="4941050"/>
            <a:ext cx="5755895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</a:t>
            </a:r>
            <a:r>
              <a:t> = 8 </a:t>
            </a:r>
            <a:r>
              <a:rPr>
                <a:solidFill>
                  <a:schemeClr val="accent5"/>
                </a:solidFill>
              </a:rPr>
              <a:t>bits</a:t>
            </a:r>
          </a:p>
        </p:txBody>
      </p:sp>
      <p:sp>
        <p:nvSpPr>
          <p:cNvPr id="193" name="Tamaños de datos"/>
          <p:cNvSpPr txBox="1"/>
          <p:nvPr/>
        </p:nvSpPr>
        <p:spPr>
          <a:xfrm>
            <a:off x="-65749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Tamaños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¿Se puede comparar una variable de tipo int o float con una variable de tipo char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?</a:t>
            </a:r>
          </a:p>
        </p:txBody>
      </p:sp>
      <p:sp>
        <p:nvSpPr>
          <p:cNvPr id="319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20" name="Sí"/>
          <p:cNvSpPr txBox="1"/>
          <p:nvPr/>
        </p:nvSpPr>
        <p:spPr>
          <a:xfrm>
            <a:off x="11462766" y="6460144"/>
            <a:ext cx="1458469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Sí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23" name="Veamos cómo declarar una variable de tipo char y obtener su número ASCII asociado: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Veamos cómo declarar una variable de tipo char y obtener su número ASCII asociado:</a:t>
            </a:r>
          </a:p>
        </p:txBody>
      </p:sp>
      <p:pic>
        <p:nvPicPr>
          <p:cNvPr id="3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952" y="6292046"/>
            <a:ext cx="18525696" cy="4377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73900" y="6292046"/>
            <a:ext cx="4003677" cy="4377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952" y="6366986"/>
            <a:ext cx="18525696" cy="422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73900" y="6292046"/>
            <a:ext cx="4003677" cy="4377649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30" name="Veamos cómo declarar una variable de tipo char y obtener su número ASCII asociado: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Veamos cómo declarar una variable de tipo char y obtener su número ASCII asociado: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00" name="Una variable de tipo int (integer) se usa para almacenar valores entero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t>) se usa para almacenar valores </a:t>
            </a:r>
            <a:r>
              <a:rPr b="1"/>
              <a:t>enteros</a:t>
            </a:r>
            <a:r>
              <a:t>.</a:t>
            </a:r>
          </a:p>
          <a:p>
            <a:pPr/>
            <a:r>
              <a:t>Recordemos que un número entero no posee parte decimal.</a:t>
            </a:r>
            <a:endParaRPr sz="2400"/>
          </a:p>
          <a:p>
            <a:pPr lvl="1">
              <a:defRPr>
                <a:solidFill>
                  <a:srgbClr val="929292"/>
                </a:solidFill>
              </a:defRPr>
            </a:pPr>
            <a:r>
              <a:t>Ej: 5, 13, 0, -7, etc.</a:t>
            </a:r>
          </a:p>
          <a:p>
            <a:pPr/>
            <a:r>
              <a:t>Tiene un tamaño determinado de 2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400" y="6222840"/>
            <a:ext cx="14853200" cy="608872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La división entre dos números enteros siempre da como resultado un número entero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La división entre dos números enteros </a:t>
            </a:r>
            <a:r>
              <a:rPr b="1"/>
              <a:t>siempre</a:t>
            </a:r>
            <a:r>
              <a:t> da como resultado un número entero.</a:t>
            </a:r>
          </a:p>
        </p:txBody>
      </p:sp>
      <p:sp>
        <p:nvSpPr>
          <p:cNvPr id="204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07" name="¿Qué sucede si le asignamos un número con parte decimal a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¿Qué sucede si le asignamos un número con parte decimal a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