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Strings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ada carácter posee un número llamado índice dentro del string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Cada carácter posee un número llamado </a:t>
            </a:r>
            <a:r>
              <a:rPr>
                <a:solidFill>
                  <a:srgbClr val="38761D"/>
                </a:solidFill>
              </a:rPr>
              <a:t>índice</a:t>
            </a:r>
            <a:r>
              <a:t> dentro del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  <a:p>
            <a:pPr/>
            <a:r>
              <a:t>Los </a:t>
            </a:r>
            <a:r>
              <a:rPr>
                <a:solidFill>
                  <a:srgbClr val="38761D"/>
                </a:solidFill>
              </a:rPr>
              <a:t>índices</a:t>
            </a:r>
            <a:r>
              <a:t> siempre empiezan en </a:t>
            </a:r>
            <a:r>
              <a:rPr>
                <a:solidFill>
                  <a:srgbClr val="FF0000"/>
                </a:solidFill>
              </a:rPr>
              <a:t>0</a:t>
            </a:r>
            <a:r>
              <a:t> y crecen de a 1 hasta llegar al último carácter de la palabra.</a:t>
            </a:r>
          </a:p>
        </p:txBody>
      </p:sp>
      <p:pic>
        <p:nvPicPr>
          <p:cNvPr id="21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2468" y="7333615"/>
            <a:ext cx="19159064" cy="386717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¿Cómo accedo a una letra de la palabra?"/>
          <p:cNvSpPr txBox="1"/>
          <p:nvPr>
            <p:ph type="title"/>
          </p:nvPr>
        </p:nvSpPr>
        <p:spPr>
          <a:xfrm>
            <a:off x="676426" y="821134"/>
            <a:ext cx="20463727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accedo a una letra de la palabra?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jemplo"/>
          <p:cNvSpPr txBox="1"/>
          <p:nvPr>
            <p:ph type="title" idx="4294967295"/>
          </p:nvPr>
        </p:nvSpPr>
        <p:spPr>
          <a:xfrm>
            <a:off x="-2219174" y="795734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</a:t>
            </a:r>
          </a:p>
        </p:txBody>
      </p:sp>
      <p:pic>
        <p:nvPicPr>
          <p:cNvPr id="21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186" y="3600055"/>
            <a:ext cx="20189628" cy="6515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Ejemplo"/>
          <p:cNvSpPr txBox="1"/>
          <p:nvPr>
            <p:ph type="title" idx="4294967295"/>
          </p:nvPr>
        </p:nvSpPr>
        <p:spPr>
          <a:xfrm>
            <a:off x="-2219174" y="795734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</a:t>
            </a:r>
          </a:p>
        </p:txBody>
      </p:sp>
      <p:pic>
        <p:nvPicPr>
          <p:cNvPr id="22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186" y="3600055"/>
            <a:ext cx="20189628" cy="6515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7186" y="10525128"/>
            <a:ext cx="20189628" cy="2127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sp>
        <p:nvSpPr>
          <p:cNvPr id="224" name="Entonces, si decimos que tenemos una variable string que contiene n caracteres, ¿cuál será la posición del último carácter?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Entonces, si decimos que tenemos una variable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que contiene </a:t>
            </a:r>
            <a:r>
              <a:rPr>
                <a:solidFill>
                  <a:srgbClr val="FF0000"/>
                </a:solidFill>
              </a:rPr>
              <a:t>n</a:t>
            </a:r>
            <a:r>
              <a:t> caracteres, ¿cuál será la posición del último carácter?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sp>
        <p:nvSpPr>
          <p:cNvPr id="227" name="Entonces, si decimos que tenemos una variable string que contiene n caracteres, ¿cuál será la posición del último carácter?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Entonces, si decimos que tenemos una variable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que contiene </a:t>
            </a:r>
            <a:r>
              <a:rPr>
                <a:solidFill>
                  <a:srgbClr val="FF0000"/>
                </a:solidFill>
              </a:rPr>
              <a:t>n</a:t>
            </a:r>
            <a:r>
              <a:t> caracteres, ¿cuál será la posición del último carácter?</a:t>
            </a:r>
          </a:p>
          <a:p>
            <a:pPr lvl="1"/>
            <a:r>
              <a:rPr>
                <a:solidFill>
                  <a:schemeClr val="accent5"/>
                </a:solidFill>
              </a:rPr>
              <a:t>n</a:t>
            </a:r>
            <a:r>
              <a:t> - 1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sp>
        <p:nvSpPr>
          <p:cNvPr id="230" name="Entonces, si decimos que tenemos una variable string que contiene n caracteres, ¿cuál será la posición del último carácter?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Entonces, si decimos que tenemos una variable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que contiene </a:t>
            </a:r>
            <a:r>
              <a:rPr>
                <a:solidFill>
                  <a:srgbClr val="FF0000"/>
                </a:solidFill>
              </a:rPr>
              <a:t>n</a:t>
            </a:r>
            <a:r>
              <a:t> caracteres, ¿cuál será la posición del último carácter?</a:t>
            </a:r>
          </a:p>
          <a:p>
            <a:pPr lvl="1"/>
            <a:r>
              <a:rPr>
                <a:solidFill>
                  <a:schemeClr val="accent5"/>
                </a:solidFill>
              </a:rPr>
              <a:t>n</a:t>
            </a:r>
            <a:r>
              <a:t> - 1</a:t>
            </a:r>
          </a:p>
          <a:p>
            <a:pPr/>
            <a:r>
              <a:t>Veamos cómo podemos aprovechar esta información para recorrer </a:t>
            </a:r>
            <a:r>
              <a:rPr b="1"/>
              <a:t>todo</a:t>
            </a:r>
            <a:r>
              <a:t> el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pic>
        <p:nvPicPr>
          <p:cNvPr id="23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5446" y="2927193"/>
            <a:ext cx="11053108" cy="9792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pic>
        <p:nvPicPr>
          <p:cNvPr id="23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5446" y="2927193"/>
            <a:ext cx="11053108" cy="9792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pic>
        <p:nvPicPr>
          <p:cNvPr id="23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7601" y="2927193"/>
            <a:ext cx="10412636" cy="9792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¿Qué pasa si intentamos acceder a un índice no válido?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¿Qué pasa si intentamos acceder a un índice no válido?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pos de datos"/>
          <p:cNvSpPr txBox="1"/>
          <p:nvPr>
            <p:ph type="title"/>
          </p:nvPr>
        </p:nvSpPr>
        <p:spPr>
          <a:xfrm>
            <a:off x="-7110979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Tipos de datos</a:t>
            </a:r>
          </a:p>
        </p:txBody>
      </p:sp>
      <p:sp>
        <p:nvSpPr>
          <p:cNvPr id="186" name="INT"/>
          <p:cNvSpPr txBox="1"/>
          <p:nvPr/>
        </p:nvSpPr>
        <p:spPr>
          <a:xfrm>
            <a:off x="875704" y="2457862"/>
            <a:ext cx="6432750" cy="4488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2438338">
              <a:lnSpc>
                <a:spcPct val="80000"/>
              </a:lnSpc>
              <a:spcBef>
                <a:spcPts val="0"/>
              </a:spcBef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187" name="FLOAT"/>
          <p:cNvSpPr txBox="1"/>
          <p:nvPr/>
        </p:nvSpPr>
        <p:spPr>
          <a:xfrm>
            <a:off x="926504" y="6769534"/>
            <a:ext cx="10313592" cy="4488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2438338">
              <a:lnSpc>
                <a:spcPct val="80000"/>
              </a:lnSpc>
              <a:spcBef>
                <a:spcPts val="0"/>
              </a:spcBef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sp>
        <p:nvSpPr>
          <p:cNvPr id="188" name="BOOL"/>
          <p:cNvSpPr txBox="1"/>
          <p:nvPr/>
        </p:nvSpPr>
        <p:spPr>
          <a:xfrm>
            <a:off x="13245504" y="2457862"/>
            <a:ext cx="10313592" cy="4488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2438338">
              <a:lnSpc>
                <a:spcPct val="80000"/>
              </a:lnSpc>
              <a:spcBef>
                <a:spcPts val="0"/>
              </a:spcBef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  <p:sp>
        <p:nvSpPr>
          <p:cNvPr id="189" name="CHAR"/>
          <p:cNvSpPr txBox="1"/>
          <p:nvPr/>
        </p:nvSpPr>
        <p:spPr>
          <a:xfrm>
            <a:off x="13577920" y="6769534"/>
            <a:ext cx="9648760" cy="4488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2438338">
              <a:lnSpc>
                <a:spcPct val="80000"/>
              </a:lnSpc>
              <a:spcBef>
                <a:spcPts val="0"/>
              </a:spcBef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¿Qué pasa si intentamos acceder a un índice no válido?"/>
          <p:cNvSpPr txBox="1"/>
          <p:nvPr>
            <p:ph type="title"/>
          </p:nvPr>
        </p:nvSpPr>
        <p:spPr>
          <a:xfrm>
            <a:off x="358895" y="821134"/>
            <a:ext cx="23666210" cy="1549401"/>
          </a:xfrm>
          <a:prstGeom prst="rect">
            <a:avLst/>
          </a:prstGeom>
        </p:spPr>
        <p:txBody>
          <a:bodyPr/>
          <a:lstStyle>
            <a:lvl1pPr defTabSz="726440">
              <a:defRPr spc="-221" sz="7392"/>
            </a:lvl1pPr>
          </a:lstStyle>
          <a:p>
            <a:pPr/>
            <a:r>
              <a:t>¿Qué pasa si intentamos acceder a un índice no válido?</a:t>
            </a:r>
          </a:p>
        </p:txBody>
      </p:sp>
      <p:pic>
        <p:nvPicPr>
          <p:cNvPr id="24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3052" y="3351502"/>
            <a:ext cx="13317896" cy="8878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24264" r="0" b="9558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Estamos accediendo a una posición de memoria que no corresponde a ningún carácter de nuestra variable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Estamos accediendo a una posición de memoria que no corresponde a ningún carácter de nuestra variable.</a:t>
            </a:r>
          </a:p>
        </p:txBody>
      </p:sp>
      <p:sp>
        <p:nvSpPr>
          <p:cNvPr id="249" name="¿Qué pasa si intentamos acceder a un índice no válido?"/>
          <p:cNvSpPr txBox="1"/>
          <p:nvPr>
            <p:ph type="title"/>
          </p:nvPr>
        </p:nvSpPr>
        <p:spPr>
          <a:xfrm>
            <a:off x="358895" y="821134"/>
            <a:ext cx="23666210" cy="1549401"/>
          </a:xfrm>
          <a:prstGeom prst="rect">
            <a:avLst/>
          </a:prstGeom>
        </p:spPr>
        <p:txBody>
          <a:bodyPr/>
          <a:lstStyle>
            <a:lvl1pPr defTabSz="726440">
              <a:defRPr spc="-221" sz="7392"/>
            </a:lvl1pPr>
          </a:lstStyle>
          <a:p>
            <a:pPr/>
            <a:r>
              <a:t>¿Qué pasa si intentamos acceder a un índice no válido?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Estamos accediendo a una posición de memoria que no corresponde a ningún carácter de nuestra variable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Estamos accediendo a una posición de memoria que no corresponde a ningún carácter de nuestra variable.</a:t>
            </a:r>
          </a:p>
          <a:p>
            <a:pPr/>
            <a:r>
              <a:t>¿Qué podría haber en esa posición?</a:t>
            </a:r>
          </a:p>
        </p:txBody>
      </p:sp>
      <p:sp>
        <p:nvSpPr>
          <p:cNvPr id="252" name="¿Qué pasa si intentamos acceder a un índice no válido?"/>
          <p:cNvSpPr txBox="1"/>
          <p:nvPr>
            <p:ph type="title"/>
          </p:nvPr>
        </p:nvSpPr>
        <p:spPr>
          <a:xfrm>
            <a:off x="358895" y="821134"/>
            <a:ext cx="23666210" cy="1549401"/>
          </a:xfrm>
          <a:prstGeom prst="rect">
            <a:avLst/>
          </a:prstGeom>
        </p:spPr>
        <p:txBody>
          <a:bodyPr/>
          <a:lstStyle>
            <a:lvl1pPr defTabSz="726440">
              <a:defRPr spc="-221" sz="7392"/>
            </a:lvl1pPr>
          </a:lstStyle>
          <a:p>
            <a:pPr/>
            <a:r>
              <a:t>¿Qué pasa si intentamos acceder a un índice no válido?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Estamos accediendo a una posición de memoria que no corresponde a ningún carácter de nuestra variable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Estamos accediendo a una posición de memoria que no corresponde a ningún carácter de nuestra variable.</a:t>
            </a:r>
          </a:p>
          <a:p>
            <a:pPr/>
            <a:r>
              <a:t>¿Qué podría haber en esa posición?</a:t>
            </a:r>
          </a:p>
          <a:p>
            <a:pPr lvl="1"/>
            <a:r>
              <a:t>Nada.</a:t>
            </a:r>
          </a:p>
          <a:p>
            <a:pPr lvl="1"/>
            <a:r>
              <a:t>Valor de otra variable.</a:t>
            </a:r>
          </a:p>
          <a:p>
            <a:pPr lvl="1"/>
            <a:r>
              <a:t>Valor de otro programa!</a:t>
            </a:r>
          </a:p>
        </p:txBody>
      </p:sp>
      <p:sp>
        <p:nvSpPr>
          <p:cNvPr id="255" name="¿Qué pasa si intentamos acceder a un índice no válido?"/>
          <p:cNvSpPr txBox="1"/>
          <p:nvPr>
            <p:ph type="title"/>
          </p:nvPr>
        </p:nvSpPr>
        <p:spPr>
          <a:xfrm>
            <a:off x="358895" y="821134"/>
            <a:ext cx="23666210" cy="1549401"/>
          </a:xfrm>
          <a:prstGeom prst="rect">
            <a:avLst/>
          </a:prstGeom>
        </p:spPr>
        <p:txBody>
          <a:bodyPr/>
          <a:lstStyle>
            <a:lvl1pPr defTabSz="726440">
              <a:defRPr spc="-221" sz="7392"/>
            </a:lvl1pPr>
          </a:lstStyle>
          <a:p>
            <a:pPr/>
            <a:r>
              <a:t>¿Qué pasa si intentamos acceder a un índice no válido?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¿Cómo podemos saber la cantidad de letras de un string ingresado por consola?"/>
          <p:cNvSpPr txBox="1"/>
          <p:nvPr>
            <p:ph type="title"/>
          </p:nvPr>
        </p:nvSpPr>
        <p:spPr>
          <a:xfrm>
            <a:off x="1270000" y="4489450"/>
            <a:ext cx="21844000" cy="3873500"/>
          </a:xfrm>
          <a:prstGeom prst="rect">
            <a:avLst/>
          </a:prstGeom>
        </p:spPr>
        <p:txBody>
          <a:bodyPr/>
          <a:lstStyle>
            <a:lvl1pPr defTabSz="643889">
              <a:defRPr spc="-271" sz="9048"/>
            </a:lvl1pPr>
          </a:lstStyle>
          <a:p>
            <a:pPr/>
            <a:r>
              <a:t>¿Cómo podemos saber la cantidad de letras de un string ingresado por consola?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¿Cómo podemos saber la cantidad de letras de un string ingresado por consola?"/>
          <p:cNvSpPr txBox="1"/>
          <p:nvPr>
            <p:ph type="title"/>
          </p:nvPr>
        </p:nvSpPr>
        <p:spPr>
          <a:xfrm>
            <a:off x="912368" y="821134"/>
            <a:ext cx="22894785" cy="1549401"/>
          </a:xfrm>
          <a:prstGeom prst="rect">
            <a:avLst/>
          </a:prstGeom>
        </p:spPr>
        <p:txBody>
          <a:bodyPr/>
          <a:lstStyle>
            <a:lvl1pPr defTabSz="487044">
              <a:defRPr spc="-148" sz="4956"/>
            </a:lvl1pPr>
          </a:lstStyle>
          <a:p>
            <a:pPr/>
            <a:r>
              <a:t>¿Cómo podemos saber la cantidad de letras de un string ingresado por consola?</a:t>
            </a:r>
          </a:p>
        </p:txBody>
      </p:sp>
      <p:sp>
        <p:nvSpPr>
          <p:cNvPr id="260" name="Para esto tenemos la función .length() o .size() que nos devuelve la cantidad de caracteres del string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Para esto tenemos la función </a:t>
            </a:r>
            <a:r>
              <a:rPr b="1"/>
              <a:t>.length()</a:t>
            </a:r>
            <a:r>
              <a:t> o .</a:t>
            </a:r>
            <a:r>
              <a:rPr b="1"/>
              <a:t>size()</a:t>
            </a:r>
            <a:r>
              <a:t> que nos devuelve la cantidad de caracteres del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¿Cómo podemos saber la cantidad de letras de un string ingresado por consola?"/>
          <p:cNvSpPr txBox="1"/>
          <p:nvPr>
            <p:ph type="title"/>
          </p:nvPr>
        </p:nvSpPr>
        <p:spPr>
          <a:xfrm>
            <a:off x="912368" y="821134"/>
            <a:ext cx="22894785" cy="1549401"/>
          </a:xfrm>
          <a:prstGeom prst="rect">
            <a:avLst/>
          </a:prstGeom>
        </p:spPr>
        <p:txBody>
          <a:bodyPr/>
          <a:lstStyle>
            <a:lvl1pPr defTabSz="487044">
              <a:defRPr spc="-148" sz="4956"/>
            </a:lvl1pPr>
          </a:lstStyle>
          <a:p>
            <a:pPr/>
            <a:r>
              <a:t>¿Cómo podemos saber la cantidad de letras de un string ingresado por consola?</a:t>
            </a:r>
          </a:p>
        </p:txBody>
      </p:sp>
      <p:sp>
        <p:nvSpPr>
          <p:cNvPr id="263" name="Para esto tenemos la función .length() o .size() que nos devuelve la cantidad de caracteres del string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Para esto tenemos la función </a:t>
            </a:r>
            <a:r>
              <a:rPr b="1"/>
              <a:t>.length()</a:t>
            </a:r>
            <a:r>
              <a:t> o .</a:t>
            </a:r>
            <a:r>
              <a:rPr b="1"/>
              <a:t>size()</a:t>
            </a:r>
            <a:r>
              <a:t> que nos devuelve la cantidad de caracteres del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  <a:p>
            <a:pPr lvl="1"/>
            <a:r>
              <a:t>No confundirse y pensar que devuelve el índice del último carácter.</a:t>
            </a:r>
          </a:p>
          <a:p>
            <a:pPr lvl="1"/>
            <a:r>
              <a:t>En tal caso nos devuelve el índice del último carácter + 1 (por lo que vimos antes).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7971" y="3014292"/>
            <a:ext cx="17448058" cy="8754216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Ejemplo"/>
          <p:cNvSpPr txBox="1"/>
          <p:nvPr>
            <p:ph type="title" idx="4294967295"/>
          </p:nvPr>
        </p:nvSpPr>
        <p:spPr>
          <a:xfrm>
            <a:off x="-2219174" y="795734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Aclaración"/>
          <p:cNvSpPr txBox="1"/>
          <p:nvPr>
            <p:ph type="body" sz="half" idx="1"/>
          </p:nvPr>
        </p:nvSpPr>
        <p:spPr>
          <a:xfrm>
            <a:off x="1270000" y="3900382"/>
            <a:ext cx="21844000" cy="4488604"/>
          </a:xfrm>
          <a:prstGeom prst="rect">
            <a:avLst/>
          </a:prstGeom>
        </p:spPr>
        <p:txBody>
          <a:bodyPr/>
          <a:lstStyle/>
          <a:p>
            <a:pPr/>
            <a:r>
              <a:t>Aclaración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¿Que son los String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¿Que son los Strings?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claración"/>
          <p:cNvSpPr txBox="1"/>
          <p:nvPr>
            <p:ph type="title"/>
          </p:nvPr>
        </p:nvSpPr>
        <p:spPr>
          <a:xfrm>
            <a:off x="912368" y="821134"/>
            <a:ext cx="5915679" cy="1549401"/>
          </a:xfrm>
          <a:prstGeom prst="rect">
            <a:avLst/>
          </a:prstGeom>
        </p:spPr>
        <p:txBody>
          <a:bodyPr/>
          <a:lstStyle/>
          <a:p>
            <a:pPr/>
            <a:r>
              <a:t>Aclaración</a:t>
            </a:r>
          </a:p>
        </p:txBody>
      </p:sp>
      <p:sp>
        <p:nvSpPr>
          <p:cNvPr id="271" name="Por ahora vamos a trabajar con strings que no contengan espacios, es decir únicamente palabras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Por ahora vamos a trabajar con </a:t>
            </a:r>
            <a:r>
              <a:rPr>
                <a:solidFill>
                  <a:schemeClr val="accent6"/>
                </a:solidFill>
              </a:rPr>
              <a:t>strings</a:t>
            </a:r>
            <a:r>
              <a:t> que no contengan espacios, es decir únicamente palabras. </a:t>
            </a:r>
          </a:p>
          <a:p>
            <a:pPr/>
            <a:r>
              <a:t>Más adelante veremos cómo hacer para que el usuario pueda ingresar una oración completa.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sp>
        <p:nvSpPr>
          <p:cNvPr id="274" name="Ya vimos cómo acceder a una letra específica de un string, veamos ahora cómo modificarla de la misma forma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Ya vimos cómo acceder a una letra específica de un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, veamos ahora cómo modificarla de la misma forma.</a:t>
            </a:r>
          </a:p>
        </p:txBody>
      </p:sp>
      <p:pic>
        <p:nvPicPr>
          <p:cNvPr id="27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2336" y="5326293"/>
            <a:ext cx="15139328" cy="7881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sp>
        <p:nvSpPr>
          <p:cNvPr id="278" name="Podemos sumar dos strings para dar lugar a un nuevo string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Podemos sumar dos </a:t>
            </a:r>
            <a:r>
              <a:rPr>
                <a:solidFill>
                  <a:schemeClr val="accent6"/>
                </a:solidFill>
              </a:rPr>
              <a:t>strings</a:t>
            </a:r>
            <a:r>
              <a:t> para dar lugar a un nuevo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</p:txBody>
      </p:sp>
      <p:pic>
        <p:nvPicPr>
          <p:cNvPr id="27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4413" y="4585113"/>
            <a:ext cx="14435174" cy="7791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¿Que son los Strings?"/>
          <p:cNvSpPr txBox="1"/>
          <p:nvPr>
            <p:ph type="title"/>
          </p:nvPr>
        </p:nvSpPr>
        <p:spPr>
          <a:xfrm>
            <a:off x="676426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son los Strings?</a:t>
            </a:r>
          </a:p>
        </p:txBody>
      </p:sp>
      <p:sp>
        <p:nvSpPr>
          <p:cNvPr id="194" name="Las variables de tipo string nos sirven para almacenar cadenas de texto (sea una palabra, oración, etc.)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Las variables de tipo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nos sirven para almacenar cadenas de texto (sea una palabra, oración, etc.)</a:t>
            </a:r>
          </a:p>
          <a:p>
            <a:pPr/>
            <a:r>
              <a:t>Un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es básicamente una secuencia de caracteres (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) que se almacenan de manera </a:t>
            </a:r>
            <a:r>
              <a:rPr b="1"/>
              <a:t>contigua</a:t>
            </a:r>
            <a:r>
              <a:t> en la memoria.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¿Que son los Strings?"/>
          <p:cNvSpPr txBox="1"/>
          <p:nvPr>
            <p:ph type="title"/>
          </p:nvPr>
        </p:nvSpPr>
        <p:spPr>
          <a:xfrm>
            <a:off x="676426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son los Strings?</a:t>
            </a:r>
          </a:p>
        </p:txBody>
      </p:sp>
      <p:sp>
        <p:nvSpPr>
          <p:cNvPr id="197" name="Las variables de tipo string nos sirven para almacenar cadenas de texto (sea una palabra, oración, etc.)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Las variables de tipo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nos sirven para almacenar cadenas de texto (sea una palabra, oración, etc.)</a:t>
            </a:r>
          </a:p>
          <a:p>
            <a:pPr/>
            <a:r>
              <a:t>Un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es básicamente una secuencia de caracteres (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) que se almacenan de manera </a:t>
            </a:r>
            <a:r>
              <a:rPr b="1"/>
              <a:t>contigua</a:t>
            </a:r>
            <a:r>
              <a:t> en la memoria.</a:t>
            </a:r>
          </a:p>
        </p:txBody>
      </p:sp>
      <p:pic>
        <p:nvPicPr>
          <p:cNvPr id="19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9517" y="8524143"/>
            <a:ext cx="18764966" cy="1486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9759" y="3568671"/>
            <a:ext cx="21164482" cy="657865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Ejemplo"/>
          <p:cNvSpPr txBox="1"/>
          <p:nvPr>
            <p:ph type="title" idx="4294967295"/>
          </p:nvPr>
        </p:nvSpPr>
        <p:spPr>
          <a:xfrm>
            <a:off x="-2219174" y="795734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¿Cómo accedo a una letra de la palabra?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¿Cómo accedo a una letra de la palabra?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¿Cómo accedo a una letra de la palabra?"/>
          <p:cNvSpPr txBox="1"/>
          <p:nvPr>
            <p:ph type="title"/>
          </p:nvPr>
        </p:nvSpPr>
        <p:spPr>
          <a:xfrm>
            <a:off x="676426" y="821134"/>
            <a:ext cx="20463727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accedo a una letra de la palabra?</a:t>
            </a:r>
          </a:p>
        </p:txBody>
      </p:sp>
      <p:sp>
        <p:nvSpPr>
          <p:cNvPr id="206" name="Cada carácter posee un número llamado índice dentro del string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Cada carácter posee un número llamado </a:t>
            </a:r>
            <a:r>
              <a:rPr>
                <a:solidFill>
                  <a:srgbClr val="38761D"/>
                </a:solidFill>
              </a:rPr>
              <a:t>índice</a:t>
            </a:r>
            <a:r>
              <a:t> dentro del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  <a:p>
            <a:pPr/>
            <a:r>
              <a:t>Los </a:t>
            </a:r>
            <a:r>
              <a:rPr>
                <a:solidFill>
                  <a:srgbClr val="38761D"/>
                </a:solidFill>
              </a:rPr>
              <a:t>índices</a:t>
            </a:r>
            <a:r>
              <a:t> siempre empiezan en </a:t>
            </a:r>
            <a:r>
              <a:rPr>
                <a:solidFill>
                  <a:srgbClr val="FF0000"/>
                </a:solidFill>
              </a:rPr>
              <a:t>0</a:t>
            </a:r>
            <a:r>
              <a:t> y crecen de a 1 hasta llegar al último carácter de la palabra.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¿Cómo accedo a una letra de la palabra?"/>
          <p:cNvSpPr txBox="1"/>
          <p:nvPr>
            <p:ph type="title"/>
          </p:nvPr>
        </p:nvSpPr>
        <p:spPr>
          <a:xfrm>
            <a:off x="676426" y="821134"/>
            <a:ext cx="20463727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accedo a una letra de la palabra?</a:t>
            </a:r>
          </a:p>
        </p:txBody>
      </p:sp>
      <p:sp>
        <p:nvSpPr>
          <p:cNvPr id="209" name="Cada carácter posee un número llamado índice dentro del string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Cada carácter posee un número llamado </a:t>
            </a:r>
            <a:r>
              <a:rPr>
                <a:solidFill>
                  <a:srgbClr val="38761D"/>
                </a:solidFill>
              </a:rPr>
              <a:t>índice</a:t>
            </a:r>
            <a:r>
              <a:t> dentro del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  <a:p>
            <a:pPr/>
            <a:r>
              <a:t>Los </a:t>
            </a:r>
            <a:r>
              <a:rPr>
                <a:solidFill>
                  <a:srgbClr val="38761D"/>
                </a:solidFill>
              </a:rPr>
              <a:t>índices</a:t>
            </a:r>
            <a:r>
              <a:t> siempre empiezan en </a:t>
            </a:r>
            <a:r>
              <a:rPr>
                <a:solidFill>
                  <a:srgbClr val="FF0000"/>
                </a:solidFill>
              </a:rPr>
              <a:t>0</a:t>
            </a:r>
            <a:r>
              <a:t> y crecen de a 1 hasta llegar al último carácter de la palabra.</a:t>
            </a:r>
          </a:p>
        </p:txBody>
      </p:sp>
      <p:pic>
        <p:nvPicPr>
          <p:cNvPr id="21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9517" y="8524143"/>
            <a:ext cx="18764966" cy="1486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