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SS"/>
          <p:cNvSpPr txBox="1"/>
          <p:nvPr/>
        </p:nvSpPr>
        <p:spPr>
          <a:xfrm>
            <a:off x="1270000" y="3753974"/>
            <a:ext cx="21844000" cy="3879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2438338">
              <a:lnSpc>
                <a:spcPct val="90000"/>
              </a:lnSpc>
              <a:spcBef>
                <a:spcPts val="0"/>
              </a:spcBef>
              <a:defRPr spc="-510" sz="170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CSS</a:t>
            </a:r>
          </a:p>
        </p:txBody>
      </p:sp>
      <p:sp>
        <p:nvSpPr>
          <p:cNvPr id="17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73" name="Parte 2"/>
          <p:cNvSpPr txBox="1"/>
          <p:nvPr>
            <p:ph type="subTitle" sz="quarter" idx="1"/>
          </p:nvPr>
        </p:nvSpPr>
        <p:spPr>
          <a:xfrm>
            <a:off x="1270000" y="7449673"/>
            <a:ext cx="21844000" cy="2512353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Parte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ropiedades"/>
          <p:cNvSpPr txBox="1"/>
          <p:nvPr>
            <p:ph type="title"/>
          </p:nvPr>
        </p:nvSpPr>
        <p:spPr>
          <a:xfrm>
            <a:off x="-412473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Propiedades</a:t>
            </a:r>
          </a:p>
        </p:txBody>
      </p:sp>
      <p:sp>
        <p:nvSpPr>
          <p:cNvPr id="208" name="padding: 10px (Si ponen así seria, todos los lados)…"/>
          <p:cNvSpPr txBox="1"/>
          <p:nvPr>
            <p:ph type="body" idx="1"/>
          </p:nvPr>
        </p:nvSpPr>
        <p:spPr>
          <a:xfrm>
            <a:off x="1353077" y="4264470"/>
            <a:ext cx="22054190" cy="8432801"/>
          </a:xfrm>
          <a:prstGeom prst="rect">
            <a:avLst/>
          </a:prstGeom>
        </p:spPr>
        <p:txBody>
          <a:bodyPr/>
          <a:lstStyle/>
          <a:p>
            <a:pPr/>
            <a:r>
              <a:t>padding: 10px (Si ponen así seria, todos los lados)</a:t>
            </a:r>
          </a:p>
          <a:p>
            <a:pPr/>
            <a:r>
              <a:t>padding: 10px 20px (Si ponen así seria, vertical, horizontal)</a:t>
            </a:r>
          </a:p>
          <a:p>
            <a:pPr/>
            <a:r>
              <a:t>padding: 10px 20px 30px (Si ponen así seria, arriba, horizontal, abajo)</a:t>
            </a:r>
          </a:p>
          <a:p>
            <a:pPr/>
            <a:r>
              <a:t>padding: 10px 20px 30px 40px (Si ponen así seria, como las agujas del reloj, arriba, derecha, abajo, izq)</a:t>
            </a:r>
          </a:p>
        </p:txBody>
      </p:sp>
      <p:sp>
        <p:nvSpPr>
          <p:cNvPr id="209" name="Padding"/>
          <p:cNvSpPr txBox="1"/>
          <p:nvPr>
            <p:ph type="body" idx="21"/>
          </p:nvPr>
        </p:nvSpPr>
        <p:spPr>
          <a:xfrm>
            <a:off x="-2115384" y="2123519"/>
            <a:ext cx="9652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Padding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9032" y="6774003"/>
            <a:ext cx="6217787" cy="2403195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Propiedades"/>
          <p:cNvSpPr txBox="1"/>
          <p:nvPr>
            <p:ph type="title"/>
          </p:nvPr>
        </p:nvSpPr>
        <p:spPr>
          <a:xfrm>
            <a:off x="-412473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Propiedades</a:t>
            </a:r>
          </a:p>
        </p:txBody>
      </p:sp>
      <p:sp>
        <p:nvSpPr>
          <p:cNvPr id="213" name="Es la distancia que tiene el borde del contenido con respecto al borde de otros elementos (separar distintos elementos).…"/>
          <p:cNvSpPr txBox="1"/>
          <p:nvPr>
            <p:ph type="body" idx="1"/>
          </p:nvPr>
        </p:nvSpPr>
        <p:spPr>
          <a:xfrm>
            <a:off x="1353077" y="4264470"/>
            <a:ext cx="21470288" cy="8432801"/>
          </a:xfrm>
          <a:prstGeom prst="rect">
            <a:avLst/>
          </a:prstGeom>
        </p:spPr>
        <p:txBody>
          <a:bodyPr/>
          <a:lstStyle/>
          <a:p>
            <a:pPr/>
            <a:r>
              <a:t>Es la distancia que tiene el borde del contenido con respecto al borde de otros elementos (separar distintos elementos).</a:t>
            </a:r>
          </a:p>
          <a:p>
            <a:pPr/>
            <a:r>
              <a:t>margin:</a:t>
            </a:r>
          </a:p>
          <a:p>
            <a:pPr lvl="1"/>
            <a:r>
              <a:t>margin-top</a:t>
            </a:r>
          </a:p>
          <a:p>
            <a:pPr lvl="1"/>
            <a:r>
              <a:t>margin-right</a:t>
            </a:r>
          </a:p>
          <a:p>
            <a:pPr lvl="1"/>
            <a:r>
              <a:t>margin-bottom</a:t>
            </a:r>
          </a:p>
          <a:p>
            <a:pPr lvl="1"/>
            <a:r>
              <a:t>margin-left</a:t>
            </a:r>
          </a:p>
        </p:txBody>
      </p:sp>
      <p:sp>
        <p:nvSpPr>
          <p:cNvPr id="214" name="Margin"/>
          <p:cNvSpPr txBox="1"/>
          <p:nvPr>
            <p:ph type="body" idx="21"/>
          </p:nvPr>
        </p:nvSpPr>
        <p:spPr>
          <a:xfrm>
            <a:off x="-2343984" y="2123519"/>
            <a:ext cx="9652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Margin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ropiedades"/>
          <p:cNvSpPr txBox="1"/>
          <p:nvPr>
            <p:ph type="title"/>
          </p:nvPr>
        </p:nvSpPr>
        <p:spPr>
          <a:xfrm>
            <a:off x="-412473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Propiedades</a:t>
            </a:r>
          </a:p>
        </p:txBody>
      </p:sp>
      <p:sp>
        <p:nvSpPr>
          <p:cNvPr id="217" name="margin: 10px (Si ponen así seria, todos los lados)…"/>
          <p:cNvSpPr txBox="1"/>
          <p:nvPr>
            <p:ph type="body" idx="1"/>
          </p:nvPr>
        </p:nvSpPr>
        <p:spPr>
          <a:xfrm>
            <a:off x="1353077" y="4264470"/>
            <a:ext cx="22054190" cy="8432801"/>
          </a:xfrm>
          <a:prstGeom prst="rect">
            <a:avLst/>
          </a:prstGeom>
        </p:spPr>
        <p:txBody>
          <a:bodyPr/>
          <a:lstStyle/>
          <a:p>
            <a:pPr/>
            <a:r>
              <a:t>margin: 10px (Si ponen así seria, todos los lados)</a:t>
            </a:r>
          </a:p>
          <a:p>
            <a:pPr/>
            <a:r>
              <a:t>margin: 10px 20px (Si ponen así seria, vertical, horizontal)</a:t>
            </a:r>
          </a:p>
          <a:p>
            <a:pPr/>
            <a:r>
              <a:t>margin: 10px 20px 30px (Si ponen así seria, arriba, horizontal, abajo)</a:t>
            </a:r>
          </a:p>
          <a:p>
            <a:pPr/>
            <a:r>
              <a:t>margin: 10px 20px 30px 40px (Si ponen así seria, como las agujas del reloj, arriba, derecha, abajo, izq)</a:t>
            </a:r>
          </a:p>
        </p:txBody>
      </p:sp>
      <p:sp>
        <p:nvSpPr>
          <p:cNvPr id="218" name="Margin"/>
          <p:cNvSpPr txBox="1"/>
          <p:nvPr/>
        </p:nvSpPr>
        <p:spPr>
          <a:xfrm>
            <a:off x="-2343984" y="2123519"/>
            <a:ext cx="9652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Margin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Ejemp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2369" y="3023229"/>
            <a:ext cx="7974293" cy="7669542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Ejemplo"/>
          <p:cNvSpPr txBox="1"/>
          <p:nvPr>
            <p:ph type="title"/>
          </p:nvPr>
        </p:nvSpPr>
        <p:spPr>
          <a:xfrm>
            <a:off x="-1524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  <p:sp>
        <p:nvSpPr>
          <p:cNvPr id="224" name="Flecha 11"/>
          <p:cNvSpPr/>
          <p:nvPr/>
        </p:nvSpPr>
        <p:spPr>
          <a:xfrm>
            <a:off x="13156302" y="6083300"/>
            <a:ext cx="2057888" cy="154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25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0400" y="4365711"/>
            <a:ext cx="10334998" cy="4984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Ejemplo"/>
          <p:cNvSpPr txBox="1"/>
          <p:nvPr>
            <p:ph type="title"/>
          </p:nvPr>
        </p:nvSpPr>
        <p:spPr>
          <a:xfrm>
            <a:off x="-1524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  <p:sp>
        <p:nvSpPr>
          <p:cNvPr id="228" name="Flecha 11"/>
          <p:cNvSpPr/>
          <p:nvPr/>
        </p:nvSpPr>
        <p:spPr>
          <a:xfrm>
            <a:off x="13156302" y="6083300"/>
            <a:ext cx="2057888" cy="154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2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7674" y="4842597"/>
            <a:ext cx="11120450" cy="4030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12369" y="3086718"/>
            <a:ext cx="7974293" cy="7542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2369" y="3105391"/>
            <a:ext cx="7974293" cy="7505218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Ejemplo"/>
          <p:cNvSpPr txBox="1"/>
          <p:nvPr>
            <p:ph type="title"/>
          </p:nvPr>
        </p:nvSpPr>
        <p:spPr>
          <a:xfrm>
            <a:off x="-1524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  <p:sp>
        <p:nvSpPr>
          <p:cNvPr id="234" name="Flecha 11"/>
          <p:cNvSpPr/>
          <p:nvPr/>
        </p:nvSpPr>
        <p:spPr>
          <a:xfrm>
            <a:off x="13156302" y="6083300"/>
            <a:ext cx="2057888" cy="154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35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7133" y="4842597"/>
            <a:ext cx="9861532" cy="4030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Ejemplo"/>
          <p:cNvSpPr txBox="1"/>
          <p:nvPr>
            <p:ph type="title"/>
          </p:nvPr>
        </p:nvSpPr>
        <p:spPr>
          <a:xfrm>
            <a:off x="-1524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  <p:pic>
        <p:nvPicPr>
          <p:cNvPr id="23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0153" y="3350782"/>
            <a:ext cx="14543694" cy="7014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Ejemplo"/>
          <p:cNvSpPr txBox="1"/>
          <p:nvPr>
            <p:ph type="title"/>
          </p:nvPr>
        </p:nvSpPr>
        <p:spPr>
          <a:xfrm>
            <a:off x="-1524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  <p:sp>
        <p:nvSpPr>
          <p:cNvPr id="241" name="Flecha 11"/>
          <p:cNvSpPr/>
          <p:nvPr/>
        </p:nvSpPr>
        <p:spPr>
          <a:xfrm>
            <a:off x="9270102" y="7165837"/>
            <a:ext cx="2057888" cy="154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4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4503" y="3007974"/>
            <a:ext cx="7480153" cy="9865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03436" y="5068530"/>
            <a:ext cx="11622656" cy="5744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Ejemplo"/>
          <p:cNvSpPr txBox="1"/>
          <p:nvPr>
            <p:ph type="title"/>
          </p:nvPr>
        </p:nvSpPr>
        <p:spPr>
          <a:xfrm>
            <a:off x="-1524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  <p:pic>
        <p:nvPicPr>
          <p:cNvPr id="24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49833" y="3204704"/>
            <a:ext cx="14391211" cy="7306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6050" y="5496325"/>
            <a:ext cx="4909195" cy="2723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Línea Línea" descr="Línea Línea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9396243">
            <a:off x="-173671" y="6388099"/>
            <a:ext cx="8088638" cy="381001"/>
          </a:xfrm>
          <a:prstGeom prst="rect">
            <a:avLst/>
          </a:prstGeom>
        </p:spPr>
      </p:pic>
      <p:sp>
        <p:nvSpPr>
          <p:cNvPr id="250" name="Flecha 11"/>
          <p:cNvSpPr/>
          <p:nvPr/>
        </p:nvSpPr>
        <p:spPr>
          <a:xfrm>
            <a:off x="6858595" y="6083300"/>
            <a:ext cx="2057888" cy="154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structura de elemen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 de elementos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¿Dudas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510" sz="17000"/>
            </a:lvl1pPr>
          </a:lstStyle>
          <a:p>
            <a:pPr/>
            <a:r>
              <a:t>¿Dudas?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Document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Documentación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Documenta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Documentación</a:t>
            </a:r>
          </a:p>
        </p:txBody>
      </p:sp>
      <p:sp>
        <p:nvSpPr>
          <p:cNvPr id="257" name="https://developer.mozilla.org/es/docs/Web/CSS…"/>
          <p:cNvSpPr txBox="1"/>
          <p:nvPr>
            <p:ph type="body" sz="half" idx="1"/>
          </p:nvPr>
        </p:nvSpPr>
        <p:spPr>
          <a:xfrm>
            <a:off x="1270000" y="3670300"/>
            <a:ext cx="10431364" cy="8432800"/>
          </a:xfrm>
          <a:prstGeom prst="rect">
            <a:avLst/>
          </a:prstGeom>
        </p:spPr>
        <p:txBody>
          <a:bodyPr/>
          <a:lstStyle/>
          <a:p>
            <a:pPr/>
            <a:r>
              <a:t>https://developer.mozilla.org/es/docs/Web/CSS</a:t>
            </a:r>
          </a:p>
          <a:p>
            <a:pPr/>
            <a:r>
              <a:t>https://www.w3schools.com/css/default.asp</a:t>
            </a:r>
          </a:p>
          <a:p>
            <a:pPr/>
            <a:r>
              <a:t>https://oregoom.com/css/</a:t>
            </a:r>
          </a:p>
        </p:txBody>
      </p:sp>
      <p:pic>
        <p:nvPicPr>
          <p:cNvPr id="258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58758" y="4264470"/>
            <a:ext cx="9737176" cy="7244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4432" y="4022374"/>
            <a:ext cx="12735136" cy="7486196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Estructura de elementos"/>
          <p:cNvSpPr txBox="1"/>
          <p:nvPr>
            <p:ph type="title"/>
          </p:nvPr>
        </p:nvSpPr>
        <p:spPr>
          <a:xfrm>
            <a:off x="926618" y="821134"/>
            <a:ext cx="12735137" cy="1549401"/>
          </a:xfrm>
          <a:prstGeom prst="rect">
            <a:avLst/>
          </a:prstGeom>
        </p:spPr>
        <p:txBody>
          <a:bodyPr/>
          <a:lstStyle/>
          <a:p>
            <a:pPr/>
            <a:r>
              <a:t>Estructura de elementos</a:t>
            </a:r>
          </a:p>
        </p:txBody>
      </p:sp>
      <p:sp>
        <p:nvSpPr>
          <p:cNvPr id="179" name="Un elemento está formado de la siguiente manera:"/>
          <p:cNvSpPr txBox="1"/>
          <p:nvPr>
            <p:ph type="body" idx="21"/>
          </p:nvPr>
        </p:nvSpPr>
        <p:spPr>
          <a:xfrm>
            <a:off x="1403183" y="2184400"/>
            <a:ext cx="15662749" cy="995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75969">
              <a:defRPr sz="5076"/>
            </a:lvl1pPr>
          </a:lstStyle>
          <a:p>
            <a:pPr/>
            <a:r>
              <a:t>Un elemento está formado de la siguiente manera: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ropieda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Propiedades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opiedades"/>
          <p:cNvSpPr txBox="1"/>
          <p:nvPr>
            <p:ph type="title"/>
          </p:nvPr>
        </p:nvSpPr>
        <p:spPr>
          <a:xfrm>
            <a:off x="-412473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Propiedades</a:t>
            </a:r>
          </a:p>
        </p:txBody>
      </p:sp>
      <p:sp>
        <p:nvSpPr>
          <p:cNvPr id="184" name="Puede ser alguno de estos elementos:…"/>
          <p:cNvSpPr txBox="1"/>
          <p:nvPr>
            <p:ph type="body" sz="half" idx="1"/>
          </p:nvPr>
        </p:nvSpPr>
        <p:spPr>
          <a:xfrm>
            <a:off x="1353077" y="4264470"/>
            <a:ext cx="11730578" cy="8432801"/>
          </a:xfrm>
          <a:prstGeom prst="rect">
            <a:avLst/>
          </a:prstGeom>
        </p:spPr>
        <p:txBody>
          <a:bodyPr/>
          <a:lstStyle/>
          <a:p>
            <a:pPr/>
            <a:r>
              <a:t>Puede ser alguno de estos elementos:</a:t>
            </a:r>
          </a:p>
          <a:p>
            <a:pPr lvl="1"/>
            <a:r>
              <a:t>&lt;hn°&gt;</a:t>
            </a:r>
          </a:p>
          <a:p>
            <a:pPr lvl="1"/>
            <a:r>
              <a:t>&lt;p&gt;</a:t>
            </a:r>
          </a:p>
          <a:p>
            <a:pPr lvl="1"/>
            <a:r>
              <a:t>&lt;a&gt;</a:t>
            </a:r>
          </a:p>
          <a:p>
            <a:pPr lvl="1"/>
            <a:r>
              <a:t>&lt;img&gt;</a:t>
            </a:r>
          </a:p>
          <a:p>
            <a:pPr lvl="1"/>
            <a:r>
              <a:t>&lt;div&gt;</a:t>
            </a:r>
          </a:p>
          <a:p>
            <a:pPr lvl="1"/>
            <a:r>
              <a:t>Etc.</a:t>
            </a:r>
          </a:p>
        </p:txBody>
      </p:sp>
      <p:sp>
        <p:nvSpPr>
          <p:cNvPr id="185" name="Contenido"/>
          <p:cNvSpPr txBox="1"/>
          <p:nvPr>
            <p:ph type="body" idx="21"/>
          </p:nvPr>
        </p:nvSpPr>
        <p:spPr>
          <a:xfrm>
            <a:off x="-1810584" y="2123519"/>
            <a:ext cx="9652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Contenido</a:t>
            </a:r>
          </a:p>
        </p:txBody>
      </p:sp>
      <p:pic>
        <p:nvPicPr>
          <p:cNvPr id="18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26845" y="6108690"/>
            <a:ext cx="7629569" cy="34290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38760" y="6767137"/>
            <a:ext cx="6710109" cy="2319544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Propiedades"/>
          <p:cNvSpPr txBox="1"/>
          <p:nvPr>
            <p:ph type="title"/>
          </p:nvPr>
        </p:nvSpPr>
        <p:spPr>
          <a:xfrm>
            <a:off x="-412473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Propiedades</a:t>
            </a:r>
          </a:p>
        </p:txBody>
      </p:sp>
      <p:sp>
        <p:nvSpPr>
          <p:cNvPr id="190" name="Es el borde que tiene el elemento identificado como contenido.…"/>
          <p:cNvSpPr txBox="1"/>
          <p:nvPr>
            <p:ph type="body" idx="1"/>
          </p:nvPr>
        </p:nvSpPr>
        <p:spPr>
          <a:xfrm>
            <a:off x="1353077" y="4264470"/>
            <a:ext cx="18982278" cy="8432801"/>
          </a:xfrm>
          <a:prstGeom prst="rect">
            <a:avLst/>
          </a:prstGeom>
        </p:spPr>
        <p:txBody>
          <a:bodyPr/>
          <a:lstStyle/>
          <a:p>
            <a:pPr/>
            <a:r>
              <a:t>Es el borde que tiene el elemento identificado como contenido.</a:t>
            </a:r>
          </a:p>
          <a:p>
            <a:pPr/>
            <a:r>
              <a:t>border: tamaño (px) estilo (solid) color (var())</a:t>
            </a:r>
          </a:p>
          <a:p>
            <a:pPr/>
            <a:r>
              <a:t>border-radius</a:t>
            </a:r>
          </a:p>
          <a:p>
            <a:pPr/>
            <a:r>
              <a:t>border-collapse</a:t>
            </a:r>
          </a:p>
        </p:txBody>
      </p:sp>
      <p:sp>
        <p:nvSpPr>
          <p:cNvPr id="191" name="Border"/>
          <p:cNvSpPr txBox="1"/>
          <p:nvPr>
            <p:ph type="body" idx="21"/>
          </p:nvPr>
        </p:nvSpPr>
        <p:spPr>
          <a:xfrm>
            <a:off x="-2394784" y="2123519"/>
            <a:ext cx="9652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Border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ropiedades"/>
          <p:cNvSpPr txBox="1"/>
          <p:nvPr>
            <p:ph type="title"/>
          </p:nvPr>
        </p:nvSpPr>
        <p:spPr>
          <a:xfrm>
            <a:off x="-412473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Propiedades</a:t>
            </a:r>
          </a:p>
        </p:txBody>
      </p:sp>
      <p:sp>
        <p:nvSpPr>
          <p:cNvPr id="194" name="Estilos:…"/>
          <p:cNvSpPr txBox="1"/>
          <p:nvPr>
            <p:ph type="body" sz="half" idx="1"/>
          </p:nvPr>
        </p:nvSpPr>
        <p:spPr>
          <a:xfrm>
            <a:off x="1353077" y="4264470"/>
            <a:ext cx="14114110" cy="8432801"/>
          </a:xfrm>
          <a:prstGeom prst="rect">
            <a:avLst/>
          </a:prstGeom>
        </p:spPr>
        <p:txBody>
          <a:bodyPr/>
          <a:lstStyle/>
          <a:p>
            <a:pPr marL="542036" indent="-542036" defTabSz="2365248">
              <a:spcBef>
                <a:spcPts val="2300"/>
              </a:spcBef>
              <a:defRPr sz="4656"/>
            </a:pPr>
            <a:r>
              <a:t>Estilos: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dotted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dashed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solid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double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none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hidden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Etc.</a:t>
            </a:r>
          </a:p>
        </p:txBody>
      </p:sp>
      <p:sp>
        <p:nvSpPr>
          <p:cNvPr id="195" name="Border"/>
          <p:cNvSpPr txBox="1"/>
          <p:nvPr>
            <p:ph type="body" idx="21"/>
          </p:nvPr>
        </p:nvSpPr>
        <p:spPr>
          <a:xfrm>
            <a:off x="-2394784" y="2123519"/>
            <a:ext cx="9652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Border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opiedades"/>
          <p:cNvSpPr txBox="1"/>
          <p:nvPr>
            <p:ph type="title"/>
          </p:nvPr>
        </p:nvSpPr>
        <p:spPr>
          <a:xfrm>
            <a:off x="-412473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Propiedades</a:t>
            </a:r>
          </a:p>
        </p:txBody>
      </p:sp>
      <p:sp>
        <p:nvSpPr>
          <p:cNvPr id="198" name="Estilos:…"/>
          <p:cNvSpPr txBox="1"/>
          <p:nvPr>
            <p:ph type="body" sz="half" idx="1"/>
          </p:nvPr>
        </p:nvSpPr>
        <p:spPr>
          <a:xfrm>
            <a:off x="1353077" y="4264470"/>
            <a:ext cx="14114110" cy="8432801"/>
          </a:xfrm>
          <a:prstGeom prst="rect">
            <a:avLst/>
          </a:prstGeom>
        </p:spPr>
        <p:txBody>
          <a:bodyPr/>
          <a:lstStyle/>
          <a:p>
            <a:pPr marL="542036" indent="-542036" defTabSz="2365248">
              <a:spcBef>
                <a:spcPts val="2300"/>
              </a:spcBef>
              <a:defRPr sz="4656"/>
            </a:pPr>
            <a:r>
              <a:t>Estilos: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dotted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dashed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solid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double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none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hidden</a:t>
            </a:r>
          </a:p>
          <a:p>
            <a:pPr lvl="1" marL="1084072" indent="-542036" defTabSz="2365248">
              <a:spcBef>
                <a:spcPts val="2300"/>
              </a:spcBef>
              <a:defRPr sz="4656"/>
            </a:pPr>
            <a:r>
              <a:t>Etc.</a:t>
            </a:r>
          </a:p>
        </p:txBody>
      </p:sp>
      <p:sp>
        <p:nvSpPr>
          <p:cNvPr id="199" name="Border"/>
          <p:cNvSpPr txBox="1"/>
          <p:nvPr>
            <p:ph type="body" idx="21"/>
          </p:nvPr>
        </p:nvSpPr>
        <p:spPr>
          <a:xfrm>
            <a:off x="-2394784" y="2123519"/>
            <a:ext cx="9652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Border</a:t>
            </a:r>
          </a:p>
        </p:txBody>
      </p:sp>
      <p:sp>
        <p:nvSpPr>
          <p:cNvPr id="200" name="Rectángulo"/>
          <p:cNvSpPr/>
          <p:nvPr/>
        </p:nvSpPr>
        <p:spPr>
          <a:xfrm>
            <a:off x="1796216" y="7505700"/>
            <a:ext cx="2411116" cy="952500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43141" y="6389678"/>
            <a:ext cx="7629570" cy="3171844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Propiedades"/>
          <p:cNvSpPr txBox="1"/>
          <p:nvPr>
            <p:ph type="title"/>
          </p:nvPr>
        </p:nvSpPr>
        <p:spPr>
          <a:xfrm>
            <a:off x="-412473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Propiedades</a:t>
            </a:r>
          </a:p>
        </p:txBody>
      </p:sp>
      <p:sp>
        <p:nvSpPr>
          <p:cNvPr id="204" name="Es la distancia que tiene el contenido con respecto a su borde.…"/>
          <p:cNvSpPr txBox="1"/>
          <p:nvPr>
            <p:ph type="body" idx="1"/>
          </p:nvPr>
        </p:nvSpPr>
        <p:spPr>
          <a:xfrm>
            <a:off x="1353077" y="4264470"/>
            <a:ext cx="19423504" cy="8432801"/>
          </a:xfrm>
          <a:prstGeom prst="rect">
            <a:avLst/>
          </a:prstGeom>
        </p:spPr>
        <p:txBody>
          <a:bodyPr/>
          <a:lstStyle/>
          <a:p>
            <a:pPr/>
            <a:r>
              <a:t>Es la distancia que tiene el contenido con respecto a su borde.</a:t>
            </a:r>
          </a:p>
          <a:p>
            <a:pPr/>
            <a:r>
              <a:t>padding:</a:t>
            </a:r>
          </a:p>
          <a:p>
            <a:pPr lvl="1"/>
            <a:r>
              <a:t>padding-top</a:t>
            </a:r>
          </a:p>
          <a:p>
            <a:pPr lvl="1"/>
            <a:r>
              <a:t>padding-right</a:t>
            </a:r>
          </a:p>
          <a:p>
            <a:pPr lvl="1"/>
            <a:r>
              <a:t>padding-bottom</a:t>
            </a:r>
          </a:p>
          <a:p>
            <a:pPr lvl="1"/>
            <a:r>
              <a:t>padding-left</a:t>
            </a:r>
          </a:p>
        </p:txBody>
      </p:sp>
      <p:sp>
        <p:nvSpPr>
          <p:cNvPr id="205" name="Padding"/>
          <p:cNvSpPr txBox="1"/>
          <p:nvPr>
            <p:ph type="body" idx="21"/>
          </p:nvPr>
        </p:nvSpPr>
        <p:spPr>
          <a:xfrm>
            <a:off x="-2115384" y="2123519"/>
            <a:ext cx="9652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Padding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