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regl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Arreglos de datos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lecha 11"/>
          <p:cNvSpPr/>
          <p:nvPr/>
        </p:nvSpPr>
        <p:spPr>
          <a:xfrm>
            <a:off x="15093821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1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0663" y="2762633"/>
            <a:ext cx="11169183" cy="819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For each"/>
          <p:cNvSpPr txBox="1"/>
          <p:nvPr>
            <p:ph type="title"/>
          </p:nvPr>
        </p:nvSpPr>
        <p:spPr>
          <a:xfrm>
            <a:off x="-2569391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For each</a:t>
            </a:r>
          </a:p>
        </p:txBody>
      </p:sp>
      <p:pic>
        <p:nvPicPr>
          <p:cNvPr id="21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08585" y="2762633"/>
            <a:ext cx="1861531" cy="8190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mo agregar elemento a un Arreglo"/>
          <p:cNvSpPr txBox="1"/>
          <p:nvPr>
            <p:ph type="title"/>
          </p:nvPr>
        </p:nvSpPr>
        <p:spPr>
          <a:xfrm>
            <a:off x="1270000" y="445770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Como agregar elemento a un Arreglo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0663" y="1566633"/>
            <a:ext cx="11169183" cy="10582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19019" y="3314803"/>
            <a:ext cx="6949459" cy="708639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Flecha 11"/>
          <p:cNvSpPr/>
          <p:nvPr/>
        </p:nvSpPr>
        <p:spPr>
          <a:xfrm>
            <a:off x="13906608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522" y="1566633"/>
            <a:ext cx="11799465" cy="10582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19019" y="3314803"/>
            <a:ext cx="6949459" cy="7086394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Flecha 11"/>
          <p:cNvSpPr/>
          <p:nvPr/>
        </p:nvSpPr>
        <p:spPr>
          <a:xfrm>
            <a:off x="13906608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¿Que son los Arreglo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son los Arreglos?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son los Arreglos?"/>
          <p:cNvSpPr txBox="1"/>
          <p:nvPr>
            <p:ph type="title"/>
          </p:nvPr>
        </p:nvSpPr>
        <p:spPr>
          <a:xfrm>
            <a:off x="676426" y="821134"/>
            <a:ext cx="12360888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son los Arreglos?</a:t>
            </a:r>
          </a:p>
        </p:txBody>
      </p:sp>
      <p:sp>
        <p:nvSpPr>
          <p:cNvPr id="188" name="Los arreglos (o arrays) son un tipo de dato que almacena una secuencia de elementos del mismo tipo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Los arreglos (o arrays) son un tipo de dato que almacena una secuencia de elementos del mismo tipo.</a:t>
            </a:r>
          </a:p>
          <a:p>
            <a:pPr/>
            <a:r>
              <a:t>Los arreglos tienen un tamaño fijo, que se especifica, y no puede cambiar durante la ejecución del programa.</a:t>
            </a:r>
          </a:p>
          <a:p>
            <a:pPr/>
            <a:r>
              <a:t>Los elementos dentro de un arreglo están indexados, podemos acceder a cada uno de ellos mediante un indice.</a:t>
            </a:r>
          </a:p>
          <a:p>
            <a:pPr/>
            <a:r>
              <a:t>Podríamos decir que las variables de tipo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son arrays de 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mo definir un Arreg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Como definir un Arreglo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mo definir un Arreglo"/>
          <p:cNvSpPr txBox="1"/>
          <p:nvPr>
            <p:ph type="title"/>
          </p:nvPr>
        </p:nvSpPr>
        <p:spPr>
          <a:xfrm>
            <a:off x="676426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Como definir un Arreglo</a:t>
            </a:r>
          </a:p>
        </p:txBody>
      </p:sp>
      <p:sp>
        <p:nvSpPr>
          <p:cNvPr id="193" name="tipo_variable nombre_arreglo[tamaño];…"/>
          <p:cNvSpPr txBox="1"/>
          <p:nvPr>
            <p:ph type="body" idx="1"/>
          </p:nvPr>
        </p:nvSpPr>
        <p:spPr>
          <a:xfrm>
            <a:off x="1270000" y="3025895"/>
            <a:ext cx="21844000" cy="967410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tipo_variable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nombre_arreglo</a:t>
            </a:r>
            <a:r>
              <a:t>[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tamaño</a:t>
            </a:r>
            <a:r>
              <a:t>];</a:t>
            </a:r>
          </a:p>
          <a:p>
            <a:pPr/>
          </a:p>
          <a:p>
            <a:pPr/>
          </a:p>
          <a:p>
            <a:pPr/>
            <a:r>
              <a:t>Ejemplos: </a:t>
            </a:r>
          </a:p>
          <a:p>
            <a:pPr lvl="1"/>
            <a:r>
              <a:rPr>
                <a:solidFill>
                  <a:schemeClr val="accent6"/>
                </a:solidFill>
              </a:rPr>
              <a:t>int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numeros</a:t>
            </a:r>
            <a:r>
              <a:t>[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10</a:t>
            </a:r>
            <a:r>
              <a:t>];</a:t>
            </a:r>
          </a:p>
          <a:p>
            <a:pPr lvl="1"/>
            <a:r>
              <a:rPr>
                <a:solidFill>
                  <a:schemeClr val="accent6"/>
                </a:solidFill>
              </a:rPr>
              <a:t>string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palabras</a:t>
            </a:r>
            <a:r>
              <a:t>[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7</a:t>
            </a:r>
            <a:r>
              <a:t>];</a:t>
            </a:r>
          </a:p>
          <a:p>
            <a:pPr lvl="1"/>
            <a:r>
              <a:rPr>
                <a:solidFill>
                  <a:schemeClr val="accent6"/>
                </a:solidFill>
              </a:rPr>
              <a:t>char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letras</a:t>
            </a:r>
            <a:r>
              <a:t>[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5</a:t>
            </a:r>
            <a:r>
              <a:t>] = {</a:t>
            </a:r>
            <a:r>
              <a:rPr>
                <a:solidFill>
                  <a:schemeClr val="accent3"/>
                </a:solidFill>
              </a:rPr>
              <a:t>‘a’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‘e’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‘i’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‘o’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‘u’</a:t>
            </a:r>
            <a:r>
              <a:t>};</a:t>
            </a:r>
          </a:p>
          <a:p>
            <a:pPr lvl="1"/>
            <a:r>
              <a:rPr>
                <a:solidFill>
                  <a:schemeClr val="accent6"/>
                </a:solidFill>
              </a:rPr>
              <a:t>float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reales</a:t>
            </a:r>
            <a:r>
              <a:t>[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3</a:t>
            </a:r>
            <a:r>
              <a:t>] = {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1.5</a:t>
            </a:r>
            <a:r>
              <a:t>,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3.0</a:t>
            </a:r>
            <a:r>
              <a:t>,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8.7</a:t>
            </a: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mo definir un Arreglo"/>
          <p:cNvSpPr txBox="1"/>
          <p:nvPr>
            <p:ph type="title"/>
          </p:nvPr>
        </p:nvSpPr>
        <p:spPr>
          <a:xfrm>
            <a:off x="676426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Como definir un Arreglo</a:t>
            </a:r>
          </a:p>
        </p:txBody>
      </p:sp>
      <p:pic>
        <p:nvPicPr>
          <p:cNvPr id="19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7587" y="8777296"/>
            <a:ext cx="12188704" cy="3369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7648" y="3600561"/>
            <a:ext cx="12188704" cy="4353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mo recorrer un Arreglo"/>
          <p:cNvSpPr txBox="1"/>
          <p:nvPr>
            <p:ph type="title"/>
          </p:nvPr>
        </p:nvSpPr>
        <p:spPr>
          <a:xfrm>
            <a:off x="1270000" y="3285819"/>
            <a:ext cx="21844000" cy="3873501"/>
          </a:xfrm>
          <a:prstGeom prst="rect">
            <a:avLst/>
          </a:prstGeom>
        </p:spPr>
        <p:txBody>
          <a:bodyPr/>
          <a:lstStyle/>
          <a:p>
            <a:pPr/>
            <a:r>
              <a:t>Como recorrer un Arreglo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718" y="2762633"/>
            <a:ext cx="12830241" cy="819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Flecha 11"/>
          <p:cNvSpPr/>
          <p:nvPr/>
        </p:nvSpPr>
        <p:spPr>
          <a:xfrm>
            <a:off x="15916876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3" name="While"/>
          <p:cNvSpPr txBox="1"/>
          <p:nvPr>
            <p:ph type="title"/>
          </p:nvPr>
        </p:nvSpPr>
        <p:spPr>
          <a:xfrm>
            <a:off x="-3382877" y="821134"/>
            <a:ext cx="12188705" cy="1549401"/>
          </a:xfrm>
          <a:prstGeom prst="rect">
            <a:avLst/>
          </a:prstGeom>
        </p:spPr>
        <p:txBody>
          <a:bodyPr/>
          <a:lstStyle/>
          <a:p>
            <a:pPr/>
            <a:r>
              <a:t>While</a:t>
            </a:r>
          </a:p>
        </p:txBody>
      </p:sp>
      <p:pic>
        <p:nvPicPr>
          <p:cNvPr id="20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08585" y="2762633"/>
            <a:ext cx="1861531" cy="8190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0663" y="2762633"/>
            <a:ext cx="11169183" cy="819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Flecha 11"/>
          <p:cNvSpPr/>
          <p:nvPr/>
        </p:nvSpPr>
        <p:spPr>
          <a:xfrm>
            <a:off x="15093821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8" name="For"/>
          <p:cNvSpPr txBox="1"/>
          <p:nvPr>
            <p:ph type="title"/>
          </p:nvPr>
        </p:nvSpPr>
        <p:spPr>
          <a:xfrm>
            <a:off x="-3850631" y="821134"/>
            <a:ext cx="12188705" cy="1549401"/>
          </a:xfrm>
          <a:prstGeom prst="rect">
            <a:avLst/>
          </a:prstGeom>
        </p:spPr>
        <p:txBody>
          <a:bodyPr/>
          <a:lstStyle/>
          <a:p>
            <a:pPr/>
            <a:r>
              <a:t>For</a:t>
            </a:r>
          </a:p>
        </p:txBody>
      </p:sp>
      <p:pic>
        <p:nvPicPr>
          <p:cNvPr id="20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08585" y="2762633"/>
            <a:ext cx="1861531" cy="8190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