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9" name="Shape 17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de presentación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presentación</a:t>
            </a:r>
          </a:p>
        </p:txBody>
      </p:sp>
      <p:sp>
        <p:nvSpPr>
          <p:cNvPr id="12" name="Autor y fecha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13" name="Nivel de texto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ítulo de diapositiv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de diapositiva</a:t>
            </a:r>
          </a:p>
        </p:txBody>
      </p:sp>
      <p:sp>
        <p:nvSpPr>
          <p:cNvPr id="100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10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ítulo de agenda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Título de agenda</a:t>
            </a:r>
          </a:p>
        </p:txBody>
      </p:sp>
      <p:sp>
        <p:nvSpPr>
          <p:cNvPr id="109" name="Subtítulo de agend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agenda</a:t>
            </a:r>
          </a:p>
        </p:txBody>
      </p:sp>
      <p:sp>
        <p:nvSpPr>
          <p:cNvPr id="110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Temas de agenda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cl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Nivel de texto 1…"/>
          <p:cNvSpPr txBox="1"/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Declaración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ato (gran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Nivel de texto 1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Información del dato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Información del dato</a:t>
            </a:r>
          </a:p>
        </p:txBody>
      </p:sp>
      <p:sp>
        <p:nvSpPr>
          <p:cNvPr id="12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ribución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Atribución</a:t>
            </a:r>
          </a:p>
        </p:txBody>
      </p:sp>
      <p:sp>
        <p:nvSpPr>
          <p:cNvPr id="136" name="Nivel de texto 1…"/>
          <p:cNvSpPr txBox="1"/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“Frase celebre”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Dos medusas contra un fondo rosa"/>
          <p:cNvSpPr/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Dos medusas contra un fondo azul obscuro"/>
          <p:cNvSpPr/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Dos medusas contra un fondo azul"/>
          <p:cNvSpPr/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Dos medusas contra un fondo azul obscuro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ítulo de presentación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presentación</a:t>
            </a:r>
          </a:p>
        </p:txBody>
      </p:sp>
      <p:sp>
        <p:nvSpPr>
          <p:cNvPr id="170" name="Autor y fecha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171" name="Nivel de texto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7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s medusas contra un fondo azul obscuro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or y fecha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23" name="Título de presentación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>
                <a:solidFill>
                  <a:srgbClr val="FFFFFF"/>
                </a:solidFill>
              </a:defRPr>
            </a:lvl1pPr>
          </a:lstStyle>
          <a:p>
            <a:pPr/>
            <a:r>
              <a:t>Título de presentación</a:t>
            </a:r>
          </a:p>
        </p:txBody>
      </p:sp>
      <p:sp>
        <p:nvSpPr>
          <p:cNvPr id="24" name="Nivel de texto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 alternati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os medusas contra un fondo azul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Título de diapositiva"/>
          <p:cNvSpPr txBox="1"/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34" name="Nivel de texto 1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ítulo de diapositiv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de diapositiva</a:t>
            </a:r>
          </a:p>
        </p:txBody>
      </p:sp>
      <p:sp>
        <p:nvSpPr>
          <p:cNvPr id="43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44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Nivel de texto 1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Dos medusas contra un fondo rosa"/>
          <p:cNvSpPr/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Título de diapositiva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62" name="Nivel de texto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ubtítulo de diapositiva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6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, y video en vivo (pequeñ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ítulo de diapositiva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72" name="Nivel de texto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7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, y video en vivo (gran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ítulo de diapositiva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82" name="Nivel de texto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8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ítulo de sección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sección</a:t>
            </a:r>
          </a:p>
        </p:txBody>
      </p:sp>
      <p:sp>
        <p:nvSpPr>
          <p:cNvPr id="9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de diapositiva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Título de diapositiva</a:t>
            </a:r>
          </a:p>
        </p:txBody>
      </p:sp>
      <p:sp>
        <p:nvSpPr>
          <p:cNvPr id="3" name="Nivel de texto 1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Número de diapositiva"/>
          <p:cNvSpPr txBox="1"/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825500">
              <a:spcBef>
                <a:spcPts val="0"/>
              </a:spcBef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Matri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Matrices</a:t>
            </a:r>
          </a:p>
        </p:txBody>
      </p:sp>
      <p:sp>
        <p:nvSpPr>
          <p:cNvPr id="182" name="Franco Callipo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Franco Callipo</a:t>
            </a:r>
          </a:p>
        </p:txBody>
      </p:sp>
      <p:sp>
        <p:nvSpPr>
          <p:cNvPr id="183" name="2 CSTC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 CSTC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¿Como acceder a un valor puntual de la matriz?"/>
          <p:cNvSpPr txBox="1"/>
          <p:nvPr>
            <p:ph type="title"/>
          </p:nvPr>
        </p:nvSpPr>
        <p:spPr>
          <a:xfrm>
            <a:off x="295426" y="821134"/>
            <a:ext cx="23031149" cy="1549401"/>
          </a:xfrm>
          <a:prstGeom prst="rect">
            <a:avLst/>
          </a:prstGeom>
        </p:spPr>
        <p:txBody>
          <a:bodyPr/>
          <a:lstStyle/>
          <a:p>
            <a:pPr/>
            <a:r>
              <a:t>¿Como acceder a un valor puntual de la matriz?</a:t>
            </a:r>
          </a:p>
        </p:txBody>
      </p:sp>
      <p:sp>
        <p:nvSpPr>
          <p:cNvPr id="208" name="cout &lt;&lt; matriz[1][2] &lt;&lt; endl;…"/>
          <p:cNvSpPr txBox="1"/>
          <p:nvPr>
            <p:ph type="body" idx="1"/>
          </p:nvPr>
        </p:nvSpPr>
        <p:spPr>
          <a:xfrm>
            <a:off x="1270000" y="2926515"/>
            <a:ext cx="21844000" cy="10521160"/>
          </a:xfrm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None/>
              <a:defRPr sz="6000">
                <a:solidFill>
                  <a:srgbClr val="929292"/>
                </a:solidFill>
              </a:defRPr>
            </a:pPr>
          </a:p>
          <a:p>
            <a:pPr marL="0" indent="0" algn="ctr">
              <a:buClrTx/>
              <a:buSzTx/>
              <a:buNone/>
              <a:defRPr sz="6000">
                <a:solidFill>
                  <a:srgbClr val="929292"/>
                </a:solidFill>
              </a:defRPr>
            </a:pPr>
            <a:r>
              <a:rPr>
                <a:solidFill>
                  <a:schemeClr val="accent6"/>
                </a:solidFill>
              </a:rPr>
              <a:t>cout</a:t>
            </a:r>
            <a:r>
              <a:t> </a:t>
            </a:r>
            <a:r>
              <a:rPr>
                <a:solidFill>
                  <a:schemeClr val="accent1"/>
                </a:solidFill>
              </a:rPr>
              <a:t>&lt;&lt;</a:t>
            </a:r>
            <a:r>
              <a:t> </a:t>
            </a:r>
            <a:r>
              <a:rPr>
                <a:solidFill>
                  <a:schemeClr val="accent5"/>
                </a:solidFill>
              </a:rPr>
              <a:t>matriz</a:t>
            </a:r>
            <a:r>
              <a:rPr>
                <a:solidFill>
                  <a:srgbClr val="000000"/>
                </a:solidFill>
              </a:rPr>
              <a:t>[1][2]</a:t>
            </a:r>
            <a:r>
              <a:t> </a:t>
            </a:r>
            <a:r>
              <a:rPr>
                <a:solidFill>
                  <a:schemeClr val="accent1"/>
                </a:solidFill>
              </a:rPr>
              <a:t>&lt;&lt; endl</a:t>
            </a:r>
            <a:r>
              <a:rPr>
                <a:solidFill>
                  <a:srgbClr val="000000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marL="0" indent="0" algn="ctr">
              <a:buClrTx/>
              <a:buSzTx/>
              <a:buNone/>
              <a:defRPr sz="6000">
                <a:solidFill>
                  <a:srgbClr val="929292"/>
                </a:solidFill>
              </a:defRPr>
            </a:pPr>
          </a:p>
          <a:p>
            <a:pPr/>
            <a:r>
              <a:t>La primer posición indica en qué fila nos vamos a parar (notar que la fila es un arreglo).</a:t>
            </a:r>
          </a:p>
          <a:p>
            <a:pPr/>
            <a:r>
              <a:t>La segunda indica la columna (posición dentro de esa fila).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int matriz[2][3] = {{3,4,5},{1,2,7}};…"/>
          <p:cNvSpPr txBox="1"/>
          <p:nvPr>
            <p:ph type="body" idx="1"/>
          </p:nvPr>
        </p:nvSpPr>
        <p:spPr>
          <a:xfrm>
            <a:off x="1269999" y="1597420"/>
            <a:ext cx="21844001" cy="10521160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6000"/>
            </a:pPr>
            <a:r>
              <a:rPr>
                <a:solidFill>
                  <a:schemeClr val="accent6"/>
                </a:solidFill>
              </a:rPr>
              <a:t>int</a:t>
            </a:r>
            <a:r>
              <a:rPr spc="-25"/>
              <a:t> </a:t>
            </a:r>
            <a:r>
              <a:rPr>
                <a:solidFill>
                  <a:schemeClr val="accent5"/>
                </a:solidFill>
              </a:rPr>
              <a:t>matriz</a:t>
            </a:r>
            <a:r>
              <a:t>[</a:t>
            </a:r>
            <a:r>
              <a:rPr>
                <a:solidFill>
                  <a:srgbClr val="CC4125"/>
                </a:solidFill>
              </a:rPr>
              <a:t>2</a:t>
            </a:r>
            <a:r>
              <a:t>][</a:t>
            </a:r>
            <a:r>
              <a:rPr>
                <a:solidFill>
                  <a:srgbClr val="45818E"/>
                </a:solidFill>
              </a:rPr>
              <a:t>3</a:t>
            </a:r>
            <a:r>
              <a:t>]</a:t>
            </a:r>
            <a:r>
              <a:rPr spc="-50"/>
              <a:t> </a:t>
            </a:r>
            <a:r>
              <a:rPr>
                <a:solidFill>
                  <a:schemeClr val="accent6"/>
                </a:solidFill>
              </a:rPr>
              <a:t>=</a:t>
            </a:r>
            <a:r>
              <a:rPr spc="-50">
                <a:solidFill>
                  <a:schemeClr val="accent6"/>
                </a:solidFill>
              </a:rPr>
              <a:t> </a:t>
            </a:r>
            <a:r>
              <a:rPr>
                <a:solidFill>
                  <a:schemeClr val="accent6"/>
                </a:solidFill>
              </a:rPr>
              <a:t>{</a:t>
            </a:r>
            <a:r>
              <a:rPr>
                <a:solidFill>
                  <a:schemeClr val="accent1"/>
                </a:solidFill>
              </a:rPr>
              <a:t>{</a:t>
            </a:r>
            <a:r>
              <a:t>3,4,5</a:t>
            </a:r>
            <a:r>
              <a:rPr>
                <a:solidFill>
                  <a:schemeClr val="accent1"/>
                </a:solidFill>
              </a:rPr>
              <a:t>}</a:t>
            </a:r>
            <a:r>
              <a:t>,</a:t>
            </a:r>
            <a:r>
              <a:rPr>
                <a:solidFill>
                  <a:schemeClr val="accent1"/>
                </a:solidFill>
              </a:rPr>
              <a:t>{</a:t>
            </a:r>
            <a:r>
              <a:t>1,2,7</a:t>
            </a:r>
            <a:r>
              <a:rPr>
                <a:solidFill>
                  <a:schemeClr val="accent1"/>
                </a:solidFill>
              </a:rPr>
              <a:t>}</a:t>
            </a:r>
            <a:r>
              <a:rPr>
                <a:solidFill>
                  <a:schemeClr val="accent6"/>
                </a:solidFill>
              </a:rPr>
              <a:t>}</a:t>
            </a:r>
            <a:r>
              <a:t>;</a:t>
            </a:r>
          </a:p>
          <a:p>
            <a:pPr marL="0" indent="0">
              <a:buClrTx/>
              <a:buSzTx/>
              <a:buNone/>
              <a:defRPr sz="6000">
                <a:solidFill>
                  <a:srgbClr val="929292"/>
                </a:solidFill>
              </a:defRPr>
            </a:pPr>
            <a:r>
              <a:rPr>
                <a:solidFill>
                  <a:schemeClr val="accent6"/>
                </a:solidFill>
              </a:rPr>
              <a:t>cout</a:t>
            </a:r>
            <a:r>
              <a:t> </a:t>
            </a:r>
            <a:r>
              <a:rPr>
                <a:solidFill>
                  <a:schemeClr val="accent1"/>
                </a:solidFill>
              </a:rPr>
              <a:t>&lt;&lt;</a:t>
            </a:r>
            <a:r>
              <a:t> </a:t>
            </a:r>
            <a:r>
              <a:rPr>
                <a:solidFill>
                  <a:schemeClr val="accent5"/>
                </a:solidFill>
              </a:rPr>
              <a:t>matriz</a:t>
            </a:r>
            <a:r>
              <a:rPr>
                <a:solidFill>
                  <a:srgbClr val="000000"/>
                </a:solidFill>
              </a:rPr>
              <a:t>[1][2]</a:t>
            </a:r>
            <a:r>
              <a:t> </a:t>
            </a:r>
            <a:r>
              <a:rPr>
                <a:solidFill>
                  <a:schemeClr val="accent1"/>
                </a:solidFill>
              </a:rPr>
              <a:t>&lt;&lt; endl</a:t>
            </a:r>
            <a:r>
              <a:rPr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211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42879" y="4076463"/>
            <a:ext cx="11843260" cy="55630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int matriz[2][3] = {{3,4,5},{1,2,7}};…"/>
          <p:cNvSpPr txBox="1"/>
          <p:nvPr>
            <p:ph type="body" idx="1"/>
          </p:nvPr>
        </p:nvSpPr>
        <p:spPr>
          <a:xfrm>
            <a:off x="1270000" y="1597420"/>
            <a:ext cx="21844000" cy="10521160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6000"/>
            </a:pPr>
            <a:r>
              <a:rPr>
                <a:solidFill>
                  <a:schemeClr val="accent6"/>
                </a:solidFill>
              </a:rPr>
              <a:t>int</a:t>
            </a:r>
            <a:r>
              <a:rPr spc="-25"/>
              <a:t> </a:t>
            </a:r>
            <a:r>
              <a:rPr>
                <a:solidFill>
                  <a:schemeClr val="accent5"/>
                </a:solidFill>
              </a:rPr>
              <a:t>matriz</a:t>
            </a:r>
            <a:r>
              <a:t>[</a:t>
            </a:r>
            <a:r>
              <a:rPr>
                <a:solidFill>
                  <a:srgbClr val="CC4125"/>
                </a:solidFill>
              </a:rPr>
              <a:t>2</a:t>
            </a:r>
            <a:r>
              <a:t>][</a:t>
            </a:r>
            <a:r>
              <a:rPr>
                <a:solidFill>
                  <a:srgbClr val="45818E"/>
                </a:solidFill>
              </a:rPr>
              <a:t>3</a:t>
            </a:r>
            <a:r>
              <a:t>]</a:t>
            </a:r>
            <a:r>
              <a:rPr spc="-50"/>
              <a:t> </a:t>
            </a:r>
            <a:r>
              <a:rPr>
                <a:solidFill>
                  <a:schemeClr val="accent6"/>
                </a:solidFill>
              </a:rPr>
              <a:t>=</a:t>
            </a:r>
            <a:r>
              <a:rPr spc="-50">
                <a:solidFill>
                  <a:schemeClr val="accent6"/>
                </a:solidFill>
              </a:rPr>
              <a:t> </a:t>
            </a:r>
            <a:r>
              <a:rPr>
                <a:solidFill>
                  <a:schemeClr val="accent6"/>
                </a:solidFill>
              </a:rPr>
              <a:t>{</a:t>
            </a:r>
            <a:r>
              <a:rPr>
                <a:solidFill>
                  <a:schemeClr val="accent1"/>
                </a:solidFill>
              </a:rPr>
              <a:t>{</a:t>
            </a:r>
            <a:r>
              <a:t>3,4,5</a:t>
            </a:r>
            <a:r>
              <a:rPr>
                <a:solidFill>
                  <a:schemeClr val="accent1"/>
                </a:solidFill>
              </a:rPr>
              <a:t>}</a:t>
            </a:r>
            <a:r>
              <a:t>,</a:t>
            </a:r>
            <a:r>
              <a:rPr>
                <a:solidFill>
                  <a:schemeClr val="accent1"/>
                </a:solidFill>
              </a:rPr>
              <a:t>{</a:t>
            </a:r>
            <a:r>
              <a:t>1,2,7</a:t>
            </a:r>
            <a:r>
              <a:rPr>
                <a:solidFill>
                  <a:schemeClr val="accent1"/>
                </a:solidFill>
              </a:rPr>
              <a:t>}</a:t>
            </a:r>
            <a:r>
              <a:rPr>
                <a:solidFill>
                  <a:schemeClr val="accent6"/>
                </a:solidFill>
              </a:rPr>
              <a:t>}</a:t>
            </a:r>
            <a:r>
              <a:t>;</a:t>
            </a:r>
          </a:p>
          <a:p>
            <a:pPr marL="0" indent="0">
              <a:buClrTx/>
              <a:buSzTx/>
              <a:buNone/>
              <a:defRPr sz="6000">
                <a:solidFill>
                  <a:srgbClr val="929292"/>
                </a:solidFill>
              </a:defRPr>
            </a:pPr>
            <a:r>
              <a:rPr>
                <a:solidFill>
                  <a:schemeClr val="accent6"/>
                </a:solidFill>
              </a:rPr>
              <a:t>cout</a:t>
            </a:r>
            <a:r>
              <a:t> </a:t>
            </a:r>
            <a:r>
              <a:rPr>
                <a:solidFill>
                  <a:schemeClr val="accent1"/>
                </a:solidFill>
              </a:rPr>
              <a:t>&lt;&lt;</a:t>
            </a:r>
            <a:r>
              <a:t> </a:t>
            </a:r>
            <a:r>
              <a:rPr>
                <a:solidFill>
                  <a:schemeClr val="accent5"/>
                </a:solidFill>
              </a:rPr>
              <a:t>matriz</a:t>
            </a:r>
            <a:r>
              <a:rPr>
                <a:solidFill>
                  <a:srgbClr val="000000"/>
                </a:solidFill>
              </a:rPr>
              <a:t>[1][2]</a:t>
            </a:r>
            <a:r>
              <a:t> </a:t>
            </a:r>
            <a:r>
              <a:rPr>
                <a:solidFill>
                  <a:schemeClr val="accent1"/>
                </a:solidFill>
              </a:rPr>
              <a:t>&lt;&lt; endl</a:t>
            </a:r>
            <a:r>
              <a:rPr>
                <a:solidFill>
                  <a:srgbClr val="000000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marL="0" indent="0">
              <a:buClrTx/>
              <a:buSzTx/>
              <a:buNone/>
              <a:defRPr sz="6000">
                <a:solidFill>
                  <a:srgbClr val="929292"/>
                </a:solidFill>
              </a:defRPr>
            </a:pPr>
            <a:r>
              <a:t>// 7</a:t>
            </a:r>
          </a:p>
        </p:txBody>
      </p:sp>
      <p:pic>
        <p:nvPicPr>
          <p:cNvPr id="214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42879" y="4076463"/>
            <a:ext cx="11843260" cy="5563074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Rectángulo"/>
          <p:cNvSpPr/>
          <p:nvPr/>
        </p:nvSpPr>
        <p:spPr>
          <a:xfrm>
            <a:off x="19786600" y="7391400"/>
            <a:ext cx="3286721" cy="1936850"/>
          </a:xfrm>
          <a:prstGeom prst="rect">
            <a:avLst/>
          </a:prstGeom>
          <a:ln w="762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16" name="Flecha 11"/>
          <p:cNvSpPr/>
          <p:nvPr/>
        </p:nvSpPr>
        <p:spPr>
          <a:xfrm rot="16200000">
            <a:off x="20719564" y="9828338"/>
            <a:ext cx="1420791" cy="10697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¿Como recorrer una matriz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¿Como recorrer una matriz?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int matriz[2][3] = {{3,4,5},{1,2,7}};…"/>
          <p:cNvSpPr txBox="1"/>
          <p:nvPr/>
        </p:nvSpPr>
        <p:spPr>
          <a:xfrm>
            <a:off x="1270000" y="2659815"/>
            <a:ext cx="21844000" cy="10521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>
              <a:defRPr sz="6000"/>
            </a:pPr>
            <a:r>
              <a:rPr>
                <a:solidFill>
                  <a:schemeClr val="accent6"/>
                </a:solidFill>
              </a:rPr>
              <a:t>int</a:t>
            </a:r>
            <a:r>
              <a:rPr spc="-25"/>
              <a:t> </a:t>
            </a:r>
            <a:r>
              <a:rPr>
                <a:solidFill>
                  <a:schemeClr val="accent5"/>
                </a:solidFill>
              </a:rPr>
              <a:t>matriz</a:t>
            </a:r>
            <a:r>
              <a:t>[</a:t>
            </a:r>
            <a:r>
              <a:rPr>
                <a:solidFill>
                  <a:srgbClr val="CC4125"/>
                </a:solidFill>
              </a:rPr>
              <a:t>2</a:t>
            </a:r>
            <a:r>
              <a:t>][</a:t>
            </a:r>
            <a:r>
              <a:rPr>
                <a:solidFill>
                  <a:srgbClr val="45818E"/>
                </a:solidFill>
              </a:rPr>
              <a:t>3</a:t>
            </a:r>
            <a:r>
              <a:t>]</a:t>
            </a:r>
            <a:r>
              <a:rPr spc="-50"/>
              <a:t> </a:t>
            </a:r>
            <a:r>
              <a:rPr>
                <a:solidFill>
                  <a:schemeClr val="accent6"/>
                </a:solidFill>
              </a:rPr>
              <a:t>=</a:t>
            </a:r>
            <a:r>
              <a:rPr spc="-50">
                <a:solidFill>
                  <a:schemeClr val="accent6"/>
                </a:solidFill>
              </a:rPr>
              <a:t> </a:t>
            </a:r>
            <a:r>
              <a:rPr>
                <a:solidFill>
                  <a:schemeClr val="accent6"/>
                </a:solidFill>
              </a:rPr>
              <a:t>{</a:t>
            </a:r>
            <a:r>
              <a:rPr>
                <a:solidFill>
                  <a:schemeClr val="accent1"/>
                </a:solidFill>
              </a:rPr>
              <a:t>{</a:t>
            </a:r>
            <a:r>
              <a:t>3,4,5</a:t>
            </a:r>
            <a:r>
              <a:rPr>
                <a:solidFill>
                  <a:schemeClr val="accent1"/>
                </a:solidFill>
              </a:rPr>
              <a:t>}</a:t>
            </a:r>
            <a:r>
              <a:t>,</a:t>
            </a:r>
            <a:r>
              <a:rPr>
                <a:solidFill>
                  <a:schemeClr val="accent1"/>
                </a:solidFill>
              </a:rPr>
              <a:t>{</a:t>
            </a:r>
            <a:r>
              <a:t>1,2,7</a:t>
            </a:r>
            <a:r>
              <a:rPr>
                <a:solidFill>
                  <a:schemeClr val="accent1"/>
                </a:solidFill>
              </a:rPr>
              <a:t>}</a:t>
            </a:r>
            <a:r>
              <a:rPr>
                <a:solidFill>
                  <a:schemeClr val="accent6"/>
                </a:solidFill>
              </a:rPr>
              <a:t>}</a:t>
            </a:r>
            <a:r>
              <a:t>;</a:t>
            </a:r>
          </a:p>
          <a:p>
            <a:pPr>
              <a:defRPr sz="6000"/>
            </a:pPr>
          </a:p>
          <a:p>
            <a:pPr>
              <a:defRPr sz="6000"/>
            </a:pPr>
            <a:r>
              <a:rPr>
                <a:solidFill>
                  <a:schemeClr val="accent6"/>
                </a:solidFill>
              </a:rPr>
              <a:t>for</a:t>
            </a:r>
            <a:r>
              <a:t>(int</a:t>
            </a:r>
            <a:r>
              <a:rPr spc="25"/>
              <a:t> </a:t>
            </a:r>
            <a:r>
              <a:rPr>
                <a:solidFill>
                  <a:srgbClr val="B45F06"/>
                </a:solidFill>
              </a:rPr>
              <a:t>fila</a:t>
            </a:r>
            <a:r>
              <a:rPr spc="-25"/>
              <a:t> </a:t>
            </a:r>
            <a:r>
              <a:t>=</a:t>
            </a:r>
            <a:r>
              <a:rPr spc="-50"/>
              <a:t> </a:t>
            </a:r>
            <a:r>
              <a:t>0; </a:t>
            </a:r>
            <a:r>
              <a:rPr>
                <a:solidFill>
                  <a:srgbClr val="B45F06"/>
                </a:solidFill>
              </a:rPr>
              <a:t>fila</a:t>
            </a:r>
            <a:r>
              <a:rPr spc="-25"/>
              <a:t> </a:t>
            </a:r>
            <a:r>
              <a:t>&lt;</a:t>
            </a:r>
            <a:r>
              <a:rPr spc="-25"/>
              <a:t> </a:t>
            </a:r>
            <a:r>
              <a:t>2; </a:t>
            </a:r>
            <a:r>
              <a:rPr>
                <a:solidFill>
                  <a:srgbClr val="B45F06"/>
                </a:solidFill>
              </a:rPr>
              <a:t>fila</a:t>
            </a:r>
            <a:r>
              <a:t>++){</a:t>
            </a:r>
          </a:p>
          <a:p>
            <a:pPr lvl="1">
              <a:defRPr sz="6000"/>
            </a:pPr>
            <a:r>
              <a:rPr>
                <a:solidFill>
                  <a:schemeClr val="accent6"/>
                </a:solidFill>
              </a:rPr>
              <a:t>for</a:t>
            </a:r>
            <a:r>
              <a:t>(int </a:t>
            </a:r>
            <a:r>
              <a:rPr>
                <a:solidFill>
                  <a:srgbClr val="37761C"/>
                </a:solidFill>
              </a:rPr>
              <a:t>columna </a:t>
            </a:r>
            <a:r>
              <a:t>= 0; </a:t>
            </a:r>
            <a:r>
              <a:rPr>
                <a:solidFill>
                  <a:srgbClr val="37761C"/>
                </a:solidFill>
              </a:rPr>
              <a:t>columna </a:t>
            </a:r>
            <a:r>
              <a:t>&lt; </a:t>
            </a:r>
            <a:r>
              <a:rPr>
                <a:solidFill>
                  <a:srgbClr val="45818E"/>
                </a:solidFill>
              </a:rPr>
              <a:t>3</a:t>
            </a:r>
            <a:r>
              <a:t>; </a:t>
            </a:r>
            <a:r>
              <a:rPr>
                <a:solidFill>
                  <a:srgbClr val="37761C"/>
                </a:solidFill>
              </a:rPr>
              <a:t>columna</a:t>
            </a:r>
            <a:r>
              <a:t>++){</a:t>
            </a:r>
          </a:p>
          <a:p>
            <a:pPr lvl="2">
              <a:defRPr sz="6000"/>
            </a:pPr>
            <a:r>
              <a:rPr>
                <a:solidFill>
                  <a:schemeClr val="accent6"/>
                </a:solidFill>
              </a:rPr>
              <a:t>cout</a:t>
            </a:r>
            <a:r>
              <a:rPr spc="-25"/>
              <a:t> </a:t>
            </a:r>
            <a:r>
              <a:t>&lt;&lt;</a:t>
            </a:r>
            <a:r>
              <a:rPr spc="12"/>
              <a:t> </a:t>
            </a:r>
            <a:r>
              <a:rPr>
                <a:solidFill>
                  <a:schemeClr val="accent5"/>
                </a:solidFill>
              </a:rPr>
              <a:t>matriz</a:t>
            </a:r>
            <a:r>
              <a:t>[</a:t>
            </a:r>
            <a:r>
              <a:rPr>
                <a:solidFill>
                  <a:srgbClr val="B45F06"/>
                </a:solidFill>
              </a:rPr>
              <a:t>fila</a:t>
            </a:r>
            <a:r>
              <a:t>][</a:t>
            </a:r>
            <a:r>
              <a:rPr>
                <a:solidFill>
                  <a:srgbClr val="37761C"/>
                </a:solidFill>
              </a:rPr>
              <a:t>columna</a:t>
            </a:r>
            <a:r>
              <a:t>];</a:t>
            </a:r>
          </a:p>
          <a:p>
            <a:pPr lvl="1">
              <a:defRPr sz="6000"/>
            </a:pPr>
            <a:r>
              <a:t>}</a:t>
            </a:r>
          </a:p>
          <a:p>
            <a:pPr lvl="1">
              <a:defRPr sz="6000"/>
            </a:pPr>
            <a:r>
              <a:rPr>
                <a:solidFill>
                  <a:schemeClr val="accent6"/>
                </a:solidFill>
              </a:rPr>
              <a:t>cout</a:t>
            </a:r>
            <a:r>
              <a:t>&lt;&lt;</a:t>
            </a:r>
            <a:r>
              <a:rPr>
                <a:solidFill>
                  <a:schemeClr val="accent1"/>
                </a:solidFill>
              </a:rPr>
              <a:t>endl</a:t>
            </a:r>
            <a:r>
              <a:t>;</a:t>
            </a:r>
          </a:p>
          <a:p>
            <a:pPr>
              <a:defRPr sz="6000"/>
            </a:pPr>
            <a:r>
              <a:t>}</a:t>
            </a:r>
          </a:p>
        </p:txBody>
      </p:sp>
      <p:sp>
        <p:nvSpPr>
          <p:cNvPr id="221" name="¿Como recorrer una matriz?"/>
          <p:cNvSpPr txBox="1"/>
          <p:nvPr>
            <p:ph type="title"/>
          </p:nvPr>
        </p:nvSpPr>
        <p:spPr>
          <a:xfrm>
            <a:off x="676426" y="821134"/>
            <a:ext cx="13809343" cy="1549401"/>
          </a:xfrm>
          <a:prstGeom prst="rect">
            <a:avLst/>
          </a:prstGeom>
        </p:spPr>
        <p:txBody>
          <a:bodyPr/>
          <a:lstStyle/>
          <a:p>
            <a:pPr/>
            <a:r>
              <a:t>¿Como recorrer una matriz?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int matriz[2][3] = {{3,4,5},{1,2,7}};"/>
          <p:cNvSpPr txBox="1"/>
          <p:nvPr/>
        </p:nvSpPr>
        <p:spPr>
          <a:xfrm>
            <a:off x="1270000" y="2659815"/>
            <a:ext cx="21844000" cy="10521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>
              <a:defRPr sz="6000"/>
            </a:pPr>
            <a:r>
              <a:rPr>
                <a:solidFill>
                  <a:schemeClr val="accent6"/>
                </a:solidFill>
              </a:rPr>
              <a:t>int</a:t>
            </a:r>
            <a:r>
              <a:rPr spc="-25"/>
              <a:t> </a:t>
            </a:r>
            <a:r>
              <a:rPr>
                <a:solidFill>
                  <a:schemeClr val="accent5"/>
                </a:solidFill>
              </a:rPr>
              <a:t>matriz</a:t>
            </a:r>
            <a:r>
              <a:t>[</a:t>
            </a:r>
            <a:r>
              <a:rPr>
                <a:solidFill>
                  <a:srgbClr val="CC4125"/>
                </a:solidFill>
              </a:rPr>
              <a:t>2</a:t>
            </a:r>
            <a:r>
              <a:t>][</a:t>
            </a:r>
            <a:r>
              <a:rPr>
                <a:solidFill>
                  <a:srgbClr val="45818E"/>
                </a:solidFill>
              </a:rPr>
              <a:t>3</a:t>
            </a:r>
            <a:r>
              <a:t>]</a:t>
            </a:r>
            <a:r>
              <a:rPr spc="-50"/>
              <a:t> </a:t>
            </a:r>
            <a:r>
              <a:rPr>
                <a:solidFill>
                  <a:schemeClr val="accent6"/>
                </a:solidFill>
              </a:rPr>
              <a:t>=</a:t>
            </a:r>
            <a:r>
              <a:rPr spc="-50">
                <a:solidFill>
                  <a:schemeClr val="accent6"/>
                </a:solidFill>
              </a:rPr>
              <a:t> </a:t>
            </a:r>
            <a:r>
              <a:rPr>
                <a:solidFill>
                  <a:schemeClr val="accent6"/>
                </a:solidFill>
              </a:rPr>
              <a:t>{</a:t>
            </a:r>
            <a:r>
              <a:rPr>
                <a:solidFill>
                  <a:schemeClr val="accent1"/>
                </a:solidFill>
              </a:rPr>
              <a:t>{</a:t>
            </a:r>
            <a:r>
              <a:t>3,4,5</a:t>
            </a:r>
            <a:r>
              <a:rPr>
                <a:solidFill>
                  <a:schemeClr val="accent1"/>
                </a:solidFill>
              </a:rPr>
              <a:t>}</a:t>
            </a:r>
            <a:r>
              <a:t>,</a:t>
            </a:r>
            <a:r>
              <a:rPr>
                <a:solidFill>
                  <a:schemeClr val="accent1"/>
                </a:solidFill>
              </a:rPr>
              <a:t>{</a:t>
            </a:r>
            <a:r>
              <a:t>1,2,7</a:t>
            </a:r>
            <a:r>
              <a:rPr>
                <a:solidFill>
                  <a:schemeClr val="accent1"/>
                </a:solidFill>
              </a:rPr>
              <a:t>}</a:t>
            </a:r>
            <a:r>
              <a:rPr>
                <a:solidFill>
                  <a:schemeClr val="accent6"/>
                </a:solidFill>
              </a:rPr>
              <a:t>}</a:t>
            </a:r>
            <a:r>
              <a:t>;</a:t>
            </a:r>
            <a:endParaRPr>
              <a:solidFill>
                <a:schemeClr val="accent6"/>
              </a:solidFill>
            </a:endParaRPr>
          </a:p>
        </p:txBody>
      </p:sp>
      <p:pic>
        <p:nvPicPr>
          <p:cNvPr id="224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62913" y="4496879"/>
            <a:ext cx="15658174" cy="7355032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¿Como recorrer una matriz?"/>
          <p:cNvSpPr txBox="1"/>
          <p:nvPr>
            <p:ph type="title"/>
          </p:nvPr>
        </p:nvSpPr>
        <p:spPr>
          <a:xfrm>
            <a:off x="676426" y="821134"/>
            <a:ext cx="13809343" cy="1549401"/>
          </a:xfrm>
          <a:prstGeom prst="rect">
            <a:avLst/>
          </a:prstGeom>
        </p:spPr>
        <p:txBody>
          <a:bodyPr/>
          <a:lstStyle/>
          <a:p>
            <a:pPr/>
            <a:r>
              <a:t>¿Como recorrer una matriz?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¿Como pasarle una matriz a una función?"/>
          <p:cNvSpPr txBox="1"/>
          <p:nvPr>
            <p:ph type="title"/>
          </p:nvPr>
        </p:nvSpPr>
        <p:spPr>
          <a:xfrm>
            <a:off x="1270000" y="4921250"/>
            <a:ext cx="21844000" cy="3873500"/>
          </a:xfrm>
          <a:prstGeom prst="rect">
            <a:avLst/>
          </a:prstGeom>
        </p:spPr>
        <p:txBody>
          <a:bodyPr/>
          <a:lstStyle/>
          <a:p>
            <a:pPr/>
            <a:r>
              <a:t>¿Como pasarle una matriz a una función?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nemos dos formas de hacer esto:…"/>
          <p:cNvSpPr txBox="1"/>
          <p:nvPr>
            <p:ph type="body" idx="1"/>
          </p:nvPr>
        </p:nvSpPr>
        <p:spPr>
          <a:xfrm>
            <a:off x="1066800" y="3070768"/>
            <a:ext cx="20937340" cy="10017526"/>
          </a:xfrm>
          <a:prstGeom prst="rect">
            <a:avLst/>
          </a:prstGeom>
        </p:spPr>
        <p:txBody>
          <a:bodyPr/>
          <a:lstStyle/>
          <a:p>
            <a:pPr/>
            <a:r>
              <a:t>Tenemos</a:t>
            </a:r>
            <a:r>
              <a:rPr spc="-30"/>
              <a:t> </a:t>
            </a:r>
            <a:r>
              <a:rPr spc="-10"/>
              <a:t>dos</a:t>
            </a:r>
            <a:r>
              <a:rPr spc="-30"/>
              <a:t> </a:t>
            </a:r>
            <a:r>
              <a:rPr spc="-10"/>
              <a:t>formas</a:t>
            </a:r>
            <a:r>
              <a:rPr spc="-40"/>
              <a:t> </a:t>
            </a:r>
            <a:r>
              <a:rPr spc="-10"/>
              <a:t>de</a:t>
            </a:r>
            <a:r>
              <a:rPr spc="-30"/>
              <a:t> </a:t>
            </a:r>
            <a:r>
              <a:rPr spc="-10"/>
              <a:t>hacer</a:t>
            </a:r>
            <a:r>
              <a:rPr spc="-30"/>
              <a:t> </a:t>
            </a:r>
            <a:r>
              <a:rPr spc="-10"/>
              <a:t>esto:</a:t>
            </a:r>
          </a:p>
          <a:p>
            <a:pPr lvl="1"/>
            <a:r>
              <a:t>Poner</a:t>
            </a:r>
            <a:r>
              <a:rPr spc="-40"/>
              <a:t> </a:t>
            </a:r>
            <a:r>
              <a:t>la</a:t>
            </a:r>
            <a:r>
              <a:rPr spc="-30"/>
              <a:t> </a:t>
            </a:r>
            <a:r>
              <a:t>cantidad</a:t>
            </a:r>
            <a:r>
              <a:rPr spc="-20"/>
              <a:t> </a:t>
            </a:r>
            <a:r>
              <a:t>de</a:t>
            </a:r>
            <a:r>
              <a:rPr spc="-30"/>
              <a:t> </a:t>
            </a:r>
            <a:r>
              <a:t>columnas</a:t>
            </a:r>
            <a:r>
              <a:rPr spc="-30"/>
              <a:t> </a:t>
            </a:r>
            <a:r>
              <a:t>fija</a:t>
            </a:r>
            <a:r>
              <a:rPr spc="-30"/>
              <a:t> </a:t>
            </a:r>
            <a:r>
              <a:t>y</a:t>
            </a:r>
            <a:r>
              <a:rPr spc="-30"/>
              <a:t> </a:t>
            </a:r>
            <a:r>
              <a:t>la</a:t>
            </a:r>
            <a:r>
              <a:rPr spc="-30"/>
              <a:t> </a:t>
            </a:r>
            <a:r>
              <a:t>cantidad</a:t>
            </a:r>
            <a:r>
              <a:rPr spc="-20"/>
              <a:t> </a:t>
            </a:r>
            <a:r>
              <a:t>de </a:t>
            </a:r>
            <a:r>
              <a:rPr spc="-1310"/>
              <a:t> </a:t>
            </a:r>
            <a:r>
              <a:t>filas</a:t>
            </a:r>
            <a:r>
              <a:rPr spc="-30"/>
              <a:t> </a:t>
            </a:r>
            <a:r>
              <a:t>se</a:t>
            </a:r>
            <a:r>
              <a:rPr spc="-20"/>
              <a:t> </a:t>
            </a:r>
            <a:r>
              <a:t>pasa como</a:t>
            </a:r>
            <a:r>
              <a:rPr spc="-20"/>
              <a:t> </a:t>
            </a:r>
            <a:r>
              <a:t>un parámetro.</a:t>
            </a:r>
          </a:p>
          <a:p>
            <a:pPr lvl="1"/>
            <a:r>
              <a:t>Poner</a:t>
            </a:r>
            <a:r>
              <a:rPr spc="-40"/>
              <a:t> </a:t>
            </a:r>
            <a:r>
              <a:t>la</a:t>
            </a:r>
            <a:r>
              <a:rPr spc="-30"/>
              <a:t> </a:t>
            </a:r>
            <a:r>
              <a:t>cantidad</a:t>
            </a:r>
            <a:r>
              <a:rPr spc="-30"/>
              <a:t> </a:t>
            </a:r>
            <a:r>
              <a:t>de</a:t>
            </a:r>
            <a:r>
              <a:rPr spc="-30"/>
              <a:t> </a:t>
            </a:r>
            <a:r>
              <a:t>columnas</a:t>
            </a:r>
            <a:r>
              <a:rPr spc="-30"/>
              <a:t> </a:t>
            </a:r>
            <a:r>
              <a:t>y</a:t>
            </a:r>
            <a:r>
              <a:rPr spc="-20"/>
              <a:t> </a:t>
            </a:r>
            <a:r>
              <a:t>de</a:t>
            </a:r>
            <a:r>
              <a:rPr spc="-30"/>
              <a:t> </a:t>
            </a:r>
            <a:r>
              <a:t>filas</a:t>
            </a:r>
            <a:r>
              <a:rPr spc="-40"/>
              <a:t> </a:t>
            </a:r>
            <a:r>
              <a:t>constantes.</a:t>
            </a:r>
          </a:p>
        </p:txBody>
      </p:sp>
      <p:sp>
        <p:nvSpPr>
          <p:cNvPr id="230" name="¿Como pasarle una matriz a una función?"/>
          <p:cNvSpPr txBox="1"/>
          <p:nvPr>
            <p:ph type="title"/>
          </p:nvPr>
        </p:nvSpPr>
        <p:spPr>
          <a:xfrm>
            <a:off x="676426" y="821134"/>
            <a:ext cx="20055859" cy="1549401"/>
          </a:xfrm>
          <a:prstGeom prst="rect">
            <a:avLst/>
          </a:prstGeom>
        </p:spPr>
        <p:txBody>
          <a:bodyPr/>
          <a:lstStyle/>
          <a:p>
            <a:pPr/>
            <a:r>
              <a:t>¿Como pasarle una matriz a una función?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omo definir una matriz"/>
          <p:cNvSpPr txBox="1"/>
          <p:nvPr>
            <p:ph type="title"/>
          </p:nvPr>
        </p:nvSpPr>
        <p:spPr>
          <a:xfrm>
            <a:off x="676426" y="821134"/>
            <a:ext cx="12188704" cy="1549401"/>
          </a:xfrm>
          <a:prstGeom prst="rect">
            <a:avLst/>
          </a:prstGeom>
        </p:spPr>
        <p:txBody>
          <a:bodyPr/>
          <a:lstStyle/>
          <a:p>
            <a:pPr/>
            <a:r>
              <a:t>Como definir una matriz</a:t>
            </a:r>
          </a:p>
        </p:txBody>
      </p:sp>
      <p:sp>
        <p:nvSpPr>
          <p:cNvPr id="233" name="void funcion(int matriz[][3], int filas){…..}…"/>
          <p:cNvSpPr txBox="1"/>
          <p:nvPr>
            <p:ph type="body" idx="1"/>
          </p:nvPr>
        </p:nvSpPr>
        <p:spPr>
          <a:xfrm>
            <a:off x="1270000" y="3025895"/>
            <a:ext cx="21844000" cy="9674105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6000"/>
            </a:pPr>
            <a:r>
              <a:rPr>
                <a:solidFill>
                  <a:schemeClr val="accent6"/>
                </a:solidFill>
              </a:rPr>
              <a:t>void</a:t>
            </a:r>
            <a:r>
              <a:rPr spc="25"/>
              <a:t> </a:t>
            </a:r>
            <a:r>
              <a:rPr spc="-12">
                <a:solidFill>
                  <a:schemeClr val="accent1"/>
                </a:solidFill>
              </a:rPr>
              <a:t>funcion</a:t>
            </a:r>
            <a:r>
              <a:rPr spc="-12"/>
              <a:t>(</a:t>
            </a:r>
            <a:r>
              <a:rPr spc="-12">
                <a:solidFill>
                  <a:schemeClr val="accent6"/>
                </a:solidFill>
              </a:rPr>
              <a:t>int</a:t>
            </a:r>
            <a:r>
              <a:rPr spc="12"/>
              <a:t> </a:t>
            </a:r>
            <a:r>
              <a:rPr>
                <a:solidFill>
                  <a:schemeClr val="accent5"/>
                </a:solidFill>
              </a:rPr>
              <a:t>matriz</a:t>
            </a:r>
            <a:r>
              <a:rPr spc="-12"/>
              <a:t>[][</a:t>
            </a:r>
            <a:r>
              <a:rPr spc="-12">
                <a:solidFill>
                  <a:srgbClr val="76A5AE"/>
                </a:solidFill>
              </a:rPr>
              <a:t>3</a:t>
            </a:r>
            <a:r>
              <a:rPr spc="-12"/>
              <a:t>],</a:t>
            </a:r>
            <a:r>
              <a:t> </a:t>
            </a:r>
            <a:r>
              <a:rPr spc="-12">
                <a:solidFill>
                  <a:schemeClr val="accent6"/>
                </a:solidFill>
              </a:rPr>
              <a:t>int</a:t>
            </a:r>
            <a:r>
              <a:rPr spc="50"/>
              <a:t> </a:t>
            </a:r>
            <a:r>
              <a:rPr spc="-12">
                <a:solidFill>
                  <a:srgbClr val="CC4125"/>
                </a:solidFill>
              </a:rPr>
              <a:t>filas</a:t>
            </a:r>
            <a:r>
              <a:rPr spc="-12"/>
              <a:t>){…..}</a:t>
            </a:r>
            <a:endParaRPr spc="-12"/>
          </a:p>
          <a:p>
            <a:pPr marL="0" indent="0">
              <a:buClrTx/>
              <a:buSzTx/>
              <a:buNone/>
              <a:defRPr sz="6000"/>
            </a:pPr>
            <a:endParaRPr spc="-12"/>
          </a:p>
          <a:p>
            <a:pPr marL="0" indent="0">
              <a:buClrTx/>
              <a:buSzTx/>
              <a:buNone/>
              <a:defRPr sz="6000"/>
            </a:pPr>
            <a:endParaRPr sz="2400"/>
          </a:p>
          <a:p>
            <a:pPr marL="0" indent="0">
              <a:buClrTx/>
              <a:buSzTx/>
              <a:buNone/>
              <a:defRPr sz="6000"/>
            </a:pPr>
            <a:r>
              <a:rPr>
                <a:solidFill>
                  <a:schemeClr val="accent6"/>
                </a:solidFill>
              </a:rPr>
              <a:t>int</a:t>
            </a:r>
            <a:r>
              <a:rPr spc="-125"/>
              <a:t> </a:t>
            </a:r>
            <a:r>
              <a:rPr>
                <a:solidFill>
                  <a:schemeClr val="accent1"/>
                </a:solidFill>
              </a:rPr>
              <a:t>main</a:t>
            </a:r>
            <a:r>
              <a:t>(){</a:t>
            </a:r>
          </a:p>
          <a:p>
            <a:pPr lvl="1" marL="0" indent="457200">
              <a:buClrTx/>
              <a:buSzTx/>
              <a:buNone/>
              <a:defRPr sz="6000"/>
            </a:pPr>
            <a:r>
              <a:rPr>
                <a:solidFill>
                  <a:schemeClr val="accent6"/>
                </a:solidFill>
              </a:rPr>
              <a:t>int</a:t>
            </a:r>
            <a:r>
              <a:rPr spc="-25"/>
              <a:t> </a:t>
            </a:r>
            <a:r>
              <a:rPr>
                <a:solidFill>
                  <a:schemeClr val="accent5"/>
                </a:solidFill>
              </a:rPr>
              <a:t>matriz</a:t>
            </a:r>
            <a:r>
              <a:t>[</a:t>
            </a:r>
            <a:r>
              <a:rPr>
                <a:solidFill>
                  <a:srgbClr val="CC4125"/>
                </a:solidFill>
              </a:rPr>
              <a:t>2</a:t>
            </a:r>
            <a:r>
              <a:t>][</a:t>
            </a:r>
            <a:r>
              <a:rPr>
                <a:solidFill>
                  <a:srgbClr val="45818E"/>
                </a:solidFill>
              </a:rPr>
              <a:t>3</a:t>
            </a:r>
            <a:r>
              <a:t>]</a:t>
            </a:r>
            <a:r>
              <a:rPr spc="-50"/>
              <a:t> </a:t>
            </a:r>
            <a:r>
              <a:rPr>
                <a:solidFill>
                  <a:schemeClr val="accent6"/>
                </a:solidFill>
              </a:rPr>
              <a:t>=</a:t>
            </a:r>
            <a:r>
              <a:rPr spc="-50">
                <a:solidFill>
                  <a:schemeClr val="accent6"/>
                </a:solidFill>
              </a:rPr>
              <a:t> </a:t>
            </a:r>
            <a:r>
              <a:rPr>
                <a:solidFill>
                  <a:schemeClr val="accent6"/>
                </a:solidFill>
              </a:rPr>
              <a:t>{</a:t>
            </a:r>
            <a:r>
              <a:rPr>
                <a:solidFill>
                  <a:schemeClr val="accent1"/>
                </a:solidFill>
              </a:rPr>
              <a:t>{</a:t>
            </a:r>
            <a:r>
              <a:t>3,4,5</a:t>
            </a:r>
            <a:r>
              <a:rPr>
                <a:solidFill>
                  <a:schemeClr val="accent1"/>
                </a:solidFill>
              </a:rPr>
              <a:t>}</a:t>
            </a:r>
            <a:r>
              <a:t>,</a:t>
            </a:r>
            <a:r>
              <a:rPr>
                <a:solidFill>
                  <a:schemeClr val="accent1"/>
                </a:solidFill>
              </a:rPr>
              <a:t>{</a:t>
            </a:r>
            <a:r>
              <a:t>1,2,7</a:t>
            </a:r>
            <a:r>
              <a:rPr>
                <a:solidFill>
                  <a:schemeClr val="accent1"/>
                </a:solidFill>
              </a:rPr>
              <a:t>}</a:t>
            </a:r>
            <a:r>
              <a:rPr>
                <a:solidFill>
                  <a:schemeClr val="accent6"/>
                </a:solidFill>
              </a:rPr>
              <a:t>}</a:t>
            </a:r>
            <a:r>
              <a:t>;</a:t>
            </a:r>
          </a:p>
          <a:p>
            <a:pPr lvl="1" marL="0" indent="457200">
              <a:buClrTx/>
              <a:buSzTx/>
              <a:buNone/>
              <a:defRPr sz="6000"/>
            </a:pPr>
            <a:r>
              <a:rPr spc="-12">
                <a:solidFill>
                  <a:schemeClr val="accent1"/>
                </a:solidFill>
              </a:rPr>
              <a:t>funcion</a:t>
            </a:r>
            <a:r>
              <a:t>(</a:t>
            </a:r>
            <a:r>
              <a:rPr>
                <a:solidFill>
                  <a:schemeClr val="accent5"/>
                </a:solidFill>
              </a:rPr>
              <a:t>matriz</a:t>
            </a:r>
            <a:r>
              <a:t>,</a:t>
            </a:r>
            <a:r>
              <a:rPr spc="-62"/>
              <a:t> </a:t>
            </a:r>
            <a:r>
              <a:rPr>
                <a:solidFill>
                  <a:srgbClr val="CC4125"/>
                </a:solidFill>
              </a:rPr>
              <a:t>2</a:t>
            </a:r>
            <a:r>
              <a:t>);</a:t>
            </a:r>
          </a:p>
          <a:p>
            <a:pPr marL="0" indent="0">
              <a:buClrTx/>
              <a:buSzTx/>
              <a:buNone/>
              <a:defRPr sz="6000"/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omo definir una matriz"/>
          <p:cNvSpPr txBox="1"/>
          <p:nvPr>
            <p:ph type="title"/>
          </p:nvPr>
        </p:nvSpPr>
        <p:spPr>
          <a:xfrm>
            <a:off x="676426" y="821134"/>
            <a:ext cx="12188704" cy="1549401"/>
          </a:xfrm>
          <a:prstGeom prst="rect">
            <a:avLst/>
          </a:prstGeom>
        </p:spPr>
        <p:txBody>
          <a:bodyPr/>
          <a:lstStyle/>
          <a:p>
            <a:pPr/>
            <a:r>
              <a:t>Como definir una matriz</a:t>
            </a:r>
          </a:p>
        </p:txBody>
      </p:sp>
      <p:sp>
        <p:nvSpPr>
          <p:cNvPr id="236" name="void funcion(int matriz[2][3]){…..}…"/>
          <p:cNvSpPr txBox="1"/>
          <p:nvPr>
            <p:ph type="body" idx="1"/>
          </p:nvPr>
        </p:nvSpPr>
        <p:spPr>
          <a:xfrm>
            <a:off x="1270000" y="3025895"/>
            <a:ext cx="21844000" cy="9674105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6000"/>
            </a:pPr>
            <a:r>
              <a:rPr>
                <a:solidFill>
                  <a:schemeClr val="accent6"/>
                </a:solidFill>
              </a:rPr>
              <a:t>void</a:t>
            </a:r>
            <a:r>
              <a:rPr spc="25"/>
              <a:t> </a:t>
            </a:r>
            <a:r>
              <a:rPr spc="-12">
                <a:solidFill>
                  <a:schemeClr val="accent1"/>
                </a:solidFill>
              </a:rPr>
              <a:t>funcion</a:t>
            </a:r>
            <a:r>
              <a:rPr spc="-12"/>
              <a:t>(</a:t>
            </a:r>
            <a:r>
              <a:rPr spc="-12">
                <a:solidFill>
                  <a:schemeClr val="accent6"/>
                </a:solidFill>
              </a:rPr>
              <a:t>int</a:t>
            </a:r>
            <a:r>
              <a:rPr spc="12"/>
              <a:t> </a:t>
            </a:r>
            <a:r>
              <a:rPr>
                <a:solidFill>
                  <a:schemeClr val="accent5"/>
                </a:solidFill>
              </a:rPr>
              <a:t>matriz</a:t>
            </a:r>
            <a:r>
              <a:t>[</a:t>
            </a:r>
            <a:r>
              <a:rPr>
                <a:solidFill>
                  <a:srgbClr val="CC4125"/>
                </a:solidFill>
              </a:rPr>
              <a:t>2</a:t>
            </a:r>
            <a:r>
              <a:t>][</a:t>
            </a:r>
            <a:r>
              <a:rPr>
                <a:solidFill>
                  <a:srgbClr val="45818E"/>
                </a:solidFill>
              </a:rPr>
              <a:t>3</a:t>
            </a:r>
            <a:r>
              <a:t>]</a:t>
            </a:r>
            <a:r>
              <a:rPr spc="-12"/>
              <a:t>){…..}</a:t>
            </a:r>
            <a:endParaRPr spc="-12"/>
          </a:p>
          <a:p>
            <a:pPr marL="0" indent="0">
              <a:buClrTx/>
              <a:buSzTx/>
              <a:buNone/>
              <a:defRPr sz="6000"/>
            </a:pPr>
            <a:endParaRPr spc="-12"/>
          </a:p>
          <a:p>
            <a:pPr marL="0" indent="0">
              <a:buClrTx/>
              <a:buSzTx/>
              <a:buNone/>
              <a:defRPr sz="6000"/>
            </a:pPr>
            <a:endParaRPr sz="2400"/>
          </a:p>
          <a:p>
            <a:pPr marL="0" indent="0">
              <a:buClrTx/>
              <a:buSzTx/>
              <a:buNone/>
              <a:defRPr sz="6000"/>
            </a:pPr>
            <a:r>
              <a:rPr>
                <a:solidFill>
                  <a:schemeClr val="accent6"/>
                </a:solidFill>
              </a:rPr>
              <a:t>int</a:t>
            </a:r>
            <a:r>
              <a:rPr spc="-125"/>
              <a:t> </a:t>
            </a:r>
            <a:r>
              <a:rPr>
                <a:solidFill>
                  <a:schemeClr val="accent1"/>
                </a:solidFill>
              </a:rPr>
              <a:t>main</a:t>
            </a:r>
            <a:r>
              <a:t>(){</a:t>
            </a:r>
          </a:p>
          <a:p>
            <a:pPr lvl="1" marL="0" indent="457200">
              <a:buClrTx/>
              <a:buSzTx/>
              <a:buNone/>
              <a:defRPr sz="6000"/>
            </a:pPr>
            <a:r>
              <a:rPr>
                <a:solidFill>
                  <a:schemeClr val="accent6"/>
                </a:solidFill>
              </a:rPr>
              <a:t>int</a:t>
            </a:r>
            <a:r>
              <a:rPr spc="-25"/>
              <a:t> </a:t>
            </a:r>
            <a:r>
              <a:rPr>
                <a:solidFill>
                  <a:schemeClr val="accent5"/>
                </a:solidFill>
              </a:rPr>
              <a:t>matriz</a:t>
            </a:r>
            <a:r>
              <a:t>[</a:t>
            </a:r>
            <a:r>
              <a:rPr>
                <a:solidFill>
                  <a:srgbClr val="CC4125"/>
                </a:solidFill>
              </a:rPr>
              <a:t>2</a:t>
            </a:r>
            <a:r>
              <a:t>][</a:t>
            </a:r>
            <a:r>
              <a:rPr>
                <a:solidFill>
                  <a:srgbClr val="45818E"/>
                </a:solidFill>
              </a:rPr>
              <a:t>3</a:t>
            </a:r>
            <a:r>
              <a:t>]</a:t>
            </a:r>
            <a:r>
              <a:rPr spc="-50"/>
              <a:t> </a:t>
            </a:r>
            <a:r>
              <a:rPr>
                <a:solidFill>
                  <a:schemeClr val="accent6"/>
                </a:solidFill>
              </a:rPr>
              <a:t>=</a:t>
            </a:r>
            <a:r>
              <a:rPr spc="-50">
                <a:solidFill>
                  <a:schemeClr val="accent6"/>
                </a:solidFill>
              </a:rPr>
              <a:t> </a:t>
            </a:r>
            <a:r>
              <a:rPr>
                <a:solidFill>
                  <a:schemeClr val="accent6"/>
                </a:solidFill>
              </a:rPr>
              <a:t>{</a:t>
            </a:r>
            <a:r>
              <a:rPr>
                <a:solidFill>
                  <a:schemeClr val="accent1"/>
                </a:solidFill>
              </a:rPr>
              <a:t>{</a:t>
            </a:r>
            <a:r>
              <a:t>3,4,5</a:t>
            </a:r>
            <a:r>
              <a:rPr>
                <a:solidFill>
                  <a:schemeClr val="accent1"/>
                </a:solidFill>
              </a:rPr>
              <a:t>}</a:t>
            </a:r>
            <a:r>
              <a:t>,</a:t>
            </a:r>
            <a:r>
              <a:rPr>
                <a:solidFill>
                  <a:schemeClr val="accent1"/>
                </a:solidFill>
              </a:rPr>
              <a:t>{</a:t>
            </a:r>
            <a:r>
              <a:t>1,2,7</a:t>
            </a:r>
            <a:r>
              <a:rPr>
                <a:solidFill>
                  <a:schemeClr val="accent1"/>
                </a:solidFill>
              </a:rPr>
              <a:t>}</a:t>
            </a:r>
            <a:r>
              <a:rPr>
                <a:solidFill>
                  <a:schemeClr val="accent6"/>
                </a:solidFill>
              </a:rPr>
              <a:t>}</a:t>
            </a:r>
            <a:r>
              <a:t>;</a:t>
            </a:r>
          </a:p>
          <a:p>
            <a:pPr lvl="1" marL="0" indent="457200">
              <a:buClrTx/>
              <a:buSzTx/>
              <a:buNone/>
              <a:defRPr sz="6000"/>
            </a:pPr>
            <a:r>
              <a:rPr spc="-12">
                <a:solidFill>
                  <a:schemeClr val="accent1"/>
                </a:solidFill>
              </a:rPr>
              <a:t>funcion</a:t>
            </a:r>
            <a:r>
              <a:t>(</a:t>
            </a:r>
            <a:r>
              <a:rPr>
                <a:solidFill>
                  <a:schemeClr val="accent5"/>
                </a:solidFill>
              </a:rPr>
              <a:t>matriz</a:t>
            </a:r>
            <a:r>
              <a:t>);</a:t>
            </a:r>
          </a:p>
          <a:p>
            <a:pPr marL="0" indent="0">
              <a:buClrTx/>
              <a:buSzTx/>
              <a:buNone/>
              <a:defRPr sz="6000"/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¿Que son las matrice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¿Que son las matrices?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¿Que son las matrices?"/>
          <p:cNvSpPr txBox="1"/>
          <p:nvPr>
            <p:ph type="title"/>
          </p:nvPr>
        </p:nvSpPr>
        <p:spPr>
          <a:xfrm>
            <a:off x="485926" y="821134"/>
            <a:ext cx="13006908" cy="1549401"/>
          </a:xfrm>
          <a:prstGeom prst="rect">
            <a:avLst/>
          </a:prstGeom>
        </p:spPr>
        <p:txBody>
          <a:bodyPr/>
          <a:lstStyle/>
          <a:p>
            <a:pPr/>
            <a:r>
              <a:t>¿Que son las matrices?</a:t>
            </a:r>
          </a:p>
        </p:txBody>
      </p:sp>
      <p:sp>
        <p:nvSpPr>
          <p:cNvPr id="188" name="Una matriz es un arreglo de dos dimensiones.…"/>
          <p:cNvSpPr txBox="1"/>
          <p:nvPr>
            <p:ph type="body" idx="1"/>
          </p:nvPr>
        </p:nvSpPr>
        <p:spPr>
          <a:xfrm>
            <a:off x="1270000" y="2926515"/>
            <a:ext cx="21844000" cy="9452078"/>
          </a:xfrm>
          <a:prstGeom prst="rect">
            <a:avLst/>
          </a:prstGeom>
        </p:spPr>
        <p:txBody>
          <a:bodyPr/>
          <a:lstStyle/>
          <a:p>
            <a:pPr/>
            <a:r>
              <a:t>Una matriz es un arreglo de dos dimensiones. </a:t>
            </a:r>
          </a:p>
          <a:p>
            <a:pPr/>
            <a:r>
              <a:t>También se puede tomar como un arreglo de arreglos que tienen el mismo largo.</a:t>
            </a:r>
          </a:p>
          <a:p>
            <a:pPr/>
            <a:r>
              <a:t>La manera de declarar una matriz es similar a un arreglo.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¿Como definir una matriz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¿Como definir una matriz?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¿Como definir una matriz?"/>
          <p:cNvSpPr txBox="1"/>
          <p:nvPr>
            <p:ph type="title"/>
          </p:nvPr>
        </p:nvSpPr>
        <p:spPr>
          <a:xfrm>
            <a:off x="676426" y="821134"/>
            <a:ext cx="12963107" cy="1549401"/>
          </a:xfrm>
          <a:prstGeom prst="rect">
            <a:avLst/>
          </a:prstGeom>
        </p:spPr>
        <p:txBody>
          <a:bodyPr/>
          <a:lstStyle/>
          <a:p>
            <a:pPr/>
            <a:r>
              <a:t>¿Como definir una matriz?</a:t>
            </a:r>
          </a:p>
        </p:txBody>
      </p:sp>
      <p:sp>
        <p:nvSpPr>
          <p:cNvPr id="193" name="tipo_dato nombre_matriz[n_filas][n_columnas]…"/>
          <p:cNvSpPr txBox="1"/>
          <p:nvPr>
            <p:ph type="body" idx="1"/>
          </p:nvPr>
        </p:nvSpPr>
        <p:spPr>
          <a:xfrm>
            <a:off x="1270000" y="3025895"/>
            <a:ext cx="21844000" cy="9674105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6000"/>
            </a:pPr>
            <a:r>
              <a:rPr>
                <a:solidFill>
                  <a:schemeClr val="accent6"/>
                </a:solidFill>
              </a:rPr>
              <a:t>tipo_dato</a:t>
            </a:r>
            <a:r>
              <a:rPr spc="-25"/>
              <a:t> </a:t>
            </a:r>
            <a:r>
              <a:rPr spc="-25">
                <a:solidFill>
                  <a:schemeClr val="accent5"/>
                </a:solidFill>
              </a:rPr>
              <a:t>nombre_</a:t>
            </a:r>
            <a:r>
              <a:rPr>
                <a:solidFill>
                  <a:schemeClr val="accent5"/>
                </a:solidFill>
              </a:rPr>
              <a:t>matriz</a:t>
            </a:r>
            <a:r>
              <a:t>[</a:t>
            </a:r>
            <a:r>
              <a:rPr>
                <a:solidFill>
                  <a:srgbClr val="CC4125"/>
                </a:solidFill>
              </a:rPr>
              <a:t>n_filas</a:t>
            </a:r>
            <a:r>
              <a:t>][</a:t>
            </a:r>
            <a:r>
              <a:rPr>
                <a:solidFill>
                  <a:srgbClr val="45818E"/>
                </a:solidFill>
              </a:rPr>
              <a:t>n_columnas</a:t>
            </a:r>
            <a:r>
              <a:t>]</a:t>
            </a:r>
          </a:p>
          <a:p>
            <a:pPr marL="0" indent="0">
              <a:buClrTx/>
              <a:buSzTx/>
              <a:buNone/>
              <a:defRPr sz="6000"/>
            </a:pPr>
          </a:p>
          <a:p>
            <a:pPr marL="0" indent="0">
              <a:buClrTx/>
              <a:buSzTx/>
              <a:buNone/>
              <a:defRPr sz="6000"/>
            </a:pPr>
          </a:p>
          <a:p>
            <a:pPr/>
            <a:r>
              <a:t>Ejemplos: </a:t>
            </a:r>
          </a:p>
          <a:p>
            <a:pPr lvl="1"/>
            <a:r>
              <a:rPr>
                <a:solidFill>
                  <a:schemeClr val="accent6"/>
                </a:solidFill>
              </a:rPr>
              <a:t>int</a:t>
            </a:r>
            <a:r>
              <a:rPr spc="-20"/>
              <a:t> </a:t>
            </a:r>
            <a:r>
              <a:rPr>
                <a:solidFill>
                  <a:schemeClr val="accent5"/>
                </a:solidFill>
              </a:rPr>
              <a:t>matriz</a:t>
            </a:r>
            <a:r>
              <a:t>[</a:t>
            </a:r>
            <a:r>
              <a:rPr>
                <a:solidFill>
                  <a:srgbClr val="CC4125"/>
                </a:solidFill>
              </a:rPr>
              <a:t>2</a:t>
            </a:r>
            <a:r>
              <a:t>][</a:t>
            </a:r>
            <a:r>
              <a:rPr>
                <a:solidFill>
                  <a:srgbClr val="45818E"/>
                </a:solidFill>
              </a:rPr>
              <a:t>3</a:t>
            </a:r>
            <a:r>
              <a:t>]</a:t>
            </a:r>
            <a:r>
              <a:rPr spc="-40"/>
              <a:t> </a:t>
            </a:r>
            <a:r>
              <a:rPr>
                <a:solidFill>
                  <a:schemeClr val="accent6"/>
                </a:solidFill>
              </a:rPr>
              <a:t>=</a:t>
            </a:r>
            <a:r>
              <a:rPr spc="-40">
                <a:solidFill>
                  <a:schemeClr val="accent6"/>
                </a:solidFill>
              </a:rPr>
              <a:t> </a:t>
            </a:r>
            <a:r>
              <a:rPr>
                <a:solidFill>
                  <a:schemeClr val="accent6"/>
                </a:solidFill>
              </a:rPr>
              <a:t>{</a:t>
            </a:r>
            <a:r>
              <a:rPr>
                <a:solidFill>
                  <a:schemeClr val="accent1"/>
                </a:solidFill>
              </a:rPr>
              <a:t>{</a:t>
            </a:r>
            <a:r>
              <a:t>3,4,5</a:t>
            </a:r>
            <a:r>
              <a:rPr>
                <a:solidFill>
                  <a:schemeClr val="accent1"/>
                </a:solidFill>
              </a:rPr>
              <a:t>}</a:t>
            </a:r>
            <a:r>
              <a:t>,</a:t>
            </a:r>
            <a:r>
              <a:rPr>
                <a:solidFill>
                  <a:schemeClr val="accent1"/>
                </a:solidFill>
              </a:rPr>
              <a:t>{</a:t>
            </a:r>
            <a:r>
              <a:t>1,2,7</a:t>
            </a:r>
            <a:r>
              <a:rPr>
                <a:solidFill>
                  <a:schemeClr val="accent1"/>
                </a:solidFill>
              </a:rPr>
              <a:t>}</a:t>
            </a:r>
            <a:r>
              <a:rPr>
                <a:solidFill>
                  <a:schemeClr val="accent6"/>
                </a:solidFill>
              </a:rPr>
              <a:t>}</a:t>
            </a:r>
            <a:r>
              <a:t>;</a:t>
            </a:r>
          </a:p>
          <a:p>
            <a:pPr lvl="1"/>
            <a:r>
              <a:rPr>
                <a:solidFill>
                  <a:schemeClr val="accent6"/>
                </a:solidFill>
              </a:rPr>
              <a:t>string</a:t>
            </a:r>
            <a:r>
              <a:t> </a:t>
            </a:r>
            <a:r>
              <a:rPr>
                <a:solidFill>
                  <a:schemeClr val="accent5"/>
                </a:solidFill>
              </a:rPr>
              <a:t>matriz</a:t>
            </a:r>
            <a:r>
              <a:t>[</a:t>
            </a:r>
            <a:r>
              <a:rPr>
                <a:solidFill>
                  <a:srgbClr val="CC4125"/>
                </a:solidFill>
              </a:rPr>
              <a:t>4</a:t>
            </a:r>
            <a:r>
              <a:t>][</a:t>
            </a:r>
            <a:r>
              <a:rPr>
                <a:solidFill>
                  <a:srgbClr val="45818E"/>
                </a:solidFill>
              </a:rPr>
              <a:t>4</a:t>
            </a:r>
            <a:r>
              <a:t>]</a:t>
            </a:r>
            <a:r>
              <a:rPr spc="-40"/>
              <a:t>;</a:t>
            </a:r>
            <a:endParaRPr spc="-40"/>
          </a:p>
          <a:p>
            <a:pPr lvl="1"/>
            <a:r>
              <a:rPr>
                <a:solidFill>
                  <a:schemeClr val="accent6"/>
                </a:solidFill>
              </a:rPr>
              <a:t>char</a:t>
            </a:r>
            <a:r>
              <a:t> </a:t>
            </a:r>
            <a:r>
              <a:rPr>
                <a:solidFill>
                  <a:schemeClr val="accent5"/>
                </a:solidFill>
              </a:rPr>
              <a:t>matriz</a:t>
            </a:r>
            <a:r>
              <a:t>[</a:t>
            </a:r>
            <a:r>
              <a:rPr>
                <a:solidFill>
                  <a:srgbClr val="CC4125"/>
                </a:solidFill>
              </a:rPr>
              <a:t>3</a:t>
            </a:r>
            <a:r>
              <a:t>][</a:t>
            </a:r>
            <a:r>
              <a:rPr>
                <a:solidFill>
                  <a:srgbClr val="45818E"/>
                </a:solidFill>
              </a:rPr>
              <a:t>2</a:t>
            </a:r>
            <a:r>
              <a:t>]</a:t>
            </a:r>
            <a:r>
              <a:rPr spc="-40"/>
              <a:t>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int matriz[2][3] = {{3,4,5},{1,2,7}};"/>
          <p:cNvSpPr txBox="1"/>
          <p:nvPr>
            <p:ph type="body" idx="1"/>
          </p:nvPr>
        </p:nvSpPr>
        <p:spPr>
          <a:xfrm>
            <a:off x="1270000" y="3025895"/>
            <a:ext cx="21844000" cy="9674105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6000"/>
            </a:pPr>
            <a:r>
              <a:rPr>
                <a:solidFill>
                  <a:schemeClr val="accent6"/>
                </a:solidFill>
              </a:rPr>
              <a:t>int</a:t>
            </a:r>
            <a:r>
              <a:rPr spc="-25"/>
              <a:t> </a:t>
            </a:r>
            <a:r>
              <a:rPr>
                <a:solidFill>
                  <a:schemeClr val="accent5"/>
                </a:solidFill>
              </a:rPr>
              <a:t>matriz</a:t>
            </a:r>
            <a:r>
              <a:t>[</a:t>
            </a:r>
            <a:r>
              <a:rPr>
                <a:solidFill>
                  <a:srgbClr val="CC4125"/>
                </a:solidFill>
              </a:rPr>
              <a:t>2</a:t>
            </a:r>
            <a:r>
              <a:t>][</a:t>
            </a:r>
            <a:r>
              <a:rPr>
                <a:solidFill>
                  <a:srgbClr val="45818E"/>
                </a:solidFill>
              </a:rPr>
              <a:t>3</a:t>
            </a:r>
            <a:r>
              <a:t>]</a:t>
            </a:r>
            <a:r>
              <a:rPr spc="-50"/>
              <a:t> </a:t>
            </a:r>
            <a:r>
              <a:rPr>
                <a:solidFill>
                  <a:schemeClr val="accent6"/>
                </a:solidFill>
              </a:rPr>
              <a:t>=</a:t>
            </a:r>
            <a:r>
              <a:rPr spc="-50">
                <a:solidFill>
                  <a:schemeClr val="accent6"/>
                </a:solidFill>
              </a:rPr>
              <a:t> </a:t>
            </a:r>
            <a:r>
              <a:rPr>
                <a:solidFill>
                  <a:schemeClr val="accent6"/>
                </a:solidFill>
              </a:rPr>
              <a:t>{</a:t>
            </a:r>
            <a:r>
              <a:rPr>
                <a:solidFill>
                  <a:schemeClr val="accent1"/>
                </a:solidFill>
              </a:rPr>
              <a:t>{</a:t>
            </a:r>
            <a:r>
              <a:t>3,4,5</a:t>
            </a:r>
            <a:r>
              <a:rPr>
                <a:solidFill>
                  <a:schemeClr val="accent1"/>
                </a:solidFill>
              </a:rPr>
              <a:t>}</a:t>
            </a:r>
            <a:r>
              <a:t>,</a:t>
            </a:r>
            <a:r>
              <a:rPr>
                <a:solidFill>
                  <a:schemeClr val="accent1"/>
                </a:solidFill>
              </a:rPr>
              <a:t>{</a:t>
            </a:r>
            <a:r>
              <a:t>1,2,7</a:t>
            </a:r>
            <a:r>
              <a:rPr>
                <a:solidFill>
                  <a:schemeClr val="accent1"/>
                </a:solidFill>
              </a:rPr>
              <a:t>}</a:t>
            </a:r>
            <a:r>
              <a:rPr>
                <a:solidFill>
                  <a:schemeClr val="accent6"/>
                </a:solidFill>
              </a:rPr>
              <a:t>}</a:t>
            </a:r>
            <a:r>
              <a:t>;</a:t>
            </a:r>
          </a:p>
        </p:txBody>
      </p:sp>
      <p:pic>
        <p:nvPicPr>
          <p:cNvPr id="196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70370" y="5699334"/>
            <a:ext cx="11843260" cy="5563073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¿Como definir una matriz?"/>
          <p:cNvSpPr txBox="1"/>
          <p:nvPr>
            <p:ph type="title"/>
          </p:nvPr>
        </p:nvSpPr>
        <p:spPr>
          <a:xfrm>
            <a:off x="676426" y="821134"/>
            <a:ext cx="12963107" cy="1549401"/>
          </a:xfrm>
          <a:prstGeom prst="rect">
            <a:avLst/>
          </a:prstGeom>
        </p:spPr>
        <p:txBody>
          <a:bodyPr/>
          <a:lstStyle/>
          <a:p>
            <a:pPr/>
            <a:r>
              <a:t>¿Como definir una matriz?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¿Como acceder a un valor puntual de la matriz?"/>
          <p:cNvSpPr txBox="1"/>
          <p:nvPr>
            <p:ph type="title"/>
          </p:nvPr>
        </p:nvSpPr>
        <p:spPr>
          <a:xfrm>
            <a:off x="1270000" y="4921250"/>
            <a:ext cx="21844000" cy="3873500"/>
          </a:xfrm>
          <a:prstGeom prst="rect">
            <a:avLst/>
          </a:prstGeom>
        </p:spPr>
        <p:txBody>
          <a:bodyPr/>
          <a:lstStyle/>
          <a:p>
            <a:pPr/>
            <a:r>
              <a:t>¿Como acceder a un valor puntual de la matriz?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¿Como acceder a un valor puntual de la matriz?"/>
          <p:cNvSpPr txBox="1"/>
          <p:nvPr>
            <p:ph type="title"/>
          </p:nvPr>
        </p:nvSpPr>
        <p:spPr>
          <a:xfrm>
            <a:off x="295426" y="821134"/>
            <a:ext cx="23031149" cy="1549401"/>
          </a:xfrm>
          <a:prstGeom prst="rect">
            <a:avLst/>
          </a:prstGeom>
        </p:spPr>
        <p:txBody>
          <a:bodyPr/>
          <a:lstStyle/>
          <a:p>
            <a:pPr/>
            <a:r>
              <a:t>¿Como acceder a un valor puntual de la matriz?</a:t>
            </a:r>
          </a:p>
        </p:txBody>
      </p:sp>
      <p:sp>
        <p:nvSpPr>
          <p:cNvPr id="202" name="De la misma forma que accedíamos a la posición de un vector.…"/>
          <p:cNvSpPr txBox="1"/>
          <p:nvPr>
            <p:ph type="body" idx="1"/>
          </p:nvPr>
        </p:nvSpPr>
        <p:spPr>
          <a:xfrm>
            <a:off x="1270000" y="2926515"/>
            <a:ext cx="21844000" cy="10521160"/>
          </a:xfrm>
          <a:prstGeom prst="rect">
            <a:avLst/>
          </a:prstGeom>
        </p:spPr>
        <p:txBody>
          <a:bodyPr/>
          <a:lstStyle/>
          <a:p>
            <a:pPr/>
            <a:r>
              <a:t>De la misma forma que accedíamos a la posición de un vector.</a:t>
            </a:r>
          </a:p>
          <a:p>
            <a:pPr/>
            <a:r>
              <a:t>Solo que ahora tenemos dos posiciones.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int matriz[2][3] = {{3,4,5},{1,2,7}};"/>
          <p:cNvSpPr txBox="1"/>
          <p:nvPr>
            <p:ph type="body" idx="1"/>
          </p:nvPr>
        </p:nvSpPr>
        <p:spPr>
          <a:xfrm>
            <a:off x="1270000" y="1597420"/>
            <a:ext cx="21844001" cy="10521160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6000"/>
            </a:pPr>
            <a:r>
              <a:rPr>
                <a:solidFill>
                  <a:schemeClr val="accent6"/>
                </a:solidFill>
              </a:rPr>
              <a:t>int</a:t>
            </a:r>
            <a:r>
              <a:rPr spc="-25"/>
              <a:t> </a:t>
            </a:r>
            <a:r>
              <a:rPr>
                <a:solidFill>
                  <a:schemeClr val="accent5"/>
                </a:solidFill>
              </a:rPr>
              <a:t>matriz</a:t>
            </a:r>
            <a:r>
              <a:t>[</a:t>
            </a:r>
            <a:r>
              <a:rPr>
                <a:solidFill>
                  <a:srgbClr val="CC4125"/>
                </a:solidFill>
              </a:rPr>
              <a:t>2</a:t>
            </a:r>
            <a:r>
              <a:t>][</a:t>
            </a:r>
            <a:r>
              <a:rPr>
                <a:solidFill>
                  <a:srgbClr val="45818E"/>
                </a:solidFill>
              </a:rPr>
              <a:t>3</a:t>
            </a:r>
            <a:r>
              <a:t>]</a:t>
            </a:r>
            <a:r>
              <a:rPr spc="-50"/>
              <a:t> </a:t>
            </a:r>
            <a:r>
              <a:rPr>
                <a:solidFill>
                  <a:schemeClr val="accent6"/>
                </a:solidFill>
              </a:rPr>
              <a:t>=</a:t>
            </a:r>
            <a:r>
              <a:rPr spc="-50">
                <a:solidFill>
                  <a:schemeClr val="accent6"/>
                </a:solidFill>
              </a:rPr>
              <a:t> </a:t>
            </a:r>
            <a:r>
              <a:rPr>
                <a:solidFill>
                  <a:schemeClr val="accent6"/>
                </a:solidFill>
              </a:rPr>
              <a:t>{</a:t>
            </a:r>
            <a:r>
              <a:rPr>
                <a:solidFill>
                  <a:schemeClr val="accent1"/>
                </a:solidFill>
              </a:rPr>
              <a:t>{</a:t>
            </a:r>
            <a:r>
              <a:t>3,4,5</a:t>
            </a:r>
            <a:r>
              <a:rPr>
                <a:solidFill>
                  <a:schemeClr val="accent1"/>
                </a:solidFill>
              </a:rPr>
              <a:t>}</a:t>
            </a:r>
            <a:r>
              <a:t>,</a:t>
            </a:r>
            <a:r>
              <a:rPr>
                <a:solidFill>
                  <a:schemeClr val="accent1"/>
                </a:solidFill>
              </a:rPr>
              <a:t>{</a:t>
            </a:r>
            <a:r>
              <a:t>1,2,7</a:t>
            </a:r>
            <a:r>
              <a:rPr>
                <a:solidFill>
                  <a:schemeClr val="accent1"/>
                </a:solidFill>
              </a:rPr>
              <a:t>}</a:t>
            </a:r>
            <a:r>
              <a:rPr>
                <a:solidFill>
                  <a:schemeClr val="accent6"/>
                </a:solidFill>
              </a:rPr>
              <a:t>}</a:t>
            </a:r>
            <a:r>
              <a:t>;</a:t>
            </a:r>
          </a:p>
        </p:txBody>
      </p:sp>
      <p:pic>
        <p:nvPicPr>
          <p:cNvPr id="205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42879" y="4076463"/>
            <a:ext cx="11843260" cy="55630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