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9" name="Shape 17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de presentación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presentación</a:t>
            </a:r>
          </a:p>
        </p:txBody>
      </p:sp>
      <p:sp>
        <p:nvSpPr>
          <p:cNvPr id="12" name="Autor y fecha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 y fecha</a:t>
            </a:r>
          </a:p>
        </p:txBody>
      </p:sp>
      <p:sp>
        <p:nvSpPr>
          <p:cNvPr id="13" name="Nivel de texto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ó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ítulo de diapositiva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de diapositiva</a:t>
            </a:r>
          </a:p>
        </p:txBody>
      </p:sp>
      <p:sp>
        <p:nvSpPr>
          <p:cNvPr id="100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10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ítulo de agenda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Título de agenda</a:t>
            </a:r>
          </a:p>
        </p:txBody>
      </p:sp>
      <p:sp>
        <p:nvSpPr>
          <p:cNvPr id="109" name="Subtítulo de agend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agenda</a:t>
            </a:r>
          </a:p>
        </p:txBody>
      </p:sp>
      <p:sp>
        <p:nvSpPr>
          <p:cNvPr id="110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Temas de agenda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cl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Nivel de texto 1…"/>
          <p:cNvSpPr txBox="1"/>
          <p:nvPr>
            <p:ph type="body" sz="half" idx="1" hasCustomPrompt="1"/>
          </p:nvPr>
        </p:nvSpPr>
        <p:spPr>
          <a:xfrm>
            <a:off x="1270000" y="4927600"/>
            <a:ext cx="21844000" cy="3902869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Declaración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ato (gran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Nivel de texto 1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Información del dato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Información del dato</a:t>
            </a:r>
          </a:p>
        </p:txBody>
      </p:sp>
      <p:sp>
        <p:nvSpPr>
          <p:cNvPr id="12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ribución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Atribución</a:t>
            </a:r>
          </a:p>
        </p:txBody>
      </p:sp>
      <p:sp>
        <p:nvSpPr>
          <p:cNvPr id="136" name="Nivel de texto 1…"/>
          <p:cNvSpPr txBox="1"/>
          <p:nvPr>
            <p:ph type="body" sz="half" idx="1" hasCustomPrompt="1"/>
          </p:nvPr>
        </p:nvSpPr>
        <p:spPr>
          <a:xfrm>
            <a:off x="1270000" y="5141969"/>
            <a:ext cx="21844000" cy="343019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“Frase celebre”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Dos medusas contra un fondo rosa"/>
          <p:cNvSpPr/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Dos medusas contra un fondo azul obscuro"/>
          <p:cNvSpPr/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Dos medusas contra un fondo azul"/>
          <p:cNvSpPr/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Dos medusas contra un fondo azul obscuro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ítulo de presentación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presentación</a:t>
            </a:r>
          </a:p>
        </p:txBody>
      </p:sp>
      <p:sp>
        <p:nvSpPr>
          <p:cNvPr id="170" name="Autor y fecha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 y fecha</a:t>
            </a:r>
          </a:p>
        </p:txBody>
      </p:sp>
      <p:sp>
        <p:nvSpPr>
          <p:cNvPr id="171" name="Nivel de texto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7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os medusas contra un fondo azul obscuro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or y fecha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 y fecha</a:t>
            </a:r>
          </a:p>
        </p:txBody>
      </p:sp>
      <p:sp>
        <p:nvSpPr>
          <p:cNvPr id="23" name="Título de presentación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>
                <a:solidFill>
                  <a:srgbClr val="FFFFFF"/>
                </a:solidFill>
              </a:defRPr>
            </a:lvl1pPr>
          </a:lstStyle>
          <a:p>
            <a:pPr/>
            <a:r>
              <a:t>Título de presentación</a:t>
            </a:r>
          </a:p>
        </p:txBody>
      </p:sp>
      <p:sp>
        <p:nvSpPr>
          <p:cNvPr id="24" name="Nivel de texto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foto alternati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os medusas contra un fondo azul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Título de diapositiva"/>
          <p:cNvSpPr txBox="1"/>
          <p:nvPr>
            <p:ph type="title" hasCustomPrompt="1"/>
          </p:nvPr>
        </p:nvSpPr>
        <p:spPr>
          <a:xfrm>
            <a:off x="1270000" y="3885108"/>
            <a:ext cx="9652000" cy="3200203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34" name="Nivel de texto 1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ítulo de diapositiva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de diapositiva</a:t>
            </a:r>
          </a:p>
        </p:txBody>
      </p:sp>
      <p:sp>
        <p:nvSpPr>
          <p:cNvPr id="43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44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Nivel de texto 1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Dos medusas contra un fondo rosa"/>
          <p:cNvSpPr/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Título de diapositiva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62" name="Nivel de texto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Subtítulo de diapositiva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6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, y video en vivo (pequeñ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ítulo de diapositiva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72" name="Nivel de texto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7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, y video en vivo (gran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ítulo de diapositiva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82" name="Nivel de texto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8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ítulo de sección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sección</a:t>
            </a:r>
          </a:p>
        </p:txBody>
      </p:sp>
      <p:sp>
        <p:nvSpPr>
          <p:cNvPr id="9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de diapositiva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Título de diapositiva</a:t>
            </a:r>
          </a:p>
        </p:txBody>
      </p:sp>
      <p:sp>
        <p:nvSpPr>
          <p:cNvPr id="3" name="Nivel de texto 1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Número de diapositiva"/>
          <p:cNvSpPr txBox="1"/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825500">
              <a:spcBef>
                <a:spcPts val="0"/>
              </a:spcBef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10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Vector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Vectores</a:t>
            </a:r>
          </a:p>
        </p:txBody>
      </p:sp>
      <p:sp>
        <p:nvSpPr>
          <p:cNvPr id="182" name="Franco Callipo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Franco Callipo</a:t>
            </a:r>
          </a:p>
        </p:txBody>
      </p:sp>
      <p:sp>
        <p:nvSpPr>
          <p:cNvPr id="183" name="2 CSTC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 CSTC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.size()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.size()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70656" y="4385504"/>
            <a:ext cx="9773035" cy="8190734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Flecha 11"/>
          <p:cNvSpPr/>
          <p:nvPr/>
        </p:nvSpPr>
        <p:spPr>
          <a:xfrm>
            <a:off x="15077925" y="7946008"/>
            <a:ext cx="1420790" cy="10697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pic>
        <p:nvPicPr>
          <p:cNvPr id="212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rcRect l="0" t="19440" r="0" b="59947"/>
          <a:stretch>
            <a:fillRect/>
          </a:stretch>
        </p:blipFill>
        <p:spPr>
          <a:xfrm>
            <a:off x="17332949" y="7636717"/>
            <a:ext cx="1861532" cy="1688309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Devuelve el largo del vector"/>
          <p:cNvSpPr txBox="1"/>
          <p:nvPr/>
        </p:nvSpPr>
        <p:spPr>
          <a:xfrm>
            <a:off x="-5570859" y="2263219"/>
            <a:ext cx="2184400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ctr" defTabSz="825500">
              <a:spcBef>
                <a:spcPts val="0"/>
              </a:spcBef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Devuelve el largo del vector</a:t>
            </a:r>
          </a:p>
        </p:txBody>
      </p:sp>
      <p:sp>
        <p:nvSpPr>
          <p:cNvPr id="214" name=".size()"/>
          <p:cNvSpPr txBox="1"/>
          <p:nvPr>
            <p:ph type="title"/>
          </p:nvPr>
        </p:nvSpPr>
        <p:spPr>
          <a:xfrm>
            <a:off x="-3353268" y="821134"/>
            <a:ext cx="12188704" cy="1549401"/>
          </a:xfrm>
          <a:prstGeom prst="rect">
            <a:avLst/>
          </a:prstGeom>
        </p:spPr>
        <p:txBody>
          <a:bodyPr/>
          <a:lstStyle/>
          <a:p>
            <a:pPr/>
            <a:r>
              <a:t>.size()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Recorrer Vector"/>
          <p:cNvSpPr txBox="1"/>
          <p:nvPr>
            <p:ph type="title"/>
          </p:nvPr>
        </p:nvSpPr>
        <p:spPr>
          <a:xfrm>
            <a:off x="1270000" y="3285819"/>
            <a:ext cx="21844001" cy="3873501"/>
          </a:xfrm>
          <a:prstGeom prst="rect">
            <a:avLst/>
          </a:prstGeom>
        </p:spPr>
        <p:txBody>
          <a:bodyPr/>
          <a:lstStyle/>
          <a:p>
            <a:pPr/>
            <a:r>
              <a:t>Recorrer Vector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Flecha 11"/>
          <p:cNvSpPr/>
          <p:nvPr/>
        </p:nvSpPr>
        <p:spPr>
          <a:xfrm>
            <a:off x="14336053" y="7253579"/>
            <a:ext cx="1420790" cy="10697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19" name="While"/>
          <p:cNvSpPr txBox="1"/>
          <p:nvPr>
            <p:ph type="title"/>
          </p:nvPr>
        </p:nvSpPr>
        <p:spPr>
          <a:xfrm>
            <a:off x="-3382877" y="821134"/>
            <a:ext cx="12188705" cy="1549401"/>
          </a:xfrm>
          <a:prstGeom prst="rect">
            <a:avLst/>
          </a:prstGeom>
        </p:spPr>
        <p:txBody>
          <a:bodyPr/>
          <a:lstStyle/>
          <a:p>
            <a:pPr/>
            <a:r>
              <a:t>While</a:t>
            </a:r>
          </a:p>
        </p:txBody>
      </p:sp>
      <p:pic>
        <p:nvPicPr>
          <p:cNvPr id="220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324150" y="3693075"/>
            <a:ext cx="1861531" cy="81907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98319" y="2773947"/>
            <a:ext cx="7570427" cy="100289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Flecha 11"/>
          <p:cNvSpPr/>
          <p:nvPr/>
        </p:nvSpPr>
        <p:spPr>
          <a:xfrm>
            <a:off x="14125683" y="6749065"/>
            <a:ext cx="1420791" cy="10697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24" name="For"/>
          <p:cNvSpPr txBox="1"/>
          <p:nvPr>
            <p:ph type="title"/>
          </p:nvPr>
        </p:nvSpPr>
        <p:spPr>
          <a:xfrm>
            <a:off x="-3850631" y="821134"/>
            <a:ext cx="12188705" cy="1549401"/>
          </a:xfrm>
          <a:prstGeom prst="rect">
            <a:avLst/>
          </a:prstGeom>
        </p:spPr>
        <p:txBody>
          <a:bodyPr/>
          <a:lstStyle/>
          <a:p>
            <a:pPr/>
            <a:r>
              <a:t>For</a:t>
            </a:r>
          </a:p>
        </p:txBody>
      </p:sp>
      <p:pic>
        <p:nvPicPr>
          <p:cNvPr id="225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266034" y="3188560"/>
            <a:ext cx="1861531" cy="819073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6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07608" y="3188560"/>
            <a:ext cx="8698515" cy="81907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Flecha 11"/>
          <p:cNvSpPr/>
          <p:nvPr/>
        </p:nvSpPr>
        <p:spPr>
          <a:xfrm>
            <a:off x="13652721" y="7000749"/>
            <a:ext cx="1420791" cy="10697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29" name="For each"/>
          <p:cNvSpPr txBox="1"/>
          <p:nvPr>
            <p:ph type="title"/>
          </p:nvPr>
        </p:nvSpPr>
        <p:spPr>
          <a:xfrm>
            <a:off x="-2569391" y="821134"/>
            <a:ext cx="12188704" cy="1549401"/>
          </a:xfrm>
          <a:prstGeom prst="rect">
            <a:avLst/>
          </a:prstGeom>
        </p:spPr>
        <p:txBody>
          <a:bodyPr/>
          <a:lstStyle/>
          <a:p>
            <a:pPr/>
            <a:r>
              <a:t>For each</a:t>
            </a:r>
          </a:p>
        </p:txBody>
      </p:sp>
      <p:pic>
        <p:nvPicPr>
          <p:cNvPr id="230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667230" y="3440244"/>
            <a:ext cx="1861531" cy="8190735"/>
          </a:xfrm>
          <a:prstGeom prst="rect">
            <a:avLst/>
          </a:prstGeom>
          <a:ln w="12700">
            <a:miter lim="400000"/>
          </a:ln>
        </p:spPr>
      </p:pic>
      <p:pic>
        <p:nvPicPr>
          <p:cNvPr id="231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55239" y="3440244"/>
            <a:ext cx="6203764" cy="81907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.empty()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.empty()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80538" y="4009914"/>
            <a:ext cx="10995255" cy="6876289"/>
          </a:xfrm>
          <a:prstGeom prst="rect">
            <a:avLst/>
          </a:prstGeom>
          <a:ln w="12700">
            <a:miter lim="400000"/>
          </a:ln>
        </p:spPr>
      </p:pic>
      <p:pic>
        <p:nvPicPr>
          <p:cNvPr id="236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08207" y="4009914"/>
            <a:ext cx="8318508" cy="6876289"/>
          </a:xfrm>
          <a:prstGeom prst="rect">
            <a:avLst/>
          </a:prstGeom>
          <a:ln w="12700">
            <a:miter lim="400000"/>
          </a:ln>
        </p:spPr>
      </p:pic>
      <p:sp>
        <p:nvSpPr>
          <p:cNvPr id="237" name="Devuelve 1 o 0 dependiendo de si el vector esta vacío o no"/>
          <p:cNvSpPr txBox="1"/>
          <p:nvPr/>
        </p:nvSpPr>
        <p:spPr>
          <a:xfrm>
            <a:off x="-1580671" y="2263219"/>
            <a:ext cx="2184400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ctr" defTabSz="825500">
              <a:spcBef>
                <a:spcPts val="0"/>
              </a:spcBef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Devuelve 1 o 0 dependiendo de si el vector esta vacío o no</a:t>
            </a:r>
          </a:p>
        </p:txBody>
      </p:sp>
      <p:sp>
        <p:nvSpPr>
          <p:cNvPr id="238" name=".empty()"/>
          <p:cNvSpPr txBox="1"/>
          <p:nvPr>
            <p:ph type="title"/>
          </p:nvPr>
        </p:nvSpPr>
        <p:spPr>
          <a:xfrm>
            <a:off x="-2746437" y="821134"/>
            <a:ext cx="12188704" cy="1549401"/>
          </a:xfrm>
          <a:prstGeom prst="rect">
            <a:avLst/>
          </a:prstGeom>
        </p:spPr>
        <p:txBody>
          <a:bodyPr/>
          <a:lstStyle/>
          <a:p>
            <a:pPr/>
            <a:r>
              <a:t>.empty()</a:t>
            </a:r>
          </a:p>
        </p:txBody>
      </p:sp>
      <p:pic>
        <p:nvPicPr>
          <p:cNvPr id="239" name="video pegado.png" descr="video pegado.png"/>
          <p:cNvPicPr>
            <a:picLocks noChangeAspect="1"/>
          </p:cNvPicPr>
          <p:nvPr/>
        </p:nvPicPr>
        <p:blipFill>
          <a:blip r:embed="rId4">
            <a:extLst/>
          </a:blip>
          <a:srcRect l="0" t="0" r="0" b="79327"/>
          <a:stretch>
            <a:fillRect/>
          </a:stretch>
        </p:blipFill>
        <p:spPr>
          <a:xfrm>
            <a:off x="15747493" y="11616897"/>
            <a:ext cx="1861531" cy="1693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240" name="video pegado.png" descr="video pegado.png"/>
          <p:cNvPicPr>
            <a:picLocks noChangeAspect="1"/>
          </p:cNvPicPr>
          <p:nvPr/>
        </p:nvPicPr>
        <p:blipFill>
          <a:blip r:embed="rId4">
            <a:extLst/>
          </a:blip>
          <a:srcRect l="0" t="0" r="0" b="79327"/>
          <a:stretch>
            <a:fillRect/>
          </a:stretch>
        </p:blipFill>
        <p:spPr>
          <a:xfrm>
            <a:off x="5163707" y="11616897"/>
            <a:ext cx="1861532" cy="16932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41" name="video pegado.png" descr="video pegado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501825" y="11718497"/>
            <a:ext cx="1316991" cy="1549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.pop_back()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.pop_back()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rcRect l="0" t="19440" r="0" b="59947"/>
          <a:stretch>
            <a:fillRect/>
          </a:stretch>
        </p:blipFill>
        <p:spPr>
          <a:xfrm>
            <a:off x="17325528" y="6845487"/>
            <a:ext cx="1861531" cy="1688309"/>
          </a:xfrm>
          <a:prstGeom prst="rect">
            <a:avLst/>
          </a:prstGeom>
          <a:ln w="12700">
            <a:miter lim="400000"/>
          </a:ln>
        </p:spPr>
      </p:pic>
      <p:pic>
        <p:nvPicPr>
          <p:cNvPr id="246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82285" y="4385504"/>
            <a:ext cx="8349778" cy="8190734"/>
          </a:xfrm>
          <a:prstGeom prst="rect">
            <a:avLst/>
          </a:prstGeom>
          <a:ln w="12700">
            <a:miter lim="400000"/>
          </a:ln>
        </p:spPr>
      </p:pic>
      <p:sp>
        <p:nvSpPr>
          <p:cNvPr id="247" name=".pop_back()"/>
          <p:cNvSpPr txBox="1"/>
          <p:nvPr>
            <p:ph type="title"/>
          </p:nvPr>
        </p:nvSpPr>
        <p:spPr>
          <a:xfrm>
            <a:off x="-1931441" y="821134"/>
            <a:ext cx="12188704" cy="1549401"/>
          </a:xfrm>
          <a:prstGeom prst="rect">
            <a:avLst/>
          </a:prstGeom>
        </p:spPr>
        <p:txBody>
          <a:bodyPr/>
          <a:lstStyle/>
          <a:p>
            <a:pPr/>
            <a:r>
              <a:t>.pop_back()</a:t>
            </a:r>
          </a:p>
        </p:txBody>
      </p:sp>
      <p:sp>
        <p:nvSpPr>
          <p:cNvPr id="248" name="Flecha 11"/>
          <p:cNvSpPr/>
          <p:nvPr/>
        </p:nvSpPr>
        <p:spPr>
          <a:xfrm>
            <a:off x="14718400" y="7946008"/>
            <a:ext cx="1420791" cy="10697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pic>
        <p:nvPicPr>
          <p:cNvPr id="249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9327"/>
          <a:stretch>
            <a:fillRect/>
          </a:stretch>
        </p:blipFill>
        <p:spPr>
          <a:xfrm>
            <a:off x="17325528" y="8423185"/>
            <a:ext cx="1861532" cy="1693225"/>
          </a:xfrm>
          <a:prstGeom prst="rect">
            <a:avLst/>
          </a:prstGeom>
          <a:ln w="12700">
            <a:miter lim="400000"/>
          </a:ln>
        </p:spPr>
      </p:pic>
      <p:sp>
        <p:nvSpPr>
          <p:cNvPr id="250" name="Elimina el ultimo elemento del vector"/>
          <p:cNvSpPr txBox="1"/>
          <p:nvPr/>
        </p:nvSpPr>
        <p:spPr>
          <a:xfrm>
            <a:off x="-4390856" y="2263219"/>
            <a:ext cx="2184400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ctr" defTabSz="825500">
              <a:spcBef>
                <a:spcPts val="0"/>
              </a:spcBef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Elimina el ultimo elemento del vector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¿Que son los Vectores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¿Que son los Vectores?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.at()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.at()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.at()"/>
          <p:cNvSpPr txBox="1"/>
          <p:nvPr>
            <p:ph type="title"/>
          </p:nvPr>
        </p:nvSpPr>
        <p:spPr>
          <a:xfrm>
            <a:off x="-3829375" y="821134"/>
            <a:ext cx="12188705" cy="1549401"/>
          </a:xfrm>
          <a:prstGeom prst="rect">
            <a:avLst/>
          </a:prstGeom>
        </p:spPr>
        <p:txBody>
          <a:bodyPr/>
          <a:lstStyle/>
          <a:p>
            <a:pPr/>
            <a:r>
              <a:t>.at()</a:t>
            </a:r>
          </a:p>
        </p:txBody>
      </p:sp>
      <p:sp>
        <p:nvSpPr>
          <p:cNvPr id="255" name="Flecha 11"/>
          <p:cNvSpPr/>
          <p:nvPr/>
        </p:nvSpPr>
        <p:spPr>
          <a:xfrm>
            <a:off x="19279844" y="8095223"/>
            <a:ext cx="1420791" cy="10697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pic>
        <p:nvPicPr>
          <p:cNvPr id="256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9327"/>
          <a:stretch>
            <a:fillRect/>
          </a:stretch>
        </p:blipFill>
        <p:spPr>
          <a:xfrm>
            <a:off x="21325564" y="7783551"/>
            <a:ext cx="1861532" cy="1693225"/>
          </a:xfrm>
          <a:prstGeom prst="rect">
            <a:avLst/>
          </a:prstGeom>
          <a:ln w="12700">
            <a:miter lim="400000"/>
          </a:ln>
        </p:spPr>
      </p:pic>
      <p:sp>
        <p:nvSpPr>
          <p:cNvPr id="257" name="Devuelve elemento en una posición"/>
          <p:cNvSpPr txBox="1"/>
          <p:nvPr/>
        </p:nvSpPr>
        <p:spPr>
          <a:xfrm>
            <a:off x="-4599021" y="2263219"/>
            <a:ext cx="2184400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ctr" defTabSz="825500">
              <a:spcBef>
                <a:spcPts val="0"/>
              </a:spcBef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Devuelve elemento en una posición</a:t>
            </a:r>
          </a:p>
        </p:txBody>
      </p:sp>
      <p:pic>
        <p:nvPicPr>
          <p:cNvPr id="258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97091" y="4913900"/>
            <a:ext cx="8416446" cy="71339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9" name="video pegado.png" descr="video pegado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238467" y="4913900"/>
            <a:ext cx="8416447" cy="71339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omo agregar elemento a un Vector"/>
          <p:cNvSpPr txBox="1"/>
          <p:nvPr>
            <p:ph type="title"/>
          </p:nvPr>
        </p:nvSpPr>
        <p:spPr>
          <a:xfrm>
            <a:off x="1270000" y="4457700"/>
            <a:ext cx="21844000" cy="3873500"/>
          </a:xfrm>
          <a:prstGeom prst="rect">
            <a:avLst/>
          </a:prstGeom>
        </p:spPr>
        <p:txBody>
          <a:bodyPr/>
          <a:lstStyle/>
          <a:p>
            <a:pPr/>
            <a:r>
              <a:t>Como agregar elemento a un Vector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14902" y="528094"/>
            <a:ext cx="11354196" cy="126598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¿Que son los Vectores?"/>
          <p:cNvSpPr txBox="1"/>
          <p:nvPr>
            <p:ph type="title"/>
          </p:nvPr>
        </p:nvSpPr>
        <p:spPr>
          <a:xfrm>
            <a:off x="676426" y="821134"/>
            <a:ext cx="13006908" cy="1549401"/>
          </a:xfrm>
          <a:prstGeom prst="rect">
            <a:avLst/>
          </a:prstGeom>
        </p:spPr>
        <p:txBody>
          <a:bodyPr/>
          <a:lstStyle/>
          <a:p>
            <a:pPr/>
            <a:r>
              <a:t>¿Que son los Vectores?</a:t>
            </a:r>
          </a:p>
        </p:txBody>
      </p:sp>
      <p:sp>
        <p:nvSpPr>
          <p:cNvPr id="188" name="Los vectores son una clase de la librería de estándar de C++. Esta clase crea estructuras para almacenar una secuencia de elementos del mismo tipo.…"/>
          <p:cNvSpPr txBox="1"/>
          <p:nvPr>
            <p:ph type="body" idx="1"/>
          </p:nvPr>
        </p:nvSpPr>
        <p:spPr>
          <a:xfrm>
            <a:off x="1270000" y="2926515"/>
            <a:ext cx="21844000" cy="9452078"/>
          </a:xfrm>
          <a:prstGeom prst="rect">
            <a:avLst/>
          </a:prstGeom>
        </p:spPr>
        <p:txBody>
          <a:bodyPr/>
          <a:lstStyle/>
          <a:p>
            <a:pPr/>
            <a:r>
              <a:t>Los vectores son una clase de la librería de estándar de C++. Esta clase crea estructuras para almacenar una secuencia de elementos del mismo tipo.</a:t>
            </a:r>
          </a:p>
          <a:p>
            <a:pPr/>
            <a:r>
              <a:t>Los vectores son estructuras muy similares a la de los arreglos.</a:t>
            </a:r>
          </a:p>
          <a:p>
            <a:pPr/>
            <a:r>
              <a:t>Los vectores pueden crecer o decrecer en tamaño de forma dinámica, a diferencia de los arreglos que no pueden hacerlo.</a:t>
            </a:r>
          </a:p>
          <a:p>
            <a:pPr/>
            <a:r>
              <a:t>Proporcionan múltiples métodos para chequear limites, tamaño, comprobar si existe un elemento, etc.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omo definir un Vec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Como definir un Vector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omo definir un Vector"/>
          <p:cNvSpPr txBox="1"/>
          <p:nvPr>
            <p:ph type="title"/>
          </p:nvPr>
        </p:nvSpPr>
        <p:spPr>
          <a:xfrm>
            <a:off x="676426" y="821134"/>
            <a:ext cx="12188704" cy="1549401"/>
          </a:xfrm>
          <a:prstGeom prst="rect">
            <a:avLst/>
          </a:prstGeom>
        </p:spPr>
        <p:txBody>
          <a:bodyPr/>
          <a:lstStyle/>
          <a:p>
            <a:pPr/>
            <a:r>
              <a:t>Como definir un Vector</a:t>
            </a:r>
          </a:p>
        </p:txBody>
      </p:sp>
      <p:sp>
        <p:nvSpPr>
          <p:cNvPr id="193" name="#include &lt;vector&gt;…"/>
          <p:cNvSpPr txBox="1"/>
          <p:nvPr>
            <p:ph type="body" idx="1"/>
          </p:nvPr>
        </p:nvSpPr>
        <p:spPr>
          <a:xfrm>
            <a:off x="1270000" y="3025895"/>
            <a:ext cx="21844000" cy="9674105"/>
          </a:xfrm>
          <a:prstGeom prst="rect">
            <a:avLst/>
          </a:prstGeom>
        </p:spPr>
        <p:txBody>
          <a:bodyPr/>
          <a:lstStyle/>
          <a:p>
            <a:pPr marL="0" indent="0" defTabSz="2145791">
              <a:spcBef>
                <a:spcPts val="2100"/>
              </a:spcBef>
              <a:buClrTx/>
              <a:buSzTx/>
              <a:buNone/>
              <a:defRPr sz="5280"/>
            </a:pPr>
            <a:r>
              <a:rPr>
                <a:solidFill>
                  <a:schemeClr val="accent6"/>
                </a:solidFill>
              </a:rPr>
              <a:t>#include</a:t>
            </a:r>
            <a:r>
              <a:t> </a:t>
            </a:r>
            <a:r>
              <a:rPr>
                <a:solidFill>
                  <a:schemeClr val="accent3"/>
                </a:solidFill>
              </a:rPr>
              <a:t>&lt;vector&gt;</a:t>
            </a:r>
          </a:p>
          <a:p>
            <a:pPr marL="0" indent="0" defTabSz="2145791">
              <a:spcBef>
                <a:spcPts val="2100"/>
              </a:spcBef>
              <a:buClrTx/>
              <a:buSzTx/>
              <a:buNone/>
              <a:defRPr sz="5280"/>
            </a:pPr>
            <a:r>
              <a:rPr>
                <a:solidFill>
                  <a:schemeClr val="accent4"/>
                </a:solidFill>
              </a:rPr>
              <a:t>vector</a:t>
            </a:r>
            <a:r>
              <a:t> </a:t>
            </a:r>
            <a:r>
              <a:rPr>
                <a:solidFill>
                  <a:schemeClr val="accent6"/>
                </a:solidFill>
              </a:rPr>
              <a:t>&lt;tipo_variable&gt;</a:t>
            </a:r>
            <a:r>
              <a:t> </a:t>
            </a:r>
            <a:r>
              <a:rPr>
                <a:solidFill>
                  <a:schemeClr val="accent5"/>
                </a:solidFill>
              </a:rPr>
              <a:t>nombre_vector</a:t>
            </a:r>
            <a:r>
              <a:t>;</a:t>
            </a:r>
          </a:p>
          <a:p>
            <a:pPr marL="491744" indent="-491744" defTabSz="2145791">
              <a:spcBef>
                <a:spcPts val="2100"/>
              </a:spcBef>
              <a:defRPr sz="4224"/>
            </a:pPr>
          </a:p>
          <a:p>
            <a:pPr marL="491744" indent="-491744" defTabSz="2145791">
              <a:spcBef>
                <a:spcPts val="2100"/>
              </a:spcBef>
              <a:defRPr sz="4224"/>
            </a:pPr>
          </a:p>
          <a:p>
            <a:pPr marL="491744" indent="-491744" defTabSz="2145791">
              <a:spcBef>
                <a:spcPts val="2100"/>
              </a:spcBef>
              <a:defRPr sz="4224"/>
            </a:pPr>
            <a:r>
              <a:t>Ejemplos: </a:t>
            </a:r>
          </a:p>
          <a:p>
            <a:pPr lvl="1" marL="983488" indent="-491744" defTabSz="2145791">
              <a:spcBef>
                <a:spcPts val="2100"/>
              </a:spcBef>
              <a:defRPr sz="4224"/>
            </a:pPr>
            <a:r>
              <a:rPr>
                <a:solidFill>
                  <a:schemeClr val="accent4"/>
                </a:solidFill>
              </a:rPr>
              <a:t>vector</a:t>
            </a:r>
            <a:r>
              <a:t> </a:t>
            </a:r>
            <a:r>
              <a:rPr>
                <a:solidFill>
                  <a:schemeClr val="accent6"/>
                </a:solidFill>
              </a:rPr>
              <a:t>&lt;string&gt;</a:t>
            </a:r>
            <a:r>
              <a:t> </a:t>
            </a:r>
            <a:r>
              <a:rPr>
                <a:solidFill>
                  <a:schemeClr val="accent5"/>
                </a:solidFill>
              </a:rPr>
              <a:t>palabras</a:t>
            </a:r>
            <a:r>
              <a:t>;</a:t>
            </a:r>
          </a:p>
          <a:p>
            <a:pPr lvl="1" marL="983488" indent="-491744" defTabSz="2145791">
              <a:spcBef>
                <a:spcPts val="2100"/>
              </a:spcBef>
              <a:defRPr sz="4224"/>
            </a:pPr>
            <a:r>
              <a:rPr>
                <a:solidFill>
                  <a:schemeClr val="accent4"/>
                </a:solidFill>
              </a:rPr>
              <a:t>vector</a:t>
            </a:r>
            <a:r>
              <a:t> </a:t>
            </a:r>
            <a:r>
              <a:rPr>
                <a:solidFill>
                  <a:schemeClr val="accent6"/>
                </a:solidFill>
              </a:rPr>
              <a:t>&lt;float&gt;</a:t>
            </a:r>
            <a:r>
              <a:t> </a:t>
            </a:r>
            <a:r>
              <a:rPr>
                <a:solidFill>
                  <a:schemeClr val="accent5"/>
                </a:solidFill>
              </a:rPr>
              <a:t>numeros_flotantes</a:t>
            </a:r>
            <a:r>
              <a:t>;</a:t>
            </a:r>
          </a:p>
          <a:p>
            <a:pPr lvl="1" marL="983488" indent="-491744" defTabSz="2145791">
              <a:spcBef>
                <a:spcPts val="2100"/>
              </a:spcBef>
              <a:defRPr sz="4224"/>
            </a:pPr>
            <a:r>
              <a:rPr>
                <a:solidFill>
                  <a:schemeClr val="accent4"/>
                </a:solidFill>
              </a:rPr>
              <a:t>vector</a:t>
            </a:r>
            <a:r>
              <a:t> </a:t>
            </a:r>
            <a:r>
              <a:rPr>
                <a:solidFill>
                  <a:schemeClr val="accent6"/>
                </a:solidFill>
              </a:rPr>
              <a:t>&lt;int&gt;</a:t>
            </a:r>
            <a:r>
              <a:t> </a:t>
            </a:r>
            <a:r>
              <a:rPr>
                <a:solidFill>
                  <a:schemeClr val="accent5"/>
                </a:solidFill>
              </a:rPr>
              <a:t>numeros_enteros </a:t>
            </a:r>
            <a:r>
              <a:rPr>
                <a:solidFill>
                  <a:schemeClr val="accent6"/>
                </a:solidFill>
              </a:rPr>
              <a:t>(</a:t>
            </a:r>
            <a:r>
              <a:rPr>
                <a:solidFill>
                  <a:schemeClr val="accent4">
                    <a:hueOff val="-613784"/>
                    <a:lumOff val="1275"/>
                  </a:schemeClr>
                </a:solidFill>
              </a:rPr>
              <a:t>5</a:t>
            </a:r>
            <a:r>
              <a:rPr>
                <a:solidFill>
                  <a:schemeClr val="accent6"/>
                </a:solidFill>
              </a:rPr>
              <a:t>)</a:t>
            </a:r>
            <a:r>
              <a:t>; </a:t>
            </a:r>
            <a:r>
              <a:rPr>
                <a:solidFill>
                  <a:srgbClr val="929292"/>
                </a:solidFill>
              </a:rPr>
              <a:t>// En su interior tiene 5 datos de tipo int (ceros)</a:t>
            </a:r>
            <a:endParaRPr>
              <a:solidFill>
                <a:srgbClr val="929292"/>
              </a:solidFill>
            </a:endParaRPr>
          </a:p>
          <a:p>
            <a:pPr lvl="1" marL="983488" indent="-491744" defTabSz="2145791">
              <a:spcBef>
                <a:spcPts val="2100"/>
              </a:spcBef>
              <a:defRPr sz="4224"/>
            </a:pPr>
            <a:r>
              <a:rPr>
                <a:solidFill>
                  <a:schemeClr val="accent4"/>
                </a:solidFill>
              </a:rPr>
              <a:t>vector</a:t>
            </a:r>
            <a:r>
              <a:t> </a:t>
            </a:r>
            <a:r>
              <a:rPr>
                <a:solidFill>
                  <a:schemeClr val="accent6"/>
                </a:solidFill>
              </a:rPr>
              <a:t>&lt;char&gt;</a:t>
            </a:r>
            <a:r>
              <a:t> </a:t>
            </a:r>
            <a:r>
              <a:rPr>
                <a:solidFill>
                  <a:schemeClr val="accent5"/>
                </a:solidFill>
              </a:rPr>
              <a:t>letras </a:t>
            </a:r>
            <a:r>
              <a:rPr>
                <a:solidFill>
                  <a:schemeClr val="accent6"/>
                </a:solidFill>
              </a:rPr>
              <a:t>(</a:t>
            </a:r>
            <a:r>
              <a:rPr>
                <a:solidFill>
                  <a:schemeClr val="accent4">
                    <a:hueOff val="-613784"/>
                    <a:lumOff val="1275"/>
                  </a:schemeClr>
                </a:solidFill>
              </a:rPr>
              <a:t>10</a:t>
            </a:r>
            <a:r>
              <a:rPr>
                <a:solidFill>
                  <a:schemeClr val="accent6"/>
                </a:solidFill>
              </a:rPr>
              <a:t>)</a:t>
            </a:r>
            <a:r>
              <a:t>; </a:t>
            </a:r>
            <a:r>
              <a:rPr>
                <a:solidFill>
                  <a:srgbClr val="929292"/>
                </a:solidFill>
              </a:rPr>
              <a:t>// En su interior tiene 10 datos de tipo char (indeterminados)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Métodos de un Vector"/>
          <p:cNvSpPr txBox="1"/>
          <p:nvPr>
            <p:ph type="title"/>
          </p:nvPr>
        </p:nvSpPr>
        <p:spPr>
          <a:xfrm>
            <a:off x="1270000" y="3285819"/>
            <a:ext cx="21844000" cy="3873501"/>
          </a:xfrm>
          <a:prstGeom prst="rect">
            <a:avLst/>
          </a:prstGeom>
        </p:spPr>
        <p:txBody>
          <a:bodyPr/>
          <a:lstStyle/>
          <a:p>
            <a:pPr/>
            <a:r>
              <a:t>Métodos de un Vector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Métodos de un Vector"/>
          <p:cNvSpPr txBox="1"/>
          <p:nvPr>
            <p:ph type="title"/>
          </p:nvPr>
        </p:nvSpPr>
        <p:spPr>
          <a:xfrm>
            <a:off x="127018" y="821134"/>
            <a:ext cx="13006908" cy="1549401"/>
          </a:xfrm>
          <a:prstGeom prst="rect">
            <a:avLst/>
          </a:prstGeom>
        </p:spPr>
        <p:txBody>
          <a:bodyPr/>
          <a:lstStyle/>
          <a:p>
            <a:pPr/>
            <a:r>
              <a:t>Métodos de un Vector</a:t>
            </a:r>
          </a:p>
        </p:txBody>
      </p:sp>
      <p:sp>
        <p:nvSpPr>
          <p:cNvPr id="198" name=".push_back()…"/>
          <p:cNvSpPr txBox="1"/>
          <p:nvPr>
            <p:ph type="body" idx="1"/>
          </p:nvPr>
        </p:nvSpPr>
        <p:spPr>
          <a:xfrm>
            <a:off x="1270000" y="2926515"/>
            <a:ext cx="21844000" cy="9452078"/>
          </a:xfrm>
          <a:prstGeom prst="rect">
            <a:avLst/>
          </a:prstGeom>
        </p:spPr>
        <p:txBody>
          <a:bodyPr/>
          <a:lstStyle/>
          <a:p>
            <a:pPr/>
            <a:r>
              <a:t>.push_back()</a:t>
            </a:r>
          </a:p>
          <a:p>
            <a:pPr/>
            <a:r>
              <a:t>.size()</a:t>
            </a:r>
          </a:p>
          <a:p>
            <a:pPr/>
            <a:r>
              <a:t>.empty()</a:t>
            </a:r>
          </a:p>
          <a:p>
            <a:pPr/>
            <a:r>
              <a:t>.pop_back()</a:t>
            </a:r>
          </a:p>
          <a:p>
            <a:pPr/>
            <a:r>
              <a:t>.at() o vector[]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.push_back()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.push_back()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Flecha 11"/>
          <p:cNvSpPr/>
          <p:nvPr/>
        </p:nvSpPr>
        <p:spPr>
          <a:xfrm>
            <a:off x="14718400" y="7946008"/>
            <a:ext cx="1420791" cy="10697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03" name=".push_back()"/>
          <p:cNvSpPr txBox="1"/>
          <p:nvPr>
            <p:ph type="title"/>
          </p:nvPr>
        </p:nvSpPr>
        <p:spPr>
          <a:xfrm>
            <a:off x="-1690141" y="821134"/>
            <a:ext cx="12188704" cy="1549401"/>
          </a:xfrm>
          <a:prstGeom prst="rect">
            <a:avLst/>
          </a:prstGeom>
        </p:spPr>
        <p:txBody>
          <a:bodyPr/>
          <a:lstStyle/>
          <a:p>
            <a:pPr/>
            <a:r>
              <a:t>.push_back()</a:t>
            </a:r>
          </a:p>
        </p:txBody>
      </p:sp>
      <p:pic>
        <p:nvPicPr>
          <p:cNvPr id="204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59947"/>
          <a:stretch>
            <a:fillRect/>
          </a:stretch>
        </p:blipFill>
        <p:spPr>
          <a:xfrm>
            <a:off x="17332950" y="6840586"/>
            <a:ext cx="1861531" cy="328062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89706" y="4385504"/>
            <a:ext cx="8334936" cy="8190734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Agrega elemento al vector"/>
          <p:cNvSpPr txBox="1"/>
          <p:nvPr/>
        </p:nvSpPr>
        <p:spPr>
          <a:xfrm>
            <a:off x="-5815883" y="2263219"/>
            <a:ext cx="2184400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ctr" defTabSz="825500">
              <a:spcBef>
                <a:spcPts val="0"/>
              </a:spcBef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Agrega elemento al vector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