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0D"/>
    <a:srgbClr val="DECA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12" autoAdjust="0"/>
  </p:normalViewPr>
  <p:slideViewPr>
    <p:cSldViewPr snapToGrid="0">
      <p:cViewPr varScale="1">
        <p:scale>
          <a:sx n="76" d="100"/>
          <a:sy n="76" d="100"/>
        </p:scale>
        <p:origin x="12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D91A-79A6-4611-B461-0818D1AE6C0A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F4A3-759A-461C-8303-9C8EF684C8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0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D91A-79A6-4611-B461-0818D1AE6C0A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F4A3-759A-461C-8303-9C8EF684C8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D91A-79A6-4611-B461-0818D1AE6C0A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F4A3-759A-461C-8303-9C8EF684C8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60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D91A-79A6-4611-B461-0818D1AE6C0A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F4A3-759A-461C-8303-9C8EF684C8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9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D91A-79A6-4611-B461-0818D1AE6C0A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F4A3-759A-461C-8303-9C8EF684C8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D91A-79A6-4611-B461-0818D1AE6C0A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F4A3-759A-461C-8303-9C8EF684C8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83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D91A-79A6-4611-B461-0818D1AE6C0A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F4A3-759A-461C-8303-9C8EF684C8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94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D91A-79A6-4611-B461-0818D1AE6C0A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F4A3-759A-461C-8303-9C8EF684C8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2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D91A-79A6-4611-B461-0818D1AE6C0A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F4A3-759A-461C-8303-9C8EF684C8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8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D91A-79A6-4611-B461-0818D1AE6C0A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F4A3-759A-461C-8303-9C8EF684C8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48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D91A-79A6-4611-B461-0818D1AE6C0A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F4A3-759A-461C-8303-9C8EF684C8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6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CD91A-79A6-4611-B461-0818D1AE6C0A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EF4A3-759A-461C-8303-9C8EF684C8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8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code.org/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cad=rja&amp;uact=8&amp;ved=0ahUKEwjLutzdhOzWAhWhwVQKHe3kBBoQjRwIBw&amp;url=https://www.usatoday.com/story/news/world/2017/05/17/deportations-under-president-trump-undocumented-immigrants/101786264/&amp;psig=AOvVaw07khTDQ9TMYrnJfEQinZyP&amp;ust=1507930427877377" TargetMode="External"/><Relationship Id="rId7" Type="http://schemas.openxmlformats.org/officeDocument/2006/relationships/hyperlink" Target="https://www.kaggle.com/cbp/illegal-immigrants/data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cis.org/Report/New-Statistics-Enforcement" TargetMode="External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hyperlink" Target="https://github.com/search?q=health+and+fitness&amp;type=Issues&amp;utf8=%E2%9C%93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hhs.gov/fitness/resource-center/facts-and-statistics/index.html" TargetMode="External"/><Relationship Id="rId5" Type="http://schemas.openxmlformats.org/officeDocument/2006/relationships/hyperlink" Target="http://www.americanfitnessindex.org/report/" TargetMode="Externa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 3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utoShape 4" descr="Image result for general assembly logo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8" descr="Image result for general assembly logo"/>
          <p:cNvSpPr>
            <a:spLocks noChangeAspect="1" noChangeArrowheads="1"/>
          </p:cNvSpPr>
          <p:nvPr/>
        </p:nvSpPr>
        <p:spPr bwMode="auto">
          <a:xfrm>
            <a:off x="901699" y="1122362"/>
            <a:ext cx="2154238" cy="215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6500" dirty="0"/>
              <a:t>Diana F Camacho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Pricing Analyst II  </a:t>
            </a:r>
          </a:p>
          <a:p>
            <a:pPr algn="l"/>
            <a:r>
              <a:rPr lang="en-US" b="1" dirty="0">
                <a:solidFill>
                  <a:srgbClr val="00B050"/>
                </a:solidFill>
              </a:rPr>
              <a:t>W</a:t>
            </a:r>
            <a:r>
              <a:rPr lang="en-US" dirty="0"/>
              <a:t>aste </a:t>
            </a:r>
            <a:r>
              <a:rPr lang="en-US" dirty="0">
                <a:solidFill>
                  <a:srgbClr val="FFF8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dirty="0"/>
              <a:t>anagement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23" y="620480"/>
            <a:ext cx="2415356" cy="234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" y="158899"/>
            <a:ext cx="1515636" cy="15156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6" y="1769389"/>
            <a:ext cx="2814348" cy="3244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19795">
            <a:off x="5343797" y="441721"/>
            <a:ext cx="6545236" cy="389121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7918" y="710991"/>
            <a:ext cx="7591831" cy="56121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5000" b="1" dirty="0"/>
          </a:p>
          <a:p>
            <a:pPr marL="0" indent="0" algn="ctr">
              <a:buNone/>
            </a:pPr>
            <a:endParaRPr lang="en-US" sz="5000" b="1" dirty="0"/>
          </a:p>
          <a:p>
            <a:pPr marL="0" indent="0">
              <a:buNone/>
            </a:pPr>
            <a:endParaRPr lang="en-US" sz="5000" b="1" dirty="0"/>
          </a:p>
          <a:p>
            <a:pPr marL="0" indent="0">
              <a:buNone/>
            </a:pPr>
            <a:r>
              <a:rPr lang="en-US" sz="5000" b="1" dirty="0"/>
              <a:t>Final Project Topics</a:t>
            </a:r>
          </a:p>
          <a:p>
            <a:pPr marL="0" indent="0" algn="ctr">
              <a:buNone/>
            </a:pPr>
            <a:endParaRPr lang="en-US" sz="2000" dirty="0"/>
          </a:p>
          <a:p>
            <a:pPr marL="514350" indent="-514350">
              <a:buAutoNum type="arabicPeriod"/>
            </a:pPr>
            <a:r>
              <a:rPr lang="en-US" dirty="0"/>
              <a:t>Children’s Education</a:t>
            </a:r>
          </a:p>
          <a:p>
            <a:pPr marL="514350" indent="-514350">
              <a:buAutoNum type="arabicPeriod"/>
            </a:pPr>
            <a:r>
              <a:rPr lang="en-US" dirty="0"/>
              <a:t>Deportation in the US </a:t>
            </a:r>
          </a:p>
          <a:p>
            <a:pPr marL="514350" indent="-514350">
              <a:buAutoNum type="arabicPeriod"/>
            </a:pPr>
            <a:r>
              <a:rPr lang="en-US" dirty="0"/>
              <a:t>Health and Fitness – Weight Loss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4B7C1DD-857C-4D03-AAB3-C5C95BD51A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500831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91657" y="3935220"/>
            <a:ext cx="2808513" cy="27043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83284" y="306909"/>
            <a:ext cx="3625261" cy="17582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873" y="2388574"/>
            <a:ext cx="3742087" cy="1740070"/>
          </a:xfrm>
          <a:prstGeom prst="rect">
            <a:avLst/>
          </a:prstGeom>
        </p:spPr>
      </p:pic>
      <p:sp>
        <p:nvSpPr>
          <p:cNvPr id="11" name="AutoShape 6" descr="Image result for coding for kids images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516" y="640263"/>
            <a:ext cx="6713140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CHILDREN’S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070" y="1737665"/>
            <a:ext cx="6723145" cy="411979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Clr>
                <a:srgbClr val="8E5D4F"/>
              </a:buClr>
              <a:buNone/>
            </a:pPr>
            <a:r>
              <a:rPr lang="en-US" sz="2200" dirty="0"/>
              <a:t>What’s the appropriate age for kids to learn to code?</a:t>
            </a:r>
          </a:p>
          <a:p>
            <a:pPr marL="0">
              <a:buClr>
                <a:srgbClr val="8E5D4F"/>
              </a:buClr>
            </a:pPr>
            <a:endParaRPr lang="en-US" sz="2200" dirty="0"/>
          </a:p>
          <a:p>
            <a:pPr marL="0">
              <a:buClr>
                <a:srgbClr val="8E5D4F"/>
              </a:buClr>
            </a:pPr>
            <a:r>
              <a:rPr lang="en-US" sz="2200" dirty="0"/>
              <a:t>Hypothesis:</a:t>
            </a:r>
          </a:p>
          <a:p>
            <a:pPr marL="0" indent="0">
              <a:buClr>
                <a:srgbClr val="8E5D4F"/>
              </a:buClr>
              <a:buNone/>
            </a:pPr>
            <a:r>
              <a:rPr lang="en-US" sz="2200" dirty="0"/>
              <a:t>Five years or older is the appropriate age for kinds to learn to code</a:t>
            </a:r>
          </a:p>
          <a:p>
            <a:pPr marL="0">
              <a:buClr>
                <a:srgbClr val="8E5D4F"/>
              </a:buClr>
            </a:pPr>
            <a:endParaRPr lang="en-US" sz="2200" dirty="0"/>
          </a:p>
          <a:p>
            <a:pPr marL="0">
              <a:buClr>
                <a:srgbClr val="8E5D4F"/>
              </a:buClr>
            </a:pPr>
            <a:r>
              <a:rPr lang="en-US" sz="2200" dirty="0"/>
              <a:t>Data:</a:t>
            </a:r>
          </a:p>
          <a:p>
            <a:pPr marL="0" indent="0">
              <a:buClr>
                <a:srgbClr val="8E5D4F"/>
              </a:buClr>
              <a:buNone/>
            </a:pPr>
            <a:r>
              <a:rPr lang="en-US" sz="2200" dirty="0">
                <a:hlinkClick r:id="rId5"/>
              </a:rPr>
              <a:t>https://code.org/</a:t>
            </a:r>
            <a:r>
              <a:rPr lang="en-US" sz="2200" dirty="0"/>
              <a:t> - Seems to have country wide data</a:t>
            </a:r>
          </a:p>
          <a:p>
            <a:pPr marL="0" indent="0">
              <a:buClr>
                <a:srgbClr val="8E5D4F"/>
              </a:buClr>
              <a:buNone/>
            </a:pPr>
            <a:r>
              <a:rPr lang="en-US" sz="2200" dirty="0"/>
              <a:t>Git Hub</a:t>
            </a:r>
          </a:p>
          <a:p>
            <a:pPr marL="0" indent="0">
              <a:buClr>
                <a:srgbClr val="8E5D4F"/>
              </a:buClr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61150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Rectangle 20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6" name="Freeform 37">
            <a:extLst>
              <a:ext uri="{FF2B5EF4-FFF2-40B4-BE49-F238E27FC236}">
                <a16:creationId xmlns:a16="http://schemas.microsoft.com/office/drawing/2014/main" id="{7E6CA27E-BEE7-49F6-9FBE-99A7492AE1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1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37" r="2" b="25704"/>
          <a:stretch/>
        </p:blipFill>
        <p:spPr>
          <a:xfrm>
            <a:off x="6587330" y="1690689"/>
            <a:ext cx="5604670" cy="2501837"/>
          </a:xfrm>
          <a:custGeom>
            <a:avLst/>
            <a:gdLst>
              <a:gd name="connsiteX0" fmla="*/ 1159248 w 5604670"/>
              <a:gd name="connsiteY0" fmla="*/ 0 h 2501837"/>
              <a:gd name="connsiteX1" fmla="*/ 5604670 w 5604670"/>
              <a:gd name="connsiteY1" fmla="*/ 0 h 2501837"/>
              <a:gd name="connsiteX2" fmla="*/ 5604670 w 5604670"/>
              <a:gd name="connsiteY2" fmla="*/ 2501837 h 2501837"/>
              <a:gd name="connsiteX3" fmla="*/ 0 w 5604670"/>
              <a:gd name="connsiteY3" fmla="*/ 2501837 h 250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4670" h="2501837">
                <a:moveTo>
                  <a:pt x="1159248" y="0"/>
                </a:moveTo>
                <a:lnTo>
                  <a:pt x="5604670" y="0"/>
                </a:lnTo>
                <a:lnTo>
                  <a:pt x="5604670" y="2501837"/>
                </a:lnTo>
                <a:lnTo>
                  <a:pt x="0" y="2501837"/>
                </a:lnTo>
                <a:close/>
              </a:path>
            </a:pathLst>
          </a:custGeom>
        </p:spPr>
      </p:pic>
      <p:pic>
        <p:nvPicPr>
          <p:cNvPr id="2054" name="Picture 6" descr="Image result for deportation arrests">
            <a:hlinkClick r:id="rId3" invalidUrl="https://www.google.com/url?sa=i&amp;rct=j&amp;q=&amp;esrc=s&amp;source=images&amp;cd=&amp;cad=rja&amp;uact=8&amp;ved=0ahUKEwjLutzdhOzWAhWhwVQKHe3kBBoQjRwIBw&amp;url=https%3A%2F%2Fwww.usatoday.com%2Fstory%2Fnews%2Fworld%2F2017%2F05%2F17%2Fdeportations-under-president-trump-undocumented-immigrants%2F101786264%2F&amp;psig=AOvVaw07khTDQ9TMYrnJfEQinZyP&amp;ust=1507930427877377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8" r="1" b="17309"/>
          <a:stretch/>
        </p:blipFill>
        <p:spPr bwMode="auto">
          <a:xfrm>
            <a:off x="4791075" y="4357117"/>
            <a:ext cx="4570758" cy="2500884"/>
          </a:xfrm>
          <a:custGeom>
            <a:avLst/>
            <a:gdLst>
              <a:gd name="connsiteX0" fmla="*/ 1717230 w 4570758"/>
              <a:gd name="connsiteY0" fmla="*/ 0 h 2500884"/>
              <a:gd name="connsiteX1" fmla="*/ 4570758 w 4570758"/>
              <a:gd name="connsiteY1" fmla="*/ 0 h 2500884"/>
              <a:gd name="connsiteX2" fmla="*/ 3411951 w 4570758"/>
              <a:gd name="connsiteY2" fmla="*/ 2500884 h 2500884"/>
              <a:gd name="connsiteX3" fmla="*/ 3405728 w 4570758"/>
              <a:gd name="connsiteY3" fmla="*/ 2500884 h 2500884"/>
              <a:gd name="connsiteX4" fmla="*/ 2215937 w 4570758"/>
              <a:gd name="connsiteY4" fmla="*/ 2500884 h 2500884"/>
              <a:gd name="connsiteX5" fmla="*/ 565892 w 4570758"/>
              <a:gd name="connsiteY5" fmla="*/ 2500884 h 2500884"/>
              <a:gd name="connsiteX6" fmla="*/ 0 w 4570758"/>
              <a:gd name="connsiteY6" fmla="*/ 2500884 h 2500884"/>
              <a:gd name="connsiteX7" fmla="*/ 0 w 4570758"/>
              <a:gd name="connsiteY7" fmla="*/ 2500883 h 2500884"/>
              <a:gd name="connsiteX8" fmla="*/ 552186 w 4570758"/>
              <a:gd name="connsiteY8" fmla="*/ 2500883 h 2500884"/>
              <a:gd name="connsiteX9" fmla="*/ 558423 w 4570758"/>
              <a:gd name="connsiteY9" fmla="*/ 2500883 h 25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70758" h="2500884">
                <a:moveTo>
                  <a:pt x="1717230" y="0"/>
                </a:moveTo>
                <a:lnTo>
                  <a:pt x="4570758" y="0"/>
                </a:lnTo>
                <a:lnTo>
                  <a:pt x="3411951" y="2500884"/>
                </a:lnTo>
                <a:lnTo>
                  <a:pt x="3405728" y="2500884"/>
                </a:lnTo>
                <a:lnTo>
                  <a:pt x="2215937" y="2500884"/>
                </a:lnTo>
                <a:lnTo>
                  <a:pt x="565892" y="2500884"/>
                </a:lnTo>
                <a:lnTo>
                  <a:pt x="0" y="2500884"/>
                </a:lnTo>
                <a:lnTo>
                  <a:pt x="0" y="2500883"/>
                </a:lnTo>
                <a:lnTo>
                  <a:pt x="552186" y="2500883"/>
                </a:lnTo>
                <a:lnTo>
                  <a:pt x="558423" y="25008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22" r="-1" b="10345"/>
          <a:stretch/>
        </p:blipFill>
        <p:spPr>
          <a:xfrm>
            <a:off x="7823673" y="4347583"/>
            <a:ext cx="4368327" cy="2500884"/>
          </a:xfrm>
          <a:custGeom>
            <a:avLst/>
            <a:gdLst>
              <a:gd name="connsiteX0" fmla="*/ 1717230 w 4368327"/>
              <a:gd name="connsiteY0" fmla="*/ 0 h 2500884"/>
              <a:gd name="connsiteX1" fmla="*/ 4368327 w 4368327"/>
              <a:gd name="connsiteY1" fmla="*/ 0 h 2500884"/>
              <a:gd name="connsiteX2" fmla="*/ 4368327 w 4368327"/>
              <a:gd name="connsiteY2" fmla="*/ 2500884 h 2500884"/>
              <a:gd name="connsiteX3" fmla="*/ 0 w 4368327"/>
              <a:gd name="connsiteY3" fmla="*/ 2500884 h 2500884"/>
              <a:gd name="connsiteX4" fmla="*/ 0 w 4368327"/>
              <a:gd name="connsiteY4" fmla="*/ 2500883 h 2500884"/>
              <a:gd name="connsiteX5" fmla="*/ 552186 w 4368327"/>
              <a:gd name="connsiteY5" fmla="*/ 2500883 h 2500884"/>
              <a:gd name="connsiteX6" fmla="*/ 558423 w 4368327"/>
              <a:gd name="connsiteY6" fmla="*/ 2500883 h 25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68327" h="2500884">
                <a:moveTo>
                  <a:pt x="1717230" y="0"/>
                </a:moveTo>
                <a:lnTo>
                  <a:pt x="4368327" y="0"/>
                </a:lnTo>
                <a:lnTo>
                  <a:pt x="4368327" y="2500884"/>
                </a:lnTo>
                <a:lnTo>
                  <a:pt x="0" y="2500884"/>
                </a:lnTo>
                <a:lnTo>
                  <a:pt x="0" y="2500883"/>
                </a:lnTo>
                <a:lnTo>
                  <a:pt x="552186" y="2500883"/>
                </a:lnTo>
                <a:lnTo>
                  <a:pt x="558423" y="2500883"/>
                </a:lnTo>
                <a:close/>
              </a:path>
            </a:pathLst>
          </a:custGeom>
        </p:spPr>
      </p:pic>
      <p:sp>
        <p:nvSpPr>
          <p:cNvPr id="7" name="AutoShape 2" descr="Image result for deportation arrests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/>
              <a:t>US DEPORTATIONS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72" y="1880559"/>
            <a:ext cx="5803457" cy="46239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chemeClr val="bg1"/>
                </a:solidFill>
              </a:rPr>
              <a:t>What ethnicity is the most affected</a:t>
            </a:r>
          </a:p>
          <a:p>
            <a:pPr marL="0"/>
            <a:endParaRPr lang="en-US" sz="2000" dirty="0">
              <a:solidFill>
                <a:schemeClr val="bg1"/>
              </a:solidFill>
            </a:endParaRPr>
          </a:p>
          <a:p>
            <a:pPr marL="0"/>
            <a:r>
              <a:rPr lang="en-US" sz="2000" dirty="0">
                <a:solidFill>
                  <a:schemeClr val="bg1"/>
                </a:solidFill>
              </a:rPr>
              <a:t>Hypothesis: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Latin or Hispanics are the most affected</a:t>
            </a:r>
          </a:p>
          <a:p>
            <a:pPr marL="0"/>
            <a:endParaRPr lang="en-US" sz="2000" dirty="0">
              <a:solidFill>
                <a:schemeClr val="bg1"/>
              </a:solidFill>
            </a:endParaRPr>
          </a:p>
          <a:p>
            <a:pPr marL="0"/>
            <a:r>
              <a:rPr lang="en-US" sz="2000" dirty="0">
                <a:solidFill>
                  <a:schemeClr val="bg1"/>
                </a:solidFill>
              </a:rPr>
              <a:t>Data: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hlinkClick r:id="rId6"/>
              </a:rPr>
              <a:t>https://cis.org/Report/New-Statistics-Enforcement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Government data sites – PD, ICE, US boarder public data sites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hlinkClick r:id="rId7"/>
              </a:rPr>
              <a:t>https://www.kaggle.com/cbp/illegal-immigrants/data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3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F88DA1F7-243F-4238-B2E5-D9BC0A53C2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rgbClr val="333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ounded Rectangle 9">
            <a:extLst>
              <a:ext uri="{FF2B5EF4-FFF2-40B4-BE49-F238E27FC236}">
                <a16:creationId xmlns:a16="http://schemas.microsoft.com/office/drawing/2014/main" id="{A7FC5E3B-10AB-47E5-A8FC-14E8B42CE5A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131819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7942" y="803049"/>
            <a:ext cx="2151777" cy="1635351"/>
          </a:xfrm>
          <a:prstGeom prst="rect">
            <a:avLst/>
          </a:prstGeom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672" y="4602812"/>
            <a:ext cx="2518317" cy="10073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1021" y="2558128"/>
            <a:ext cx="2125618" cy="1594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0629" y="380899"/>
            <a:ext cx="794657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b="1" u="sng" dirty="0">
                <a:solidFill>
                  <a:srgbClr val="002060"/>
                </a:solidFill>
              </a:rPr>
              <a:t>Health &amp; Fitness – Weight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840" y="1736035"/>
            <a:ext cx="7860377" cy="502257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300" dirty="0"/>
              <a:t>The weight loss resolution.  How many people start with weight loss NYE resolution?  Are you loosing those 10lbs?</a:t>
            </a:r>
          </a:p>
          <a:p>
            <a:pPr marL="0"/>
            <a:endParaRPr lang="en-US" sz="2300" dirty="0"/>
          </a:p>
          <a:p>
            <a:pPr marL="0"/>
            <a:r>
              <a:rPr lang="en-US" sz="2300" dirty="0"/>
              <a:t>Hypothesis: </a:t>
            </a:r>
          </a:p>
          <a:p>
            <a:pPr marL="0" indent="0">
              <a:buNone/>
            </a:pPr>
            <a:r>
              <a:rPr lang="en-US" sz="2300" dirty="0"/>
              <a:t>   10% of Americans accomplish their weight loss goal</a:t>
            </a:r>
          </a:p>
          <a:p>
            <a:pPr marL="0" indent="0">
              <a:buNone/>
            </a:pPr>
            <a:endParaRPr lang="en-US" sz="2000" dirty="0"/>
          </a:p>
          <a:p>
            <a:pPr marL="0"/>
            <a:r>
              <a:rPr lang="en-US" sz="2000" dirty="0"/>
              <a:t>Data:</a:t>
            </a:r>
          </a:p>
          <a:p>
            <a:pPr marL="457200" lvl="1" indent="0">
              <a:buNone/>
            </a:pPr>
            <a:r>
              <a:rPr lang="en-US" sz="1800" dirty="0">
                <a:hlinkClick r:id="rId5"/>
              </a:rPr>
              <a:t>http://www.americanfitnessindex.org/report/</a:t>
            </a:r>
            <a:endParaRPr lang="en-US" sz="1800" dirty="0"/>
          </a:p>
          <a:p>
            <a:pPr marL="457200" lvl="1" indent="0">
              <a:buNone/>
            </a:pPr>
            <a:endParaRPr lang="en-US" sz="300" dirty="0"/>
          </a:p>
          <a:p>
            <a:pPr marL="457200" lvl="1" indent="0">
              <a:buNone/>
            </a:pPr>
            <a:r>
              <a:rPr lang="en-US" sz="1800" dirty="0">
                <a:hlinkClick r:id="rId6"/>
              </a:rPr>
              <a:t>https://www.hhs.gov/fitness/resource-center/facts-and-statistics/index.html</a:t>
            </a:r>
            <a:endParaRPr lang="en-US" sz="1800" dirty="0"/>
          </a:p>
          <a:p>
            <a:pPr marL="457200" lvl="1" indent="0">
              <a:buNone/>
            </a:pPr>
            <a:endParaRPr lang="en-US" sz="300" dirty="0"/>
          </a:p>
          <a:p>
            <a:pPr marL="457200" lvl="1" indent="0">
              <a:buNone/>
            </a:pPr>
            <a:r>
              <a:rPr lang="en-US" sz="1800" dirty="0">
                <a:hlinkClick r:id="rId7"/>
              </a:rPr>
              <a:t>https://github.com/search?q=health+and+fitness&amp;type=Issues&amp;utf8=%E2%9C%93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442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0"/>
            <a:ext cx="11420475" cy="725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88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/>
          <a:lstStyle/>
          <a:p>
            <a:r>
              <a:rPr lang="en-US" dirty="0"/>
              <a:t>Project Requirements – Part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05332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DELIVERABLES</a:t>
            </a:r>
          </a:p>
          <a:p>
            <a:r>
              <a:rPr lang="en-US" b="1" dirty="0"/>
              <a:t>Lightning Presentation</a:t>
            </a:r>
          </a:p>
          <a:p>
            <a:r>
              <a:rPr lang="en-US" b="1" dirty="0"/>
              <a:t>Requirements:</a:t>
            </a:r>
            <a:r>
              <a:rPr lang="en-US" dirty="0"/>
              <a:t> You should present from a prepared deck that explains the following:</a:t>
            </a:r>
          </a:p>
          <a:p>
            <a:pPr lvl="1"/>
            <a:r>
              <a:rPr lang="en-US" b="1" i="1" dirty="0"/>
              <a:t>The Problem</a:t>
            </a:r>
            <a:r>
              <a:rPr lang="en-US" dirty="0"/>
              <a:t>: What's the background and scope of the project idea? What problem are you attempting to address or solve? Who may it matter to?</a:t>
            </a:r>
          </a:p>
          <a:p>
            <a:pPr lvl="1"/>
            <a:r>
              <a:rPr lang="en-US" b="1" i="1" dirty="0"/>
              <a:t>Data</a:t>
            </a:r>
            <a:r>
              <a:rPr lang="en-US" dirty="0"/>
              <a:t>: What data exists to help solve this problem? Where is it coming from? What does the data look like? What is the observation?</a:t>
            </a:r>
          </a:p>
          <a:p>
            <a:pPr lvl="1"/>
            <a:r>
              <a:rPr lang="en-US" b="1" i="1" dirty="0"/>
              <a:t>Hypotheses</a:t>
            </a:r>
            <a:r>
              <a:rPr lang="en-US" dirty="0"/>
              <a:t>: Given the problem and data you're aware of, what do you believe is the solution? What does success look like?</a:t>
            </a:r>
          </a:p>
          <a:p>
            <a:r>
              <a:rPr lang="en-US" b="1" dirty="0"/>
              <a:t>Detailed Breakdown:</a:t>
            </a:r>
            <a:r>
              <a:rPr lang="en-US" dirty="0"/>
              <a:t> Your presentation must:</a:t>
            </a:r>
          </a:p>
          <a:p>
            <a:pPr lvl="1"/>
            <a:r>
              <a:rPr lang="en-US" dirty="0"/>
              <a:t>Explain three potential projects, including: a problem statement, a hypothesis, and potential data sets</a:t>
            </a:r>
          </a:p>
          <a:p>
            <a:pPr lvl="1"/>
            <a:r>
              <a:rPr lang="en-US" dirty="0"/>
              <a:t>Be 2-3 minutes in duration</a:t>
            </a:r>
          </a:p>
          <a:p>
            <a:pPr lvl="1"/>
            <a:r>
              <a:rPr lang="en-US" dirty="0"/>
              <a:t>Demonstrate familiarity with the domain of the data</a:t>
            </a:r>
          </a:p>
          <a:p>
            <a:r>
              <a:rPr lang="en-US" b="1" dirty="0"/>
              <a:t>Bonus:</a:t>
            </a:r>
            <a:endParaRPr lang="en-US" dirty="0"/>
          </a:p>
          <a:p>
            <a:pPr lvl="1"/>
            <a:r>
              <a:rPr lang="en-US" dirty="0"/>
              <a:t>High level data points can help show the "improvement" scope that's available</a:t>
            </a:r>
          </a:p>
          <a:p>
            <a:pPr lvl="1"/>
            <a:r>
              <a:rPr lang="en-US" dirty="0"/>
              <a:t>Cite similar/previous work that will better inform your strategy that can be taken</a:t>
            </a:r>
          </a:p>
          <a:p>
            <a:r>
              <a:rPr lang="en-US" b="1" dirty="0"/>
              <a:t>Submission:</a:t>
            </a:r>
            <a:endParaRPr lang="en-US" dirty="0"/>
          </a:p>
          <a:p>
            <a:pPr lvl="1"/>
            <a:r>
              <a:rPr lang="en-US" dirty="0"/>
              <a:t>Present materials in class</a:t>
            </a:r>
          </a:p>
          <a:p>
            <a:pPr lvl="1"/>
            <a:r>
              <a:rPr lang="en-US" dirty="0"/>
              <a:t>Submit presentation to instructor via email.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84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169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Diana F Camacho</vt:lpstr>
      <vt:lpstr>PowerPoint Presentation</vt:lpstr>
      <vt:lpstr>CHILDREN’S EDUCATION</vt:lpstr>
      <vt:lpstr>US DEPORTATIONS</vt:lpstr>
      <vt:lpstr>Health &amp; Fitness – Weight Loss</vt:lpstr>
      <vt:lpstr>PowerPoint Presentation</vt:lpstr>
      <vt:lpstr>Project Requirements – Part 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Diana F Camacho</dc:title>
  <dc:creator>Camacho, Diana F.</dc:creator>
  <cp:lastModifiedBy>Camacho, Diana F.</cp:lastModifiedBy>
  <cp:revision>26</cp:revision>
  <dcterms:created xsi:type="dcterms:W3CDTF">2017-10-12T16:56:38Z</dcterms:created>
  <dcterms:modified xsi:type="dcterms:W3CDTF">2017-10-12T23:32:41Z</dcterms:modified>
</cp:coreProperties>
</file>