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64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378-9EE6-4CAD-A47D-CD8A2743F472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777E-1A33-4E33-8ADD-40B483F98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4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378-9EE6-4CAD-A47D-CD8A2743F472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777E-1A33-4E33-8ADD-40B483F98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4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378-9EE6-4CAD-A47D-CD8A2743F472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777E-1A33-4E33-8ADD-40B483F98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25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378-9EE6-4CAD-A47D-CD8A2743F472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777E-1A33-4E33-8ADD-40B483F98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10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378-9EE6-4CAD-A47D-CD8A2743F472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777E-1A33-4E33-8ADD-40B483F98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49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378-9EE6-4CAD-A47D-CD8A2743F472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777E-1A33-4E33-8ADD-40B483F98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55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378-9EE6-4CAD-A47D-CD8A2743F472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777E-1A33-4E33-8ADD-40B483F98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11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378-9EE6-4CAD-A47D-CD8A2743F472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777E-1A33-4E33-8ADD-40B483F98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60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378-9EE6-4CAD-A47D-CD8A2743F472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777E-1A33-4E33-8ADD-40B483F98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9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378-9EE6-4CAD-A47D-CD8A2743F472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777E-1A33-4E33-8ADD-40B483F98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74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378-9EE6-4CAD-A47D-CD8A2743F472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777E-1A33-4E33-8ADD-40B483F98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3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B378-9EE6-4CAD-A47D-CD8A2743F472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B777E-1A33-4E33-8ADD-40B483F98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58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B424FFF-2523-4841-925C-9448EC6FC509}"/>
              </a:ext>
            </a:extLst>
          </p:cNvPr>
          <p:cNvSpPr txBox="1"/>
          <p:nvPr/>
        </p:nvSpPr>
        <p:spPr>
          <a:xfrm>
            <a:off x="471948" y="255639"/>
            <a:ext cx="525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BLAST result files:</a:t>
            </a: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FA3F4CD9-0610-47E4-8998-416005F96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7"/>
            <a:ext cx="32385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DA1E68-9262-4673-A50F-9F0094A5AA7A}"/>
              </a:ext>
            </a:extLst>
          </p:cNvPr>
          <p:cNvSpPr txBox="1"/>
          <p:nvPr/>
        </p:nvSpPr>
        <p:spPr>
          <a:xfrm>
            <a:off x="506360" y="860323"/>
            <a:ext cx="83131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File:</a:t>
            </a:r>
            <a:r>
              <a:rPr lang="pt-BR" b="1" dirty="0"/>
              <a:t> </a:t>
            </a:r>
            <a:r>
              <a:rPr lang="pt-BR" b="1" dirty="0" err="1"/>
              <a:t>allprots.fasta-BLAST.all</a:t>
            </a:r>
            <a:endParaRPr lang="pt-BR" b="1" dirty="0"/>
          </a:p>
          <a:p>
            <a:r>
              <a:rPr lang="en-US" dirty="0"/>
              <a:t>Contains the BLASTp result from ALL X ALL proteins, excluding self matches.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Commands:</a:t>
            </a:r>
          </a:p>
          <a:p>
            <a:r>
              <a:rPr lang="en-US" b="1" dirty="0"/>
              <a:t>Removing Windows “\r” and </a:t>
            </a:r>
            <a:r>
              <a:rPr lang="en-US" b="1" dirty="0" err="1"/>
              <a:t>Formating</a:t>
            </a:r>
            <a:r>
              <a:rPr lang="en-US" b="1" dirty="0"/>
              <a:t> to fasta:</a:t>
            </a:r>
          </a:p>
          <a:p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awk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'{ sub("\r$", ""); print }' allprots.csv |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tail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-n+2| 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s'/"//g' |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awk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-F"," '{print "&gt;"$1"\n"$5}' &gt;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allprots.fasta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b="1" dirty="0"/>
              <a:t>Formatting BLAST database: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makeblastdb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allprots.fasta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dbtype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b="1" dirty="0"/>
              <a:t>Running BLASTp: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blastp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-query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allprots.fasta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allprots.fasta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-seg no 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outfmt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'6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qseqid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sseqid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length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qlen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nident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pident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qcovhsp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mismatch  gaps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qstart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qend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sstart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score'  &gt;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allprots.fasta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-BLAST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ADE4C1-2B2D-4635-83CD-2C8D3FE4D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559" b="40758"/>
          <a:stretch/>
        </p:blipFill>
        <p:spPr>
          <a:xfrm>
            <a:off x="275301" y="2526101"/>
            <a:ext cx="8754351" cy="3923860"/>
          </a:xfrm>
          <a:prstGeom prst="rect">
            <a:avLst/>
          </a:prstGeom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87020848-7692-4888-9996-C09589D05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7"/>
            <a:ext cx="32385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C3100A-D405-4F89-BCE4-F688BD8669F4}"/>
              </a:ext>
            </a:extLst>
          </p:cNvPr>
          <p:cNvSpPr txBox="1"/>
          <p:nvPr/>
        </p:nvSpPr>
        <p:spPr>
          <a:xfrm>
            <a:off x="299884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allprots.fasta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-BLAST file description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AA7365-3C50-415B-9C32-20457BFAF531}"/>
              </a:ext>
            </a:extLst>
          </p:cNvPr>
          <p:cNvSpPr txBox="1"/>
          <p:nvPr/>
        </p:nvSpPr>
        <p:spPr>
          <a:xfrm>
            <a:off x="526026" y="365939"/>
            <a:ext cx="2875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columns correspond to: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D1CD9A-67E5-45F2-91EB-45745CDB32B5}"/>
              </a:ext>
            </a:extLst>
          </p:cNvPr>
          <p:cNvSpPr txBox="1"/>
          <p:nvPr/>
        </p:nvSpPr>
        <p:spPr>
          <a:xfrm rot="16200000">
            <a:off x="-9833" y="1835637"/>
            <a:ext cx="1199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Query ID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3D790A1-E94B-4D99-B60A-B4097B6E214C}"/>
              </a:ext>
            </a:extLst>
          </p:cNvPr>
          <p:cNvSpPr txBox="1"/>
          <p:nvPr/>
        </p:nvSpPr>
        <p:spPr>
          <a:xfrm rot="16200000">
            <a:off x="929149" y="1870050"/>
            <a:ext cx="1199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Subject ID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EB8EAD-7188-4CBE-817F-9C82890E54E4}"/>
              </a:ext>
            </a:extLst>
          </p:cNvPr>
          <p:cNvSpPr txBox="1"/>
          <p:nvPr/>
        </p:nvSpPr>
        <p:spPr>
          <a:xfrm rot="16200000">
            <a:off x="1495578" y="1699059"/>
            <a:ext cx="164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Alignment Length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ED561C1-A956-46C5-B9BA-C3A6E18D5A95}"/>
              </a:ext>
            </a:extLst>
          </p:cNvPr>
          <p:cNvSpPr txBox="1"/>
          <p:nvPr/>
        </p:nvSpPr>
        <p:spPr>
          <a:xfrm rot="16200000">
            <a:off x="2031436" y="1664646"/>
            <a:ext cx="164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Query Length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A06E610-AF09-40D8-AC8F-79BB3CD50825}"/>
              </a:ext>
            </a:extLst>
          </p:cNvPr>
          <p:cNvSpPr txBox="1"/>
          <p:nvPr/>
        </p:nvSpPr>
        <p:spPr>
          <a:xfrm rot="16200000">
            <a:off x="2537797" y="1679394"/>
            <a:ext cx="164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Subject Length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4F8AA4C-0E9C-49D2-82FD-CCFC31C3563C}"/>
              </a:ext>
            </a:extLst>
          </p:cNvPr>
          <p:cNvSpPr txBox="1"/>
          <p:nvPr/>
        </p:nvSpPr>
        <p:spPr>
          <a:xfrm rot="16200000">
            <a:off x="3090862" y="1648511"/>
            <a:ext cx="1477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identities </a:t>
            </a:r>
          </a:p>
          <a:p>
            <a:r>
              <a:rPr lang="en-US" sz="1200" dirty="0"/>
              <a:t>(sequence matches)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3C5D60C-69DF-4E47-BFDA-2E57A2124F34}"/>
              </a:ext>
            </a:extLst>
          </p:cNvPr>
          <p:cNvSpPr txBox="1"/>
          <p:nvPr/>
        </p:nvSpPr>
        <p:spPr>
          <a:xfrm rot="16200000">
            <a:off x="3481696" y="1600736"/>
            <a:ext cx="1747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Percentage of identity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3B33DB3-E55F-4367-8710-EF6F4DFF87FF}"/>
              </a:ext>
            </a:extLst>
          </p:cNvPr>
          <p:cNvSpPr txBox="1"/>
          <p:nvPr/>
        </p:nvSpPr>
        <p:spPr>
          <a:xfrm rot="16200000">
            <a:off x="3870071" y="1585989"/>
            <a:ext cx="1747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Query coverage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D04C66B-538C-40C7-AB6D-ECC0E916B296}"/>
              </a:ext>
            </a:extLst>
          </p:cNvPr>
          <p:cNvSpPr txBox="1"/>
          <p:nvPr/>
        </p:nvSpPr>
        <p:spPr>
          <a:xfrm rot="16200000">
            <a:off x="4346936" y="1581072"/>
            <a:ext cx="1747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</a:t>
            </a:r>
            <a:r>
              <a:rPr lang="en-US" sz="1200" dirty="0" err="1"/>
              <a:t>missmatches</a:t>
            </a:r>
            <a:endParaRPr lang="en-US" sz="12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C28F811-BB4B-4E83-A4AE-BA68758ED28A}"/>
              </a:ext>
            </a:extLst>
          </p:cNvPr>
          <p:cNvSpPr txBox="1"/>
          <p:nvPr/>
        </p:nvSpPr>
        <p:spPr>
          <a:xfrm rot="16200000">
            <a:off x="4813968" y="1556491"/>
            <a:ext cx="1747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gaps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8C19E66-918B-4675-8CC3-E437B4949D5F}"/>
              </a:ext>
            </a:extLst>
          </p:cNvPr>
          <p:cNvSpPr txBox="1"/>
          <p:nvPr/>
        </p:nvSpPr>
        <p:spPr>
          <a:xfrm rot="16200000">
            <a:off x="5300664" y="1561407"/>
            <a:ext cx="1747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Query match start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44131D3-9630-45DF-955A-9D8B6D9270A0}"/>
              </a:ext>
            </a:extLst>
          </p:cNvPr>
          <p:cNvSpPr txBox="1"/>
          <p:nvPr/>
        </p:nvSpPr>
        <p:spPr>
          <a:xfrm rot="16200000">
            <a:off x="5885683" y="1576155"/>
            <a:ext cx="1747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Query match end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258DC03-EA15-406F-845C-79B094B3D2A7}"/>
              </a:ext>
            </a:extLst>
          </p:cNvPr>
          <p:cNvSpPr txBox="1"/>
          <p:nvPr/>
        </p:nvSpPr>
        <p:spPr>
          <a:xfrm rot="16200000">
            <a:off x="6323219" y="1590903"/>
            <a:ext cx="1747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Subject  match start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9C96A43-54F8-4D08-98AD-26CF370C3024}"/>
              </a:ext>
            </a:extLst>
          </p:cNvPr>
          <p:cNvSpPr txBox="1"/>
          <p:nvPr/>
        </p:nvSpPr>
        <p:spPr>
          <a:xfrm rot="16200000">
            <a:off x="6873825" y="1561407"/>
            <a:ext cx="1747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Subject match end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D99446D-5EE4-4967-9669-1B80FAF5E022}"/>
              </a:ext>
            </a:extLst>
          </p:cNvPr>
          <p:cNvSpPr txBox="1"/>
          <p:nvPr/>
        </p:nvSpPr>
        <p:spPr>
          <a:xfrm rot="16200000">
            <a:off x="7370354" y="1546658"/>
            <a:ext cx="1747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E-value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B89563C-FAC4-4752-955E-60F0B593ECFF}"/>
              </a:ext>
            </a:extLst>
          </p:cNvPr>
          <p:cNvSpPr txBox="1"/>
          <p:nvPr/>
        </p:nvSpPr>
        <p:spPr>
          <a:xfrm rot="16200000">
            <a:off x="7847219" y="1551574"/>
            <a:ext cx="1747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85018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>
            <a:extLst>
              <a:ext uri="{FF2B5EF4-FFF2-40B4-BE49-F238E27FC236}">
                <a16:creationId xmlns:a16="http://schemas.microsoft.com/office/drawing/2014/main" id="{F9C3F534-2E7F-4D94-A0E9-CDC28CDC0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7"/>
            <a:ext cx="32385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7D64822-4953-481B-BBB5-BF860A61C5C4}"/>
              </a:ext>
            </a:extLst>
          </p:cNvPr>
          <p:cNvSpPr txBox="1"/>
          <p:nvPr/>
        </p:nvSpPr>
        <p:spPr>
          <a:xfrm>
            <a:off x="648930" y="973393"/>
            <a:ext cx="276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&gt;Seq1 (query)</a:t>
            </a:r>
          </a:p>
          <a:p>
            <a:r>
              <a:rPr lang="pt-BR" dirty="0"/>
              <a:t>ATGCTA</a:t>
            </a:r>
            <a:r>
              <a:rPr lang="pt-BR" dirty="0">
                <a:solidFill>
                  <a:srgbClr val="FF0000"/>
                </a:solidFill>
              </a:rPr>
              <a:t>GCTATGCGTA</a:t>
            </a:r>
            <a:r>
              <a:rPr lang="pt-BR" dirty="0"/>
              <a:t>CTTA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2AF523-8074-491F-AEEE-531EEE4B32A4}"/>
              </a:ext>
            </a:extLst>
          </p:cNvPr>
          <p:cNvSpPr txBox="1"/>
          <p:nvPr/>
        </p:nvSpPr>
        <p:spPr>
          <a:xfrm>
            <a:off x="634181" y="2050025"/>
            <a:ext cx="276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&gt;Seq2 (subject)</a:t>
            </a:r>
          </a:p>
          <a:p>
            <a:r>
              <a:rPr lang="pt-BR" dirty="0"/>
              <a:t>TCCGAT</a:t>
            </a:r>
            <a:r>
              <a:rPr lang="pt-BR" dirty="0">
                <a:solidFill>
                  <a:srgbClr val="00B0F0"/>
                </a:solidFill>
              </a:rPr>
              <a:t>GCTATGCGTA</a:t>
            </a:r>
            <a:r>
              <a:rPr lang="pt-BR" dirty="0"/>
              <a:t>AGGC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85204494-9BC9-46B7-9673-572A63A7CB33}"/>
              </a:ext>
            </a:extLst>
          </p:cNvPr>
          <p:cNvSpPr/>
          <p:nvPr/>
        </p:nvSpPr>
        <p:spPr>
          <a:xfrm>
            <a:off x="3510118" y="1494503"/>
            <a:ext cx="1976284" cy="845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BLASTn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AD1361-7339-49C9-ADA4-783C544437B6}"/>
              </a:ext>
            </a:extLst>
          </p:cNvPr>
          <p:cNvSpPr txBox="1"/>
          <p:nvPr/>
        </p:nvSpPr>
        <p:spPr>
          <a:xfrm>
            <a:off x="5889523" y="1425677"/>
            <a:ext cx="192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Seq1 </a:t>
            </a:r>
            <a:r>
              <a:rPr lang="pt-BR" dirty="0">
                <a:solidFill>
                  <a:srgbClr val="FF0000"/>
                </a:solidFill>
              </a:rPr>
              <a:t>GCTATGCGTA</a:t>
            </a:r>
          </a:p>
          <a:p>
            <a:r>
              <a:rPr lang="pt-BR" dirty="0"/>
              <a:t>Seq2 </a:t>
            </a:r>
            <a:r>
              <a:rPr lang="pt-BR" dirty="0">
                <a:solidFill>
                  <a:srgbClr val="00B0F0"/>
                </a:solidFill>
              </a:rPr>
              <a:t>GCTATGCGTA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65912A9-5CB5-4088-83F4-3E9F98CB08D1}"/>
              </a:ext>
            </a:extLst>
          </p:cNvPr>
          <p:cNvSpPr txBox="1"/>
          <p:nvPr/>
        </p:nvSpPr>
        <p:spPr>
          <a:xfrm>
            <a:off x="5948516" y="2104103"/>
            <a:ext cx="202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identity 100%</a:t>
            </a:r>
          </a:p>
          <a:p>
            <a:r>
              <a:rPr lang="en-US"/>
              <a:t>coverage 50%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E4BDB4-9FDE-499E-8880-F88FC453D51C}"/>
              </a:ext>
            </a:extLst>
          </p:cNvPr>
          <p:cNvSpPr txBox="1"/>
          <p:nvPr/>
        </p:nvSpPr>
        <p:spPr>
          <a:xfrm>
            <a:off x="614517" y="3908322"/>
            <a:ext cx="276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&gt;Seq3 (query)</a:t>
            </a:r>
          </a:p>
          <a:p>
            <a:r>
              <a:rPr lang="pt-BR" dirty="0">
                <a:solidFill>
                  <a:srgbClr val="FF0000"/>
                </a:solidFill>
              </a:rPr>
              <a:t>GCTAT</a:t>
            </a:r>
            <a:r>
              <a:rPr lang="pt-BR" dirty="0"/>
              <a:t>C</a:t>
            </a:r>
            <a:r>
              <a:rPr lang="pt-BR" dirty="0">
                <a:solidFill>
                  <a:srgbClr val="FF0000"/>
                </a:solidFill>
              </a:rPr>
              <a:t>CGTA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F4A9778-E50F-481F-99FB-0870F4FD123B}"/>
              </a:ext>
            </a:extLst>
          </p:cNvPr>
          <p:cNvSpPr txBox="1"/>
          <p:nvPr/>
        </p:nvSpPr>
        <p:spPr>
          <a:xfrm>
            <a:off x="599768" y="4984954"/>
            <a:ext cx="276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&gt;Seq4 (subject)</a:t>
            </a:r>
          </a:p>
          <a:p>
            <a:r>
              <a:rPr lang="pt-BR" dirty="0">
                <a:solidFill>
                  <a:srgbClr val="00B0F0"/>
                </a:solidFill>
              </a:rPr>
              <a:t>GCTAT</a:t>
            </a:r>
            <a:r>
              <a:rPr lang="pt-BR" dirty="0"/>
              <a:t>T</a:t>
            </a:r>
            <a:r>
              <a:rPr lang="pt-BR" dirty="0">
                <a:solidFill>
                  <a:srgbClr val="00B0F0"/>
                </a:solidFill>
              </a:rPr>
              <a:t>CGTA</a:t>
            </a: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61CED8D-FC3B-4F48-BDBB-ED024040EDFF}"/>
              </a:ext>
            </a:extLst>
          </p:cNvPr>
          <p:cNvSpPr/>
          <p:nvPr/>
        </p:nvSpPr>
        <p:spPr>
          <a:xfrm>
            <a:off x="3475705" y="4429432"/>
            <a:ext cx="1976284" cy="845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BLASTn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6D83EAD-27F6-4234-B014-EB66C65641CF}"/>
              </a:ext>
            </a:extLst>
          </p:cNvPr>
          <p:cNvSpPr txBox="1"/>
          <p:nvPr/>
        </p:nvSpPr>
        <p:spPr>
          <a:xfrm>
            <a:off x="5855110" y="4360606"/>
            <a:ext cx="192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Seq1 </a:t>
            </a:r>
            <a:r>
              <a:rPr lang="en-US">
                <a:solidFill>
                  <a:srgbClr val="FF0000"/>
                </a:solidFill>
              </a:rPr>
              <a:t>GCTAT</a:t>
            </a:r>
            <a:r>
              <a:rPr lang="en-US"/>
              <a:t>C</a:t>
            </a:r>
            <a:r>
              <a:rPr lang="en-US">
                <a:solidFill>
                  <a:srgbClr val="FF0000"/>
                </a:solidFill>
              </a:rPr>
              <a:t>CGTA</a:t>
            </a:r>
          </a:p>
          <a:p>
            <a:r>
              <a:rPr lang="en-US"/>
              <a:t>Seq2 </a:t>
            </a:r>
            <a:r>
              <a:rPr lang="en-US">
                <a:solidFill>
                  <a:srgbClr val="00B0F0"/>
                </a:solidFill>
              </a:rPr>
              <a:t>GCTAT</a:t>
            </a:r>
            <a:r>
              <a:rPr lang="en-US"/>
              <a:t>T</a:t>
            </a:r>
            <a:r>
              <a:rPr lang="en-US">
                <a:solidFill>
                  <a:srgbClr val="00B0F0"/>
                </a:solidFill>
              </a:rPr>
              <a:t>CGTA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1440B71-BEDC-44FD-AC55-541FC9DEEB1E}"/>
              </a:ext>
            </a:extLst>
          </p:cNvPr>
          <p:cNvSpPr txBox="1"/>
          <p:nvPr/>
        </p:nvSpPr>
        <p:spPr>
          <a:xfrm>
            <a:off x="5914103" y="5039032"/>
            <a:ext cx="202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Identity 90%</a:t>
            </a:r>
          </a:p>
          <a:p>
            <a:r>
              <a:rPr lang="en-US"/>
              <a:t>coverage 100%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686E53-C66F-43C2-999A-0C3A4D00E17F}"/>
              </a:ext>
            </a:extLst>
          </p:cNvPr>
          <p:cNvSpPr txBox="1"/>
          <p:nvPr/>
        </p:nvSpPr>
        <p:spPr>
          <a:xfrm>
            <a:off x="526025" y="365939"/>
            <a:ext cx="7133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usually filter by: “</a:t>
            </a:r>
            <a:r>
              <a:rPr lang="en-US" sz="1800" b="1" dirty="0"/>
              <a:t>Percentage of identity” and “Query coverage”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31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>
            <a:extLst>
              <a:ext uri="{FF2B5EF4-FFF2-40B4-BE49-F238E27FC236}">
                <a16:creationId xmlns:a16="http://schemas.microsoft.com/office/drawing/2014/main" id="{345BD84B-1C1B-4D0F-A9FA-3BBD3A83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7"/>
            <a:ext cx="32385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212474-2943-4173-B572-D3BD2193A3AC}"/>
              </a:ext>
            </a:extLst>
          </p:cNvPr>
          <p:cNvSpPr txBox="1"/>
          <p:nvPr/>
        </p:nvSpPr>
        <p:spPr>
          <a:xfrm>
            <a:off x="526025" y="365939"/>
            <a:ext cx="7133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usually filter by: “</a:t>
            </a:r>
            <a:r>
              <a:rPr lang="en-US" sz="1800" b="1" dirty="0"/>
              <a:t>Percentage of identity” and “Query coverage”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E202E1-6525-4324-A990-98BD315985F9}"/>
              </a:ext>
            </a:extLst>
          </p:cNvPr>
          <p:cNvSpPr txBox="1"/>
          <p:nvPr/>
        </p:nvSpPr>
        <p:spPr>
          <a:xfrm>
            <a:off x="599767" y="744481"/>
            <a:ext cx="7511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ce, I generated several files filtering by Identity and Coverage &gt; 60 to 90%: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C9DB61-0FBF-4152-872E-4355193B0CA8}"/>
              </a:ext>
            </a:extLst>
          </p:cNvPr>
          <p:cNvSpPr txBox="1"/>
          <p:nvPr/>
        </p:nvSpPr>
        <p:spPr>
          <a:xfrm>
            <a:off x="540773" y="1477492"/>
            <a:ext cx="840658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Command: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awk '$7 &gt; 90 &amp;&amp; $8 &gt; 90 {print $0}'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allprots.fasta-BLAST.all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&gt; allprots.fasta-BLAST.all.90.90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awk '$7 &gt; 80 &amp;&amp; $8 &gt; 80 {print $0}'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allprots.fasta-BLAST.all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allprots.fasta-BLAST.all.80.80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awk '$7 &gt; 70 &amp;&amp; $8 &gt; 70 {print $0}'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allprots.fasta-BLAST.all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allprots.fasta-BLAST.all.70.70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awk '$7 &gt; 60 &amp;&amp; $8 &gt; 60 {print $0}'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allprots.fasta-BLAST.all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allprots.fasta-BLAST.all.60.60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47AEAB-D8ED-4A22-B1F6-50E68F320DC4}"/>
              </a:ext>
            </a:extLst>
          </p:cNvPr>
          <p:cNvSpPr txBox="1"/>
          <p:nvPr/>
        </p:nvSpPr>
        <p:spPr>
          <a:xfrm>
            <a:off x="585018" y="3055570"/>
            <a:ext cx="84065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1600" dirty="0"/>
              <a:t>allprots.fasta-BLAST.all.60.60</a:t>
            </a:r>
          </a:p>
          <a:p>
            <a:r>
              <a:rPr lang="pt-BR" sz="1600" dirty="0"/>
              <a:t>allprots.fasta-BLAST.all.70.70</a:t>
            </a:r>
          </a:p>
          <a:p>
            <a:r>
              <a:rPr lang="pt-BR" sz="1600" dirty="0"/>
              <a:t>allprots.fasta-BLAST.all.80.80</a:t>
            </a:r>
          </a:p>
          <a:p>
            <a:r>
              <a:rPr lang="pt-BR" sz="1600" dirty="0"/>
              <a:t>allprots.fasta-BLAST.all.90.90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2A44A15-FEFE-4C2A-8442-857E6E954D63}"/>
              </a:ext>
            </a:extLst>
          </p:cNvPr>
          <p:cNvSpPr txBox="1"/>
          <p:nvPr/>
        </p:nvSpPr>
        <p:spPr>
          <a:xfrm>
            <a:off x="737419" y="4984954"/>
            <a:ext cx="78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structure of these files is the same as the one described in the slide 2</a:t>
            </a:r>
          </a:p>
        </p:txBody>
      </p:sp>
    </p:spTree>
    <p:extLst>
      <p:ext uri="{BB962C8B-B14F-4D97-AF65-F5344CB8AC3E}">
        <p14:creationId xmlns:p14="http://schemas.microsoft.com/office/powerpoint/2010/main" val="4069742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438</Words>
  <Application>Microsoft Office PowerPoint</Application>
  <PresentationFormat>Apresentação na tela (4:3)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Cunha</dc:creator>
  <cp:lastModifiedBy>João Cunha</cp:lastModifiedBy>
  <cp:revision>6</cp:revision>
  <dcterms:created xsi:type="dcterms:W3CDTF">2020-10-24T14:47:30Z</dcterms:created>
  <dcterms:modified xsi:type="dcterms:W3CDTF">2020-10-24T15:15:32Z</dcterms:modified>
</cp:coreProperties>
</file>