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58" r:id="rId2"/>
    <p:sldId id="261" r:id="rId3"/>
    <p:sldId id="259" r:id="rId4"/>
    <p:sldId id="262" r:id="rId5"/>
    <p:sldId id="263" r:id="rId6"/>
    <p:sldId id="260" r:id="rId7"/>
    <p:sldId id="267" r:id="rId8"/>
    <p:sldId id="268" r:id="rId9"/>
    <p:sldId id="269"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DD29B1-8AC2-4F9B-9A3A-3627E7C9378C}">
          <p14:sldIdLst>
            <p14:sldId id="258"/>
            <p14:sldId id="261"/>
            <p14:sldId id="259"/>
            <p14:sldId id="262"/>
            <p14:sldId id="263"/>
            <p14:sldId id="260"/>
            <p14:sldId id="267"/>
            <p14:sldId id="268"/>
            <p14:sldId id="269"/>
            <p14:sldId id="270"/>
            <p14:sldId id="271"/>
            <p14:sldId id="272"/>
            <p14:sldId id="27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59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5C4D0-2310-4B13-8488-45BD5BCF0E34}" type="datetimeFigureOut">
              <a:rPr lang="en-US" smtClean="0"/>
              <a:t>3/7/2014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4ED3D-1970-4858-87DB-9A929E0E4D17}" type="slidenum">
              <a:rPr lang="en-US" smtClean="0"/>
              <a:t>‹#›</a:t>
            </a:fld>
            <a:endParaRPr lang="en-US" dirty="0"/>
          </a:p>
        </p:txBody>
      </p:sp>
    </p:spTree>
    <p:extLst>
      <p:ext uri="{BB962C8B-B14F-4D97-AF65-F5344CB8AC3E}">
        <p14:creationId xmlns:p14="http://schemas.microsoft.com/office/powerpoint/2010/main" val="550353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4ED3D-1970-4858-87DB-9A929E0E4D17}" type="slidenum">
              <a:rPr lang="en-US" smtClean="0"/>
              <a:t>3</a:t>
            </a:fld>
            <a:endParaRPr lang="en-US" dirty="0"/>
          </a:p>
        </p:txBody>
      </p:sp>
    </p:spTree>
    <p:extLst>
      <p:ext uri="{BB962C8B-B14F-4D97-AF65-F5344CB8AC3E}">
        <p14:creationId xmlns:p14="http://schemas.microsoft.com/office/powerpoint/2010/main" val="318331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4ED3D-1970-4858-87DB-9A929E0E4D17}" type="slidenum">
              <a:rPr lang="en-US" smtClean="0"/>
              <a:t>4</a:t>
            </a:fld>
            <a:endParaRPr lang="en-US" dirty="0"/>
          </a:p>
        </p:txBody>
      </p:sp>
    </p:spTree>
    <p:extLst>
      <p:ext uri="{BB962C8B-B14F-4D97-AF65-F5344CB8AC3E}">
        <p14:creationId xmlns:p14="http://schemas.microsoft.com/office/powerpoint/2010/main" val="3775978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4ED3D-1970-4858-87DB-9A929E0E4D17}" type="slidenum">
              <a:rPr lang="en-US" smtClean="0"/>
              <a:t>5</a:t>
            </a:fld>
            <a:endParaRPr lang="en-US" dirty="0"/>
          </a:p>
        </p:txBody>
      </p:sp>
    </p:spTree>
    <p:extLst>
      <p:ext uri="{BB962C8B-B14F-4D97-AF65-F5344CB8AC3E}">
        <p14:creationId xmlns:p14="http://schemas.microsoft.com/office/powerpoint/2010/main" val="3108435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4ED3D-1970-4858-87DB-9A929E0E4D17}" type="slidenum">
              <a:rPr lang="en-US" smtClean="0"/>
              <a:t>11</a:t>
            </a:fld>
            <a:endParaRPr lang="en-US" dirty="0"/>
          </a:p>
        </p:txBody>
      </p:sp>
    </p:spTree>
    <p:extLst>
      <p:ext uri="{BB962C8B-B14F-4D97-AF65-F5344CB8AC3E}">
        <p14:creationId xmlns:p14="http://schemas.microsoft.com/office/powerpoint/2010/main" val="3183311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4ED3D-1970-4858-87DB-9A929E0E4D17}" type="slidenum">
              <a:rPr lang="en-US" smtClean="0"/>
              <a:t>12</a:t>
            </a:fld>
            <a:endParaRPr lang="en-US" dirty="0"/>
          </a:p>
        </p:txBody>
      </p:sp>
    </p:spTree>
    <p:extLst>
      <p:ext uri="{BB962C8B-B14F-4D97-AF65-F5344CB8AC3E}">
        <p14:creationId xmlns:p14="http://schemas.microsoft.com/office/powerpoint/2010/main" val="3183311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B4ED3D-1970-4858-87DB-9A929E0E4D17}" type="slidenum">
              <a:rPr lang="en-US" smtClean="0"/>
              <a:t>13</a:t>
            </a:fld>
            <a:endParaRPr lang="en-US" dirty="0"/>
          </a:p>
        </p:txBody>
      </p:sp>
    </p:spTree>
    <p:extLst>
      <p:ext uri="{BB962C8B-B14F-4D97-AF65-F5344CB8AC3E}">
        <p14:creationId xmlns:p14="http://schemas.microsoft.com/office/powerpoint/2010/main" val="318331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380312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425930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262623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105716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378772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2558005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29561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233105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139656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405180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F3F83-F24F-491B-8E51-4E073EB3AB81}" type="datetimeFigureOut">
              <a:rPr lang="en-US" smtClean="0"/>
              <a:t>3/7/2014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3766AB-4070-4115-A248-E8436641D751}" type="slidenum">
              <a:rPr lang="en-US" smtClean="0"/>
              <a:t>‹#›</a:t>
            </a:fld>
            <a:endParaRPr lang="en-US" dirty="0"/>
          </a:p>
        </p:txBody>
      </p:sp>
    </p:spTree>
    <p:extLst>
      <p:ext uri="{BB962C8B-B14F-4D97-AF65-F5344CB8AC3E}">
        <p14:creationId xmlns:p14="http://schemas.microsoft.com/office/powerpoint/2010/main" val="207896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B61BEF0D-F0BB-DE4B-95CE-6DB70DBA9567}" type="datetimeFigureOut">
              <a:rPr lang="en-US" smtClean="0">
                <a:solidFill>
                  <a:srgbClr val="AD2E03">
                    <a:lumMod val="50000"/>
                  </a:srgbClr>
                </a:solidFill>
              </a:rPr>
              <a:pPr defTabSz="457200"/>
              <a:t>3/7/2014</a:t>
            </a:fld>
            <a:endParaRPr lang="en-US" dirty="0">
              <a:solidFill>
                <a:srgbClr val="AD2E03">
                  <a:lumMod val="50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srgbClr val="AD2E03">
                  <a:lumMod val="50000"/>
                </a:srgb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D57F1E4F-1CFF-5643-939E-217C01CDF565}" type="slidenum">
              <a:rPr lang="en-US" smtClean="0">
                <a:solidFill>
                  <a:srgbClr val="AD2E03">
                    <a:lumMod val="50000"/>
                  </a:srgbClr>
                </a:solidFill>
              </a:rPr>
              <a:pPr defTabSz="457200"/>
              <a:t>‹#›</a:t>
            </a:fld>
            <a:endParaRPr lang="en-US" dirty="0">
              <a:solidFill>
                <a:srgbClr val="AD2E03">
                  <a:lumMod val="50000"/>
                </a:srgbClr>
              </a:solidFill>
            </a:endParaRPr>
          </a:p>
        </p:txBody>
      </p:sp>
    </p:spTree>
    <p:extLst>
      <p:ext uri="{BB962C8B-B14F-4D97-AF65-F5344CB8AC3E}">
        <p14:creationId xmlns:p14="http://schemas.microsoft.com/office/powerpoint/2010/main" val="110022581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1" y="120135"/>
            <a:ext cx="3638881" cy="646331"/>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Gemstone TESLA </a:t>
            </a:r>
            <a:r>
              <a:rPr lang="en-US" b="1" dirty="0" smtClean="0">
                <a:latin typeface="Times New Roman" panose="02020603050405020304" pitchFamily="18" charset="0"/>
                <a:cs typeface="Times New Roman" panose="02020603050405020304" pitchFamily="18" charset="0"/>
              </a:rPr>
              <a:t>Subgroup </a:t>
            </a:r>
            <a:r>
              <a:rPr lang="en-US" b="1" dirty="0">
                <a:latin typeface="Times New Roman" panose="02020603050405020304" pitchFamily="18" charset="0"/>
                <a:cs typeface="Times New Roman" panose="02020603050405020304" pitchFamily="18" charset="0"/>
              </a:rPr>
              <a:t>…….</a:t>
            </a:r>
          </a:p>
          <a:p>
            <a:pPr algn="ctr"/>
            <a:r>
              <a:rPr lang="en-US" b="1" dirty="0">
                <a:latin typeface="Times New Roman" panose="02020603050405020304" pitchFamily="18" charset="0"/>
                <a:cs typeface="Times New Roman" panose="02020603050405020304" pitchFamily="18" charset="0"/>
              </a:rPr>
              <a:t>List of group Members…</a:t>
            </a:r>
          </a:p>
        </p:txBody>
      </p:sp>
      <p:sp>
        <p:nvSpPr>
          <p:cNvPr id="4" name="TextBox 3"/>
          <p:cNvSpPr txBox="1"/>
          <p:nvPr/>
        </p:nvSpPr>
        <p:spPr>
          <a:xfrm>
            <a:off x="9067800" y="80894"/>
            <a:ext cx="1422184"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28 Feb. 2014</a:t>
            </a:r>
          </a:p>
        </p:txBody>
      </p:sp>
      <p:sp>
        <p:nvSpPr>
          <p:cNvPr id="5" name="TextBox 4"/>
          <p:cNvSpPr txBox="1"/>
          <p:nvPr/>
        </p:nvSpPr>
        <p:spPr>
          <a:xfrm>
            <a:off x="1646490" y="849868"/>
            <a:ext cx="6506911"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Review Objectives and Goals: Grand, mid-range, short-term …..</a:t>
            </a:r>
          </a:p>
        </p:txBody>
      </p:sp>
      <p:sp>
        <p:nvSpPr>
          <p:cNvPr id="6" name="TextBox 5"/>
          <p:cNvSpPr txBox="1"/>
          <p:nvPr/>
        </p:nvSpPr>
        <p:spPr>
          <a:xfrm>
            <a:off x="2093064" y="1383268"/>
            <a:ext cx="2899192"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Results from this week: …..</a:t>
            </a:r>
          </a:p>
        </p:txBody>
      </p:sp>
      <p:sp>
        <p:nvSpPr>
          <p:cNvPr id="7" name="TextBox 6"/>
          <p:cNvSpPr txBox="1"/>
          <p:nvPr/>
        </p:nvSpPr>
        <p:spPr>
          <a:xfrm>
            <a:off x="2082801" y="4572000"/>
            <a:ext cx="2591415"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Plans for next week: …..</a:t>
            </a:r>
          </a:p>
        </p:txBody>
      </p:sp>
      <p:sp>
        <p:nvSpPr>
          <p:cNvPr id="8" name="TextBox 7"/>
          <p:cNvSpPr txBox="1"/>
          <p:nvPr/>
        </p:nvSpPr>
        <p:spPr>
          <a:xfrm>
            <a:off x="2888775" y="1768764"/>
            <a:ext cx="5203348"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Show </a:t>
            </a:r>
            <a:r>
              <a:rPr lang="en-US" b="1" dirty="0">
                <a:solidFill>
                  <a:srgbClr val="FF0000"/>
                </a:solidFill>
                <a:latin typeface="Times New Roman" panose="02020603050405020304" pitchFamily="18" charset="0"/>
                <a:cs typeface="Times New Roman" panose="02020603050405020304" pitchFamily="18" charset="0"/>
              </a:rPr>
              <a:t>diagram of measurement or simulation setup</a:t>
            </a:r>
          </a:p>
        </p:txBody>
      </p:sp>
      <p:sp>
        <p:nvSpPr>
          <p:cNvPr id="9" name="TextBox 8"/>
          <p:cNvSpPr txBox="1"/>
          <p:nvPr/>
        </p:nvSpPr>
        <p:spPr>
          <a:xfrm>
            <a:off x="3154174" y="2221468"/>
            <a:ext cx="4686219"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Show a clear result, preferably with a graphic</a:t>
            </a:r>
          </a:p>
        </p:txBody>
      </p:sp>
      <p:sp>
        <p:nvSpPr>
          <p:cNvPr id="10" name="TextBox 9"/>
          <p:cNvSpPr txBox="1"/>
          <p:nvPr/>
        </p:nvSpPr>
        <p:spPr>
          <a:xfrm>
            <a:off x="3396488" y="2687904"/>
            <a:ext cx="5241820"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Why is this important / relevant to your objectives?</a:t>
            </a:r>
          </a:p>
        </p:txBody>
      </p:sp>
      <p:sp>
        <p:nvSpPr>
          <p:cNvPr id="12" name="TextBox 11"/>
          <p:cNvSpPr txBox="1"/>
          <p:nvPr/>
        </p:nvSpPr>
        <p:spPr>
          <a:xfrm>
            <a:off x="3367088" y="5396407"/>
            <a:ext cx="5167312"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Proposed schedule – </a:t>
            </a:r>
            <a:r>
              <a:rPr lang="en-US" sz="1400" b="1" dirty="0">
                <a:latin typeface="Times New Roman" panose="02020603050405020304" pitchFamily="18" charset="0"/>
                <a:cs typeface="Times New Roman" panose="02020603050405020304" pitchFamily="18" charset="0"/>
              </a:rPr>
              <a:t>does it conflict with other sub-groups?</a:t>
            </a:r>
          </a:p>
        </p:txBody>
      </p:sp>
      <p:sp>
        <p:nvSpPr>
          <p:cNvPr id="13" name="TextBox 12"/>
          <p:cNvSpPr txBox="1"/>
          <p:nvPr/>
        </p:nvSpPr>
        <p:spPr>
          <a:xfrm>
            <a:off x="4185960" y="3733800"/>
            <a:ext cx="5872441"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How does this result influence your (or others’) next step?</a:t>
            </a:r>
          </a:p>
        </p:txBody>
      </p:sp>
      <p:sp>
        <p:nvSpPr>
          <p:cNvPr id="15" name="TextBox 14"/>
          <p:cNvSpPr txBox="1"/>
          <p:nvPr/>
        </p:nvSpPr>
        <p:spPr>
          <a:xfrm>
            <a:off x="3810001" y="3212068"/>
            <a:ext cx="6409703"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What problems / issues did you encounter?  </a:t>
            </a:r>
            <a:r>
              <a:rPr lang="en-US" sz="1400" b="1" dirty="0">
                <a:latin typeface="Times New Roman" panose="02020603050405020304" pitchFamily="18" charset="0"/>
                <a:cs typeface="Times New Roman" panose="02020603050405020304" pitchFamily="18" charset="0"/>
              </a:rPr>
              <a:t>Brainstorm for solutions</a:t>
            </a:r>
            <a:endParaRPr lang="en-US" b="1"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4002501" y="5879068"/>
            <a:ext cx="3831177"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What do you need to make progress?</a:t>
            </a:r>
            <a:endParaRPr lang="en-US" sz="14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810388" y="4985448"/>
            <a:ext cx="7629013" cy="369332"/>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Describe clearly what you will do next week and explain why it is important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811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Antenna Team</a:t>
            </a:r>
            <a:br>
              <a:rPr lang="en-US" dirty="0" smtClean="0"/>
            </a:br>
            <a:r>
              <a:rPr lang="en-US" sz="2400" dirty="0" smtClean="0"/>
              <a:t>Patrick, Alex</a:t>
            </a:r>
            <a:endParaRPr lang="en-US" sz="3600" dirty="0"/>
          </a:p>
        </p:txBody>
      </p:sp>
      <p:sp>
        <p:nvSpPr>
          <p:cNvPr id="3" name="Content Placeholder 2"/>
          <p:cNvSpPr>
            <a:spLocks noGrp="1"/>
          </p:cNvSpPr>
          <p:nvPr>
            <p:ph idx="1"/>
          </p:nvPr>
        </p:nvSpPr>
        <p:spPr>
          <a:xfrm>
            <a:off x="241300" y="1326912"/>
            <a:ext cx="6910560" cy="5340588"/>
          </a:xfrm>
        </p:spPr>
        <p:txBody>
          <a:bodyPr>
            <a:normAutofit/>
          </a:bodyPr>
          <a:lstStyle/>
          <a:p>
            <a:pPr marL="0" indent="0">
              <a:buNone/>
            </a:pPr>
            <a:r>
              <a:rPr lang="en-US" sz="2400" dirty="0" smtClean="0"/>
              <a:t>How we plan on moving ahead:</a:t>
            </a:r>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Screen Shot 2014-03-07 at 2.11.24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823" y="1888404"/>
            <a:ext cx="6286980" cy="4551806"/>
          </a:xfrm>
          <a:prstGeom prst="rect">
            <a:avLst/>
          </a:prstGeom>
        </p:spPr>
      </p:pic>
      <p:sp>
        <p:nvSpPr>
          <p:cNvPr id="10" name="TextBox 9"/>
          <p:cNvSpPr txBox="1"/>
          <p:nvPr/>
        </p:nvSpPr>
        <p:spPr>
          <a:xfrm>
            <a:off x="7686578" y="1704578"/>
            <a:ext cx="4505421" cy="5232202"/>
          </a:xfrm>
          <a:prstGeom prst="rect">
            <a:avLst/>
          </a:prstGeom>
          <a:noFill/>
        </p:spPr>
        <p:txBody>
          <a:bodyPr wrap="square" rtlCol="0">
            <a:spAutoFit/>
          </a:bodyPr>
          <a:lstStyle/>
          <a:p>
            <a:r>
              <a:rPr lang="en-US" sz="2000" b="1" dirty="0" smtClean="0"/>
              <a:t>Pros: </a:t>
            </a:r>
            <a:r>
              <a:rPr lang="en-US" dirty="0" smtClean="0"/>
              <a:t/>
            </a:r>
            <a:br>
              <a:rPr lang="en-US" dirty="0" smtClean="0"/>
            </a:br>
            <a:r>
              <a:rPr lang="en-US" dirty="0" smtClean="0">
                <a:solidFill>
                  <a:srgbClr val="229600"/>
                </a:solidFill>
              </a:rPr>
              <a:t/>
            </a:r>
            <a:br>
              <a:rPr lang="en-US" dirty="0" smtClean="0">
                <a:solidFill>
                  <a:srgbClr val="229600"/>
                </a:solidFill>
              </a:rPr>
            </a:br>
            <a:r>
              <a:rPr lang="en-US" dirty="0" smtClean="0">
                <a:solidFill>
                  <a:srgbClr val="229600"/>
                </a:solidFill>
              </a:rPr>
              <a:t>Large amount available (77 units)</a:t>
            </a:r>
            <a:br>
              <a:rPr lang="en-US" dirty="0" smtClean="0">
                <a:solidFill>
                  <a:srgbClr val="229600"/>
                </a:solidFill>
              </a:rPr>
            </a:br>
            <a:r>
              <a:rPr lang="en-US" dirty="0" smtClean="0">
                <a:solidFill>
                  <a:srgbClr val="229600"/>
                </a:solidFill>
              </a:rPr>
              <a:t>Fairly economical</a:t>
            </a:r>
            <a:br>
              <a:rPr lang="en-US" dirty="0" smtClean="0">
                <a:solidFill>
                  <a:srgbClr val="229600"/>
                </a:solidFill>
              </a:rPr>
            </a:br>
            <a:r>
              <a:rPr lang="en-US" dirty="0" smtClean="0">
                <a:solidFill>
                  <a:srgbClr val="229600"/>
                </a:solidFill>
              </a:rPr>
              <a:t>Already in use by the lab, no MacGyver-</a:t>
            </a:r>
            <a:r>
              <a:rPr lang="en-US" dirty="0" err="1" smtClean="0">
                <a:solidFill>
                  <a:srgbClr val="229600"/>
                </a:solidFill>
              </a:rPr>
              <a:t>ing</a:t>
            </a:r>
            <a:r>
              <a:rPr lang="en-US" dirty="0" smtClean="0">
                <a:solidFill>
                  <a:srgbClr val="229600"/>
                </a:solidFill>
              </a:rPr>
              <a:t>.</a:t>
            </a:r>
            <a:br>
              <a:rPr lang="en-US" dirty="0" smtClean="0">
                <a:solidFill>
                  <a:srgbClr val="229600"/>
                </a:solidFill>
              </a:rPr>
            </a:br>
            <a:r>
              <a:rPr lang="en-US" dirty="0" smtClean="0">
                <a:solidFill>
                  <a:srgbClr val="229600"/>
                </a:solidFill>
              </a:rPr>
              <a:t>Quality does not seem to be an issue </a:t>
            </a:r>
            <a:br>
              <a:rPr lang="en-US" dirty="0" smtClean="0">
                <a:solidFill>
                  <a:srgbClr val="229600"/>
                </a:solidFill>
              </a:rPr>
            </a:br>
            <a:r>
              <a:rPr lang="en-US" dirty="0" smtClean="0">
                <a:solidFill>
                  <a:srgbClr val="229600"/>
                </a:solidFill>
              </a:rPr>
              <a:t>Would allow for much faster antenna testing</a:t>
            </a:r>
          </a:p>
          <a:p>
            <a:r>
              <a:rPr lang="en-US" dirty="0" smtClean="0"/>
              <a:t/>
            </a:r>
            <a:br>
              <a:rPr lang="en-US" dirty="0" smtClean="0"/>
            </a:br>
            <a:r>
              <a:rPr lang="en-US" sz="2000" b="1" dirty="0" smtClean="0"/>
              <a:t>Cons:</a:t>
            </a:r>
            <a:br>
              <a:rPr lang="en-US" sz="2000" b="1" dirty="0" smtClean="0"/>
            </a:br>
            <a:r>
              <a:rPr lang="en-US" dirty="0" smtClean="0"/>
              <a:t/>
            </a:r>
            <a:br>
              <a:rPr lang="en-US" dirty="0" smtClean="0"/>
            </a:br>
            <a:r>
              <a:rPr lang="en-US" dirty="0" smtClean="0">
                <a:solidFill>
                  <a:srgbClr val="FF0000"/>
                </a:solidFill>
              </a:rPr>
              <a:t>Shipping – How much time?</a:t>
            </a:r>
            <a:br>
              <a:rPr lang="en-US" dirty="0" smtClean="0">
                <a:solidFill>
                  <a:srgbClr val="FF0000"/>
                </a:solidFill>
              </a:rPr>
            </a:br>
            <a:r>
              <a:rPr lang="en-US" sz="2000" b="1" dirty="0"/>
              <a:t/>
            </a:r>
            <a:br>
              <a:rPr lang="en-US" sz="2000" b="1" dirty="0"/>
            </a:br>
            <a:r>
              <a:rPr lang="en-US" sz="2000" b="1" dirty="0" err="1" smtClean="0"/>
              <a:t>Misc</a:t>
            </a:r>
            <a:r>
              <a:rPr lang="en-US" sz="2000" b="1" dirty="0" smtClean="0"/>
              <a:t>:</a:t>
            </a:r>
            <a:br>
              <a:rPr lang="en-US" sz="2000" b="1" dirty="0" smtClean="0"/>
            </a:br>
            <a:r>
              <a:rPr lang="en-US" sz="2000" b="1" dirty="0" smtClean="0"/>
              <a:t/>
            </a:r>
            <a:br>
              <a:rPr lang="en-US" sz="2000" b="1" dirty="0" smtClean="0"/>
            </a:br>
            <a:r>
              <a:rPr lang="en-US" dirty="0" smtClean="0">
                <a:solidFill>
                  <a:srgbClr val="0000FF"/>
                </a:solidFill>
              </a:rPr>
              <a:t>Does anyone know of a better place or model to go with that would be compatible?</a:t>
            </a:r>
          </a:p>
          <a:p>
            <a:endParaRPr lang="en-US" dirty="0">
              <a:solidFill>
                <a:srgbClr val="0000FF"/>
              </a:solidFill>
            </a:endParaRPr>
          </a:p>
          <a:p>
            <a:endParaRPr lang="en-US" dirty="0">
              <a:solidFill>
                <a:srgbClr val="0000FF"/>
              </a:solidFill>
            </a:endParaRPr>
          </a:p>
        </p:txBody>
      </p:sp>
    </p:spTree>
    <p:extLst>
      <p:ext uri="{BB962C8B-B14F-4D97-AF65-F5344CB8AC3E}">
        <p14:creationId xmlns:p14="http://schemas.microsoft.com/office/powerpoint/2010/main" val="1404605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err="1" smtClean="0"/>
              <a:t>Lossy</a:t>
            </a:r>
            <a:r>
              <a:rPr lang="en-US" dirty="0" smtClean="0"/>
              <a:t> Events</a:t>
            </a:r>
            <a:br>
              <a:rPr lang="en-US" dirty="0" smtClean="0"/>
            </a:br>
            <a:r>
              <a:rPr lang="en-US" sz="2400" dirty="0" smtClean="0"/>
              <a:t>Andrew, Brett, </a:t>
            </a:r>
            <a:r>
              <a:rPr lang="en-US" sz="2400" dirty="0" err="1" smtClean="0"/>
              <a:t>Anu</a:t>
            </a:r>
            <a:r>
              <a:rPr lang="en-US" sz="2400" dirty="0" smtClean="0"/>
              <a:t>, and Dan</a:t>
            </a:r>
            <a:endParaRPr lang="en-US" sz="3600" dirty="0"/>
          </a:p>
        </p:txBody>
      </p:sp>
      <p:sp>
        <p:nvSpPr>
          <p:cNvPr id="3" name="Content Placeholder 2"/>
          <p:cNvSpPr>
            <a:spLocks noGrp="1"/>
          </p:cNvSpPr>
          <p:nvPr>
            <p:ph idx="1"/>
          </p:nvPr>
        </p:nvSpPr>
        <p:spPr>
          <a:xfrm>
            <a:off x="241300" y="1326912"/>
            <a:ext cx="11785600" cy="5340588"/>
          </a:xfrm>
        </p:spPr>
        <p:txBody>
          <a:bodyPr>
            <a:normAutofit/>
          </a:bodyPr>
          <a:lstStyle/>
          <a:p>
            <a:pPr marL="0" indent="0">
              <a:buNone/>
            </a:pPr>
            <a:r>
              <a:rPr lang="en-US" sz="2000" dirty="0" smtClean="0">
                <a:solidFill>
                  <a:schemeClr val="accent2"/>
                </a:solidFill>
              </a:rPr>
              <a:t>Grand –</a:t>
            </a:r>
          </a:p>
          <a:p>
            <a:pPr marL="0" indent="0">
              <a:buNone/>
            </a:pPr>
            <a:r>
              <a:rPr lang="en-US" sz="1800" dirty="0" smtClean="0">
                <a:solidFill>
                  <a:schemeClr val="accent2"/>
                </a:solidFill>
              </a:rPr>
              <a:t>Mid – </a:t>
            </a:r>
          </a:p>
          <a:p>
            <a:pPr marL="0" indent="0">
              <a:buNone/>
            </a:pPr>
            <a:r>
              <a:rPr lang="en-US" sz="1800" dirty="0" smtClean="0">
                <a:solidFill>
                  <a:schemeClr val="accent2"/>
                </a:solidFill>
              </a:rPr>
              <a:t>Short –</a:t>
            </a:r>
          </a:p>
          <a:p>
            <a:pPr marL="0" indent="0">
              <a:buNone/>
            </a:pPr>
            <a:r>
              <a:rPr lang="en-US" dirty="0" smtClean="0"/>
              <a:t>This Week:</a:t>
            </a:r>
          </a:p>
          <a:p>
            <a:pPr lvl="1"/>
            <a:r>
              <a:rPr lang="en-US" dirty="0" smtClean="0"/>
              <a:t>After </a:t>
            </a:r>
            <a:r>
              <a:rPr lang="en-US" dirty="0"/>
              <a:t>initial tests with an empty </a:t>
            </a:r>
            <a:r>
              <a:rPr lang="en-US" dirty="0" err="1"/>
              <a:t>gigabox</a:t>
            </a:r>
            <a:r>
              <a:rPr lang="en-US" dirty="0"/>
              <a:t>, we put one microwave absorbing pad in the box at a certain position. After three trials, we moved it to another position, etc. until we had three measurements for each of four positions.</a:t>
            </a:r>
          </a:p>
          <a:p>
            <a:pPr lvl="1"/>
            <a:r>
              <a:rPr lang="en-US" dirty="0"/>
              <a:t>We plan on repeating this experiment with two pads in each position, and then three and four. </a:t>
            </a:r>
          </a:p>
          <a:p>
            <a:pPr lvl="1"/>
            <a:r>
              <a:rPr lang="en-US" dirty="0"/>
              <a:t>This should allow us to measure the efficiency difference according to two variables- placement in the box and amount of </a:t>
            </a:r>
            <a:r>
              <a:rPr lang="en-US" dirty="0" err="1"/>
              <a:t>lossy</a:t>
            </a:r>
            <a:r>
              <a:rPr lang="en-US" dirty="0"/>
              <a:t> surface.</a:t>
            </a:r>
          </a:p>
          <a:p>
            <a:pPr>
              <a:buFont typeface="Wingdings" panose="05000000000000000000" pitchFamily="2" charset="2"/>
              <a:buChar char="§"/>
            </a:pPr>
            <a:endParaRPr lang="en-US" dirty="0" smtClean="0"/>
          </a:p>
          <a:p>
            <a:pPr lvl="1">
              <a:buFont typeface="Wingdings" panose="05000000000000000000" pitchFamily="2" charset="2"/>
              <a:buChar char="§"/>
            </a:pPr>
            <a:endParaRPr lang="en-US" dirty="0" smtClean="0"/>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8216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err="1" smtClean="0"/>
              <a:t>Lossy</a:t>
            </a:r>
            <a:r>
              <a:rPr lang="en-US" dirty="0" smtClean="0"/>
              <a:t> Events</a:t>
            </a:r>
            <a:br>
              <a:rPr lang="en-US" dirty="0" smtClean="0"/>
            </a:br>
            <a:r>
              <a:rPr lang="en-US" sz="2400" dirty="0" smtClean="0"/>
              <a:t>Andrew, Brett, </a:t>
            </a:r>
            <a:r>
              <a:rPr lang="en-US" sz="2400" dirty="0" err="1" smtClean="0"/>
              <a:t>Anu</a:t>
            </a:r>
            <a:r>
              <a:rPr lang="en-US" sz="2400" dirty="0" smtClean="0"/>
              <a:t>, and Dan</a:t>
            </a:r>
            <a:endParaRPr lang="en-US" sz="3600" dirty="0"/>
          </a:p>
        </p:txBody>
      </p:sp>
      <p:sp>
        <p:nvSpPr>
          <p:cNvPr id="3" name="Content Placeholder 2"/>
          <p:cNvSpPr>
            <a:spLocks noGrp="1"/>
          </p:cNvSpPr>
          <p:nvPr>
            <p:ph idx="1"/>
          </p:nvPr>
        </p:nvSpPr>
        <p:spPr>
          <a:xfrm>
            <a:off x="241300" y="1326912"/>
            <a:ext cx="11785600" cy="5340588"/>
          </a:xfrm>
        </p:spPr>
        <p:txBody>
          <a:bodyPr>
            <a:normAutofit/>
          </a:bodyPr>
          <a:lstStyle/>
          <a:p>
            <a:pPr>
              <a:buFont typeface="Wingdings" panose="05000000000000000000" pitchFamily="2" charset="2"/>
              <a:buChar char="§"/>
            </a:pPr>
            <a:endParaRPr lang="en-US" dirty="0" smtClean="0"/>
          </a:p>
          <a:p>
            <a:pPr lvl="1">
              <a:buFont typeface="Wingdings" panose="05000000000000000000" pitchFamily="2" charset="2"/>
              <a:buChar char="§"/>
            </a:pPr>
            <a:endParaRPr lang="en-US" dirty="0" smtClean="0"/>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le 9"/>
          <p:cNvGraphicFramePr>
            <a:graphicFrameLocks noGrp="1"/>
          </p:cNvGraphicFramePr>
          <p:nvPr/>
        </p:nvGraphicFramePr>
        <p:xfrm>
          <a:off x="576180" y="1747251"/>
          <a:ext cx="3658935" cy="3034632"/>
        </p:xfrm>
        <a:graphic>
          <a:graphicData uri="http://schemas.openxmlformats.org/drawingml/2006/table">
            <a:tbl>
              <a:tblPr firstRow="1" bandRow="1">
                <a:tableStyleId>{5C22544A-7EE6-4342-B048-85BDC9FD1C3A}</a:tableStyleId>
              </a:tblPr>
              <a:tblGrid>
                <a:gridCol w="1219645"/>
                <a:gridCol w="1219645"/>
                <a:gridCol w="1219645"/>
              </a:tblGrid>
              <a:tr h="598638">
                <a:tc>
                  <a:txBody>
                    <a:bodyPr/>
                    <a:lstStyle/>
                    <a:p>
                      <a:r>
                        <a:rPr lang="en-US" dirty="0" smtClean="0"/>
                        <a:t>Trial #</a:t>
                      </a:r>
                      <a:endParaRPr lang="en-US" dirty="0"/>
                    </a:p>
                  </a:txBody>
                  <a:tcPr/>
                </a:tc>
                <a:tc>
                  <a:txBody>
                    <a:bodyPr/>
                    <a:lstStyle/>
                    <a:p>
                      <a:r>
                        <a:rPr lang="en-US" dirty="0" smtClean="0"/>
                        <a:t>V (peak to peak)</a:t>
                      </a:r>
                      <a:endParaRPr lang="en-US" dirty="0"/>
                    </a:p>
                  </a:txBody>
                  <a:tcPr/>
                </a:tc>
                <a:tc>
                  <a:txBody>
                    <a:bodyPr/>
                    <a:lstStyle/>
                    <a:p>
                      <a:r>
                        <a:rPr lang="en-US" dirty="0" smtClean="0"/>
                        <a:t>% average</a:t>
                      </a:r>
                      <a:endParaRPr lang="en-US" dirty="0"/>
                    </a:p>
                  </a:txBody>
                  <a:tcPr/>
                </a:tc>
              </a:tr>
              <a:tr h="598638">
                <a:tc>
                  <a:txBody>
                    <a:bodyPr/>
                    <a:lstStyle/>
                    <a:p>
                      <a:r>
                        <a:rPr lang="en-US" dirty="0" smtClean="0"/>
                        <a:t>1</a:t>
                      </a:r>
                      <a:endParaRPr lang="en-US" dirty="0"/>
                    </a:p>
                  </a:txBody>
                  <a:tcPr/>
                </a:tc>
                <a:tc>
                  <a:txBody>
                    <a:bodyPr/>
                    <a:lstStyle/>
                    <a:p>
                      <a:r>
                        <a:rPr lang="en-US" dirty="0" smtClean="0"/>
                        <a:t>333.511</a:t>
                      </a:r>
                      <a:endParaRPr lang="en-US" dirty="0"/>
                    </a:p>
                  </a:txBody>
                  <a:tcPr/>
                </a:tc>
                <a:tc>
                  <a:txBody>
                    <a:bodyPr/>
                    <a:lstStyle/>
                    <a:p>
                      <a:r>
                        <a:rPr lang="en-US" dirty="0" smtClean="0"/>
                        <a:t>98.64%</a:t>
                      </a:r>
                      <a:endParaRPr lang="en-US" dirty="0"/>
                    </a:p>
                  </a:txBody>
                  <a:tcPr/>
                </a:tc>
              </a:tr>
              <a:tr h="598638">
                <a:tc>
                  <a:txBody>
                    <a:bodyPr/>
                    <a:lstStyle/>
                    <a:p>
                      <a:r>
                        <a:rPr lang="en-US" dirty="0" smtClean="0"/>
                        <a:t>2</a:t>
                      </a:r>
                      <a:endParaRPr lang="en-US" dirty="0"/>
                    </a:p>
                  </a:txBody>
                  <a:tcPr/>
                </a:tc>
                <a:tc>
                  <a:txBody>
                    <a:bodyPr/>
                    <a:lstStyle/>
                    <a:p>
                      <a:r>
                        <a:rPr lang="en-US" dirty="0" smtClean="0"/>
                        <a:t>338.632</a:t>
                      </a:r>
                      <a:endParaRPr lang="en-US" dirty="0"/>
                    </a:p>
                  </a:txBody>
                  <a:tcPr/>
                </a:tc>
                <a:tc>
                  <a:txBody>
                    <a:bodyPr/>
                    <a:lstStyle/>
                    <a:p>
                      <a:r>
                        <a:rPr lang="en-US" dirty="0" smtClean="0"/>
                        <a:t>100.2%</a:t>
                      </a:r>
                      <a:endParaRPr lang="en-US" dirty="0"/>
                    </a:p>
                  </a:txBody>
                  <a:tcPr/>
                </a:tc>
              </a:tr>
              <a:tr h="598638">
                <a:tc>
                  <a:txBody>
                    <a:bodyPr/>
                    <a:lstStyle/>
                    <a:p>
                      <a:r>
                        <a:rPr lang="en-US" dirty="0" smtClean="0"/>
                        <a:t>3</a:t>
                      </a:r>
                      <a:endParaRPr lang="en-US" dirty="0"/>
                    </a:p>
                  </a:txBody>
                  <a:tcPr/>
                </a:tc>
                <a:tc>
                  <a:txBody>
                    <a:bodyPr/>
                    <a:lstStyle/>
                    <a:p>
                      <a:r>
                        <a:rPr lang="en-US" dirty="0" smtClean="0"/>
                        <a:t>328.041</a:t>
                      </a:r>
                      <a:endParaRPr lang="en-US" dirty="0"/>
                    </a:p>
                  </a:txBody>
                  <a:tcPr/>
                </a:tc>
                <a:tc>
                  <a:txBody>
                    <a:bodyPr/>
                    <a:lstStyle/>
                    <a:p>
                      <a:r>
                        <a:rPr lang="en-US" dirty="0" smtClean="0"/>
                        <a:t>97.02%</a:t>
                      </a:r>
                      <a:endParaRPr lang="en-US" dirty="0"/>
                    </a:p>
                  </a:txBody>
                  <a:tcPr/>
                </a:tc>
              </a:tr>
              <a:tr h="598638">
                <a:tc>
                  <a:txBody>
                    <a:bodyPr/>
                    <a:lstStyle/>
                    <a:p>
                      <a:r>
                        <a:rPr lang="en-US" dirty="0" smtClean="0"/>
                        <a:t>4</a:t>
                      </a:r>
                      <a:endParaRPr lang="en-US" dirty="0"/>
                    </a:p>
                  </a:txBody>
                  <a:tcPr/>
                </a:tc>
                <a:tc>
                  <a:txBody>
                    <a:bodyPr/>
                    <a:lstStyle/>
                    <a:p>
                      <a:r>
                        <a:rPr lang="en-US" dirty="0" smtClean="0"/>
                        <a:t>352.256</a:t>
                      </a:r>
                      <a:endParaRPr lang="en-US" dirty="0"/>
                    </a:p>
                  </a:txBody>
                  <a:tcPr/>
                </a:tc>
                <a:tc>
                  <a:txBody>
                    <a:bodyPr/>
                    <a:lstStyle/>
                    <a:p>
                      <a:r>
                        <a:rPr lang="en-US" dirty="0" smtClean="0"/>
                        <a:t>104.2%</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56917698"/>
              </p:ext>
            </p:extLst>
          </p:nvPr>
        </p:nvGraphicFramePr>
        <p:xfrm>
          <a:off x="5386190" y="1711157"/>
          <a:ext cx="4579336" cy="4532596"/>
        </p:xfrm>
        <a:graphic>
          <a:graphicData uri="http://schemas.openxmlformats.org/drawingml/2006/table">
            <a:tbl>
              <a:tblPr firstRow="1" bandRow="1">
                <a:tableStyleId>{5C22544A-7EE6-4342-B048-85BDC9FD1C3A}</a:tableStyleId>
              </a:tblPr>
              <a:tblGrid>
                <a:gridCol w="1234885"/>
                <a:gridCol w="1114817"/>
                <a:gridCol w="1114817"/>
                <a:gridCol w="1114817"/>
              </a:tblGrid>
              <a:tr h="564343">
                <a:tc>
                  <a:txBody>
                    <a:bodyPr/>
                    <a:lstStyle/>
                    <a:p>
                      <a:r>
                        <a:rPr lang="en-US" dirty="0" smtClean="0"/>
                        <a:t>Placement</a:t>
                      </a:r>
                      <a:endParaRPr lang="en-US" dirty="0"/>
                    </a:p>
                  </a:txBody>
                  <a:tcPr/>
                </a:tc>
                <a:tc>
                  <a:txBody>
                    <a:bodyPr/>
                    <a:lstStyle/>
                    <a:p>
                      <a:r>
                        <a:rPr lang="en-US" dirty="0" smtClean="0"/>
                        <a:t>Trial #</a:t>
                      </a:r>
                      <a:endParaRPr lang="en-US" dirty="0"/>
                    </a:p>
                  </a:txBody>
                  <a:tcPr/>
                </a:tc>
                <a:tc>
                  <a:txBody>
                    <a:bodyPr/>
                    <a:lstStyle/>
                    <a:p>
                      <a:r>
                        <a:rPr lang="en-US" dirty="0" err="1" smtClean="0"/>
                        <a:t>V_pp</a:t>
                      </a:r>
                      <a:endParaRPr lang="en-US" dirty="0"/>
                    </a:p>
                  </a:txBody>
                  <a:tcPr/>
                </a:tc>
                <a:tc>
                  <a:txBody>
                    <a:bodyPr/>
                    <a:lstStyle/>
                    <a:p>
                      <a:r>
                        <a:rPr lang="en-US" dirty="0" smtClean="0"/>
                        <a:t>Average </a:t>
                      </a:r>
                      <a:r>
                        <a:rPr lang="en-US" dirty="0" err="1" smtClean="0"/>
                        <a:t>V_pp</a:t>
                      </a:r>
                      <a:endParaRPr lang="en-US" dirty="0"/>
                    </a:p>
                  </a:txBody>
                  <a:tcPr/>
                </a:tc>
              </a:tr>
              <a:tr h="963832">
                <a:tc>
                  <a:txBody>
                    <a:bodyPr/>
                    <a:lstStyle/>
                    <a:p>
                      <a:r>
                        <a:rPr lang="en-US" dirty="0" smtClean="0"/>
                        <a:t>A</a:t>
                      </a:r>
                      <a:endParaRPr lang="en-US" dirty="0"/>
                    </a:p>
                  </a:txBody>
                  <a:tcPr/>
                </a:tc>
                <a:tc>
                  <a:txBody>
                    <a:bodyPr/>
                    <a:lstStyle/>
                    <a:p>
                      <a:r>
                        <a:rPr lang="en-US" dirty="0" smtClean="0"/>
                        <a:t>1</a:t>
                      </a:r>
                    </a:p>
                    <a:p>
                      <a:r>
                        <a:rPr lang="en-US" dirty="0" smtClean="0"/>
                        <a:t>2</a:t>
                      </a:r>
                    </a:p>
                    <a:p>
                      <a:r>
                        <a:rPr lang="en-US" dirty="0" smtClean="0"/>
                        <a:t>3</a:t>
                      </a:r>
                    </a:p>
                  </a:txBody>
                  <a:tcPr/>
                </a:tc>
                <a:tc>
                  <a:txBody>
                    <a:bodyPr/>
                    <a:lstStyle/>
                    <a:p>
                      <a:r>
                        <a:rPr lang="en-US" dirty="0" smtClean="0"/>
                        <a:t>103.360</a:t>
                      </a:r>
                    </a:p>
                    <a:p>
                      <a:r>
                        <a:rPr lang="en-US" dirty="0" smtClean="0"/>
                        <a:t>63.7170</a:t>
                      </a:r>
                    </a:p>
                    <a:p>
                      <a:r>
                        <a:rPr lang="en-US" dirty="0" smtClean="0"/>
                        <a:t>67.7883</a:t>
                      </a:r>
                    </a:p>
                  </a:txBody>
                  <a:tcPr/>
                </a:tc>
                <a:tc>
                  <a:txBody>
                    <a:bodyPr/>
                    <a:lstStyle/>
                    <a:p>
                      <a:r>
                        <a:rPr lang="en-US" dirty="0" smtClean="0"/>
                        <a:t>78.2881</a:t>
                      </a:r>
                      <a:endParaRPr lang="en-US" dirty="0"/>
                    </a:p>
                  </a:txBody>
                  <a:tcPr/>
                </a:tc>
              </a:tr>
              <a:tr h="976228">
                <a:tc>
                  <a:txBody>
                    <a:bodyPr/>
                    <a:lstStyle/>
                    <a:p>
                      <a:r>
                        <a:rPr lang="en-US" dirty="0" smtClean="0"/>
                        <a:t>B</a:t>
                      </a:r>
                      <a:endParaRPr lang="en-US" dirty="0"/>
                    </a:p>
                  </a:txBody>
                  <a:tcPr/>
                </a:tc>
                <a:tc>
                  <a:txBody>
                    <a:bodyPr/>
                    <a:lstStyle/>
                    <a:p>
                      <a:r>
                        <a:rPr lang="en-US" dirty="0" smtClean="0"/>
                        <a:t>1</a:t>
                      </a:r>
                    </a:p>
                    <a:p>
                      <a:r>
                        <a:rPr lang="en-US" dirty="0" smtClean="0"/>
                        <a:t>2</a:t>
                      </a:r>
                    </a:p>
                    <a:p>
                      <a:r>
                        <a:rPr lang="en-US" dirty="0" smtClean="0"/>
                        <a:t>3</a:t>
                      </a:r>
                      <a:endParaRPr lang="en-US" dirty="0"/>
                    </a:p>
                  </a:txBody>
                  <a:tcPr/>
                </a:tc>
                <a:tc>
                  <a:txBody>
                    <a:bodyPr/>
                    <a:lstStyle/>
                    <a:p>
                      <a:r>
                        <a:rPr lang="en-US" dirty="0" smtClean="0"/>
                        <a:t>141.429</a:t>
                      </a:r>
                    </a:p>
                    <a:p>
                      <a:r>
                        <a:rPr lang="en-US" dirty="0" smtClean="0"/>
                        <a:t>136.387</a:t>
                      </a:r>
                    </a:p>
                    <a:p>
                      <a:r>
                        <a:rPr lang="en-US" dirty="0" smtClean="0"/>
                        <a:t>137.240</a:t>
                      </a:r>
                    </a:p>
                  </a:txBody>
                  <a:tcPr/>
                </a:tc>
                <a:tc>
                  <a:txBody>
                    <a:bodyPr/>
                    <a:lstStyle/>
                    <a:p>
                      <a:r>
                        <a:rPr lang="en-US" dirty="0" smtClean="0"/>
                        <a:t>138.352</a:t>
                      </a:r>
                      <a:endParaRPr lang="en-US" dirty="0"/>
                    </a:p>
                  </a:txBody>
                  <a:tcPr/>
                </a:tc>
              </a:tr>
              <a:tr h="976228">
                <a:tc>
                  <a:txBody>
                    <a:bodyPr/>
                    <a:lstStyle/>
                    <a:p>
                      <a:r>
                        <a:rPr lang="en-US" dirty="0" smtClean="0"/>
                        <a:t>C</a:t>
                      </a:r>
                      <a:endParaRPr lang="en-US" dirty="0"/>
                    </a:p>
                  </a:txBody>
                  <a:tcPr/>
                </a:tc>
                <a:tc>
                  <a:txBody>
                    <a:bodyPr/>
                    <a:lstStyle/>
                    <a:p>
                      <a:r>
                        <a:rPr lang="en-US" dirty="0" smtClean="0"/>
                        <a:t>1</a:t>
                      </a:r>
                    </a:p>
                    <a:p>
                      <a:r>
                        <a:rPr lang="en-US" dirty="0" smtClean="0"/>
                        <a:t>2</a:t>
                      </a:r>
                    </a:p>
                    <a:p>
                      <a:r>
                        <a:rPr lang="en-US" dirty="0" smtClean="0"/>
                        <a:t>3</a:t>
                      </a:r>
                      <a:endParaRPr lang="en-US" dirty="0"/>
                    </a:p>
                  </a:txBody>
                  <a:tcPr/>
                </a:tc>
                <a:tc>
                  <a:txBody>
                    <a:bodyPr/>
                    <a:lstStyle/>
                    <a:p>
                      <a:r>
                        <a:rPr lang="en-US" dirty="0" smtClean="0"/>
                        <a:t>95.5480</a:t>
                      </a:r>
                    </a:p>
                    <a:p>
                      <a:r>
                        <a:rPr lang="en-US" dirty="0" smtClean="0"/>
                        <a:t>77.4507</a:t>
                      </a:r>
                    </a:p>
                    <a:p>
                      <a:r>
                        <a:rPr lang="en-US" dirty="0" smtClean="0"/>
                        <a:t>81.6931</a:t>
                      </a:r>
                      <a:endParaRPr lang="en-US" dirty="0"/>
                    </a:p>
                  </a:txBody>
                  <a:tcPr/>
                </a:tc>
                <a:tc>
                  <a:txBody>
                    <a:bodyPr/>
                    <a:lstStyle/>
                    <a:p>
                      <a:r>
                        <a:rPr lang="en-US" dirty="0" smtClean="0"/>
                        <a:t>84.8973</a:t>
                      </a:r>
                      <a:endParaRPr lang="en-US" dirty="0"/>
                    </a:p>
                  </a:txBody>
                  <a:tcPr/>
                </a:tc>
              </a:tr>
              <a:tr h="976228">
                <a:tc>
                  <a:txBody>
                    <a:bodyPr/>
                    <a:lstStyle/>
                    <a:p>
                      <a:r>
                        <a:rPr lang="en-US" dirty="0" smtClean="0"/>
                        <a:t>D</a:t>
                      </a:r>
                      <a:endParaRPr lang="en-US" dirty="0"/>
                    </a:p>
                  </a:txBody>
                  <a:tcPr/>
                </a:tc>
                <a:tc>
                  <a:txBody>
                    <a:bodyPr/>
                    <a:lstStyle/>
                    <a:p>
                      <a:r>
                        <a:rPr lang="en-US" dirty="0" smtClean="0"/>
                        <a:t>1</a:t>
                      </a:r>
                    </a:p>
                    <a:p>
                      <a:r>
                        <a:rPr lang="en-US" dirty="0" smtClean="0"/>
                        <a:t>2</a:t>
                      </a:r>
                    </a:p>
                    <a:p>
                      <a:r>
                        <a:rPr lang="en-US" dirty="0" smtClean="0"/>
                        <a:t>3</a:t>
                      </a:r>
                      <a:endParaRPr lang="en-US" dirty="0"/>
                    </a:p>
                  </a:txBody>
                  <a:tcPr/>
                </a:tc>
                <a:tc>
                  <a:txBody>
                    <a:bodyPr/>
                    <a:lstStyle/>
                    <a:p>
                      <a:r>
                        <a:rPr lang="en-US" dirty="0" smtClean="0"/>
                        <a:t>86.0880</a:t>
                      </a:r>
                    </a:p>
                    <a:p>
                      <a:r>
                        <a:rPr lang="en-US" dirty="0" smtClean="0"/>
                        <a:t>90.0828</a:t>
                      </a:r>
                    </a:p>
                    <a:p>
                      <a:r>
                        <a:rPr lang="en-US" dirty="0" smtClean="0"/>
                        <a:t>90.1788</a:t>
                      </a:r>
                      <a:endParaRPr lang="en-US" dirty="0"/>
                    </a:p>
                  </a:txBody>
                  <a:tcPr/>
                </a:tc>
                <a:tc>
                  <a:txBody>
                    <a:bodyPr/>
                    <a:lstStyle/>
                    <a:p>
                      <a:r>
                        <a:rPr lang="en-US" dirty="0" smtClean="0"/>
                        <a:t>88.7832</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282564780"/>
              </p:ext>
            </p:extLst>
          </p:nvPr>
        </p:nvGraphicFramePr>
        <p:xfrm>
          <a:off x="9848241" y="1711157"/>
          <a:ext cx="1788438" cy="4539330"/>
        </p:xfrm>
        <a:graphic>
          <a:graphicData uri="http://schemas.openxmlformats.org/drawingml/2006/table">
            <a:tbl>
              <a:tblPr firstRow="1" bandRow="1">
                <a:tableStyleId>{5C22544A-7EE6-4342-B048-85BDC9FD1C3A}</a:tableStyleId>
              </a:tblPr>
              <a:tblGrid>
                <a:gridCol w="1788438"/>
              </a:tblGrid>
              <a:tr h="642874">
                <a:tc>
                  <a:txBody>
                    <a:bodyPr/>
                    <a:lstStyle/>
                    <a:p>
                      <a:r>
                        <a:rPr lang="en-US" dirty="0" smtClean="0"/>
                        <a:t>% base </a:t>
                      </a:r>
                      <a:r>
                        <a:rPr lang="en-US" dirty="0" err="1" smtClean="0"/>
                        <a:t>V_pp</a:t>
                      </a:r>
                      <a:endParaRPr lang="en-US" dirty="0"/>
                    </a:p>
                  </a:txBody>
                  <a:tcPr/>
                </a:tc>
              </a:tr>
              <a:tr h="974114">
                <a:tc>
                  <a:txBody>
                    <a:bodyPr/>
                    <a:lstStyle/>
                    <a:p>
                      <a:r>
                        <a:rPr lang="en-US" dirty="0" smtClean="0"/>
                        <a:t>23.16%</a:t>
                      </a:r>
                      <a:endParaRPr lang="en-US" dirty="0"/>
                    </a:p>
                  </a:txBody>
                  <a:tcPr/>
                </a:tc>
              </a:tr>
              <a:tr h="974114">
                <a:tc>
                  <a:txBody>
                    <a:bodyPr/>
                    <a:lstStyle/>
                    <a:p>
                      <a:r>
                        <a:rPr lang="en-US" dirty="0" smtClean="0"/>
                        <a:t>40.92%</a:t>
                      </a:r>
                      <a:endParaRPr lang="en-US" dirty="0"/>
                    </a:p>
                  </a:txBody>
                  <a:tcPr/>
                </a:tc>
              </a:tr>
              <a:tr h="974114">
                <a:tc>
                  <a:txBody>
                    <a:bodyPr/>
                    <a:lstStyle/>
                    <a:p>
                      <a:r>
                        <a:rPr lang="en-US" dirty="0" smtClean="0"/>
                        <a:t>25.11%</a:t>
                      </a:r>
                      <a:endParaRPr lang="en-US" dirty="0"/>
                    </a:p>
                  </a:txBody>
                  <a:tcPr/>
                </a:tc>
              </a:tr>
              <a:tr h="974114">
                <a:tc>
                  <a:txBody>
                    <a:bodyPr/>
                    <a:lstStyle/>
                    <a:p>
                      <a:r>
                        <a:rPr lang="en-US" dirty="0" smtClean="0"/>
                        <a:t>26.26%</a:t>
                      </a:r>
                      <a:endParaRPr lang="en-US" dirty="0"/>
                    </a:p>
                  </a:txBody>
                  <a:tcPr/>
                </a:tc>
              </a:tr>
            </a:tbl>
          </a:graphicData>
        </a:graphic>
      </p:graphicFrame>
    </p:spTree>
    <p:extLst>
      <p:ext uri="{BB962C8B-B14F-4D97-AF65-F5344CB8AC3E}">
        <p14:creationId xmlns:p14="http://schemas.microsoft.com/office/powerpoint/2010/main" val="611785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Modeling Team</a:t>
            </a:r>
            <a:br>
              <a:rPr lang="en-US" dirty="0" smtClean="0"/>
            </a:br>
            <a:r>
              <a:rPr lang="en-US" sz="2400" dirty="0" smtClean="0"/>
              <a:t>Scott, Tyler, and LC</a:t>
            </a:r>
            <a:endParaRPr lang="en-US" sz="3600" dirty="0"/>
          </a:p>
        </p:txBody>
      </p:sp>
      <p:sp>
        <p:nvSpPr>
          <p:cNvPr id="3" name="Content Placeholder 2"/>
          <p:cNvSpPr>
            <a:spLocks noGrp="1"/>
          </p:cNvSpPr>
          <p:nvPr>
            <p:ph idx="1"/>
          </p:nvPr>
        </p:nvSpPr>
        <p:spPr>
          <a:xfrm>
            <a:off x="241300" y="1326912"/>
            <a:ext cx="11785600" cy="5340588"/>
          </a:xfrm>
        </p:spPr>
        <p:txBody>
          <a:bodyPr>
            <a:normAutofit/>
          </a:bodyPr>
          <a:lstStyle/>
          <a:p>
            <a:pPr marL="0" indent="0">
              <a:buNone/>
            </a:pPr>
            <a:r>
              <a:rPr lang="en-US" sz="2000" dirty="0" smtClean="0">
                <a:solidFill>
                  <a:schemeClr val="accent2"/>
                </a:solidFill>
              </a:rPr>
              <a:t>Grand – Design the WPT system in a computer simulation to optimize parameters and find theoretical max efficiency transmission %</a:t>
            </a:r>
          </a:p>
          <a:p>
            <a:pPr marL="0" indent="0">
              <a:buNone/>
            </a:pPr>
            <a:r>
              <a:rPr lang="en-US" sz="1800" dirty="0" smtClean="0">
                <a:solidFill>
                  <a:schemeClr val="accent2"/>
                </a:solidFill>
              </a:rPr>
              <a:t>Mid – HFSS and CST : Get reasonable output data from realistic </a:t>
            </a:r>
            <a:r>
              <a:rPr lang="en-US" sz="1800" dirty="0" err="1" smtClean="0">
                <a:solidFill>
                  <a:schemeClr val="accent2"/>
                </a:solidFill>
              </a:rPr>
              <a:t>Gigabox</a:t>
            </a:r>
            <a:r>
              <a:rPr lang="en-US" sz="1800" dirty="0" smtClean="0">
                <a:solidFill>
                  <a:schemeClr val="accent2"/>
                </a:solidFill>
              </a:rPr>
              <a:t> dimensions; </a:t>
            </a:r>
          </a:p>
          <a:p>
            <a:pPr marL="0" indent="0">
              <a:buNone/>
            </a:pPr>
            <a:r>
              <a:rPr lang="en-US" sz="1800" dirty="0" smtClean="0">
                <a:solidFill>
                  <a:schemeClr val="accent2"/>
                </a:solidFill>
              </a:rPr>
              <a:t>           HPC : Complete basic submission and analysis as directed by Dr. </a:t>
            </a:r>
            <a:r>
              <a:rPr lang="en-US" sz="1800" dirty="0" err="1" smtClean="0">
                <a:solidFill>
                  <a:schemeClr val="accent2"/>
                </a:solidFill>
              </a:rPr>
              <a:t>Moglie</a:t>
            </a:r>
            <a:endParaRPr lang="en-US" sz="1800" dirty="0" smtClean="0">
              <a:solidFill>
                <a:schemeClr val="accent2"/>
              </a:solidFill>
            </a:endParaRPr>
          </a:p>
          <a:p>
            <a:pPr marL="0" indent="0">
              <a:buNone/>
            </a:pPr>
            <a:r>
              <a:rPr lang="en-US" sz="1800" dirty="0" smtClean="0">
                <a:solidFill>
                  <a:schemeClr val="accent2"/>
                </a:solidFill>
              </a:rPr>
              <a:t>Short – Get HFSS resonant frequencies, complete preliminary troubleshooting in CST, and be able to access files and parts of HPC</a:t>
            </a:r>
          </a:p>
          <a:p>
            <a:pPr>
              <a:buFont typeface="Wingdings" panose="05000000000000000000" pitchFamily="2" charset="2"/>
              <a:buChar char="§"/>
            </a:pPr>
            <a:r>
              <a:rPr lang="en-US" dirty="0" smtClean="0"/>
              <a:t>This Week:</a:t>
            </a:r>
          </a:p>
          <a:p>
            <a:pPr lvl="1">
              <a:buFont typeface="Wingdings" panose="05000000000000000000" pitchFamily="2" charset="2"/>
              <a:buChar char="§"/>
            </a:pPr>
            <a:r>
              <a:rPr lang="en-US" dirty="0" smtClean="0"/>
              <a:t>HFSS – Scott : No progress due to CPU upgrade to Windows 7 </a:t>
            </a:r>
            <a:r>
              <a:rPr lang="en-US" dirty="0" smtClean="0">
                <a:sym typeface="Wingdings" panose="05000000000000000000" pitchFamily="2" charset="2"/>
              </a:rPr>
              <a:t>--&gt; CPU out of the lab</a:t>
            </a:r>
          </a:p>
          <a:p>
            <a:pPr lvl="1">
              <a:buFont typeface="Wingdings" panose="05000000000000000000" pitchFamily="2" charset="2"/>
              <a:buChar char="§"/>
            </a:pPr>
            <a:r>
              <a:rPr lang="en-US" dirty="0" smtClean="0">
                <a:sym typeface="Wingdings" panose="05000000000000000000" pitchFamily="2" charset="2"/>
              </a:rPr>
              <a:t>CST – Tyler and LC : Worked on applying HFSS </a:t>
            </a:r>
            <a:r>
              <a:rPr lang="en-US" dirty="0" err="1" smtClean="0">
                <a:sym typeface="Wingdings" panose="05000000000000000000" pitchFamily="2" charset="2"/>
              </a:rPr>
              <a:t>Gigabox</a:t>
            </a:r>
            <a:r>
              <a:rPr lang="en-US" dirty="0" smtClean="0">
                <a:sym typeface="Wingdings" panose="05000000000000000000" pitchFamily="2" charset="2"/>
              </a:rPr>
              <a:t> model to CST --&gt; still in troubleshooting and no results</a:t>
            </a:r>
          </a:p>
          <a:p>
            <a:pPr lvl="1">
              <a:buFont typeface="Wingdings" panose="05000000000000000000" pitchFamily="2" charset="2"/>
              <a:buChar char="§"/>
            </a:pPr>
            <a:r>
              <a:rPr lang="en-US" dirty="0" smtClean="0">
                <a:sym typeface="Wingdings" panose="05000000000000000000" pitchFamily="2" charset="2"/>
              </a:rPr>
              <a:t>HPC – Everyone : We now have access to it from Dr. </a:t>
            </a:r>
            <a:r>
              <a:rPr lang="en-US" dirty="0" err="1" smtClean="0">
                <a:sym typeface="Wingdings" panose="05000000000000000000" pitchFamily="2" charset="2"/>
              </a:rPr>
              <a:t>Moglie</a:t>
            </a:r>
            <a:r>
              <a:rPr lang="en-US" dirty="0" smtClean="0">
                <a:sym typeface="Wingdings" panose="05000000000000000000" pitchFamily="2" charset="2"/>
              </a:rPr>
              <a:t>. He has instructed us to start with test runs of simulations to learn to submit tasks and obtain data. Frank has opted to help us out with syntax with the Secure Shell program.</a:t>
            </a:r>
            <a:endParaRPr lang="en-US" dirty="0"/>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5312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TESLA Subgroup Reports</a:t>
            </a:r>
            <a:endParaRPr lang="en-US" dirty="0"/>
          </a:p>
        </p:txBody>
      </p:sp>
      <p:sp>
        <p:nvSpPr>
          <p:cNvPr id="3" name="Subtitle 2"/>
          <p:cNvSpPr>
            <a:spLocks noGrp="1"/>
          </p:cNvSpPr>
          <p:nvPr>
            <p:ph type="subTitle" idx="1"/>
          </p:nvPr>
        </p:nvSpPr>
        <p:spPr/>
        <p:txBody>
          <a:bodyPr/>
          <a:lstStyle/>
          <a:p>
            <a:r>
              <a:rPr lang="en-US" dirty="0" smtClean="0"/>
              <a:t>7 March 2014</a:t>
            </a:r>
            <a:endParaRPr lang="en-US" dirty="0"/>
          </a:p>
        </p:txBody>
      </p:sp>
      <p:sp>
        <p:nvSpPr>
          <p:cNvPr id="4" name="Rectangle 3"/>
          <p:cNvSpPr/>
          <p:nvPr/>
        </p:nvSpPr>
        <p:spPr>
          <a:xfrm>
            <a:off x="0" y="6766560"/>
            <a:ext cx="27432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9448800" y="6766560"/>
            <a:ext cx="27432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3135313" y="6766560"/>
            <a:ext cx="27432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270625" y="6766560"/>
            <a:ext cx="2743200"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5024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Nonlinear Response Team</a:t>
            </a:r>
            <a:br>
              <a:rPr lang="en-US" dirty="0" smtClean="0"/>
            </a:br>
            <a:r>
              <a:rPr lang="en-US" sz="2400" dirty="0" smtClean="0"/>
              <a:t>Tim, Frank, Ben</a:t>
            </a:r>
            <a:endParaRPr lang="en-US" sz="3600" dirty="0"/>
          </a:p>
        </p:txBody>
      </p:sp>
      <p:sp>
        <p:nvSpPr>
          <p:cNvPr id="3" name="Content Placeholder 2"/>
          <p:cNvSpPr>
            <a:spLocks noGrp="1"/>
          </p:cNvSpPr>
          <p:nvPr>
            <p:ph idx="1"/>
          </p:nvPr>
        </p:nvSpPr>
        <p:spPr>
          <a:xfrm>
            <a:off x="241300" y="1326912"/>
            <a:ext cx="11785600" cy="5340588"/>
          </a:xfrm>
        </p:spPr>
        <p:txBody>
          <a:bodyPr/>
          <a:lstStyle/>
          <a:p>
            <a:pPr marL="0" indent="0">
              <a:buNone/>
            </a:pPr>
            <a:r>
              <a:rPr lang="en-US" sz="2000" dirty="0" smtClean="0">
                <a:solidFill>
                  <a:schemeClr val="accent2"/>
                </a:solidFill>
              </a:rPr>
              <a:t>Grand – Develop/build rectenna to both transform input into power and to create a strong nonlinear response.</a:t>
            </a:r>
          </a:p>
          <a:p>
            <a:pPr marL="0" indent="0">
              <a:buNone/>
            </a:pPr>
            <a:r>
              <a:rPr lang="en-US" sz="1800" dirty="0" smtClean="0">
                <a:solidFill>
                  <a:schemeClr val="accent2"/>
                </a:solidFill>
              </a:rPr>
              <a:t>Mid – Characterize and select elements suited to this goal.       Short – Explore pulse inversion as a “fingerprinting” method.</a:t>
            </a:r>
          </a:p>
          <a:p>
            <a:pPr>
              <a:buFont typeface="Wingdings" panose="05000000000000000000" pitchFamily="2" charset="2"/>
              <a:buChar char="§"/>
            </a:pPr>
            <a:r>
              <a:rPr lang="en-US" dirty="0" smtClean="0"/>
              <a:t>This Week:</a:t>
            </a:r>
          </a:p>
          <a:p>
            <a:pPr lvl="1">
              <a:buFont typeface="Wingdings" panose="05000000000000000000" pitchFamily="2" charset="2"/>
              <a:buChar char="§"/>
            </a:pPr>
            <a:r>
              <a:rPr lang="en-US" dirty="0" smtClean="0"/>
              <a:t>Literature review on rectennas and their functionality.</a:t>
            </a:r>
          </a:p>
          <a:p>
            <a:pPr lvl="2">
              <a:buFont typeface="Wingdings" panose="05000000000000000000" pitchFamily="2" charset="2"/>
              <a:buChar char="§"/>
            </a:pPr>
            <a:r>
              <a:rPr lang="en-US" dirty="0" smtClean="0"/>
              <a:t>A rectenna is, by definition, an antenna to convert</a:t>
            </a:r>
            <a:br>
              <a:rPr lang="en-US" dirty="0" smtClean="0"/>
            </a:br>
            <a:r>
              <a:rPr lang="en-US" dirty="0" smtClean="0"/>
              <a:t>microwaves to DC current.</a:t>
            </a:r>
          </a:p>
          <a:p>
            <a:pPr lvl="2">
              <a:buFont typeface="Wingdings" panose="05000000000000000000" pitchFamily="2" charset="2"/>
              <a:buChar char="§"/>
            </a:pPr>
            <a:r>
              <a:rPr lang="en-US" dirty="0" smtClean="0"/>
              <a:t>The first low pass filter “prevents harmonics from</a:t>
            </a:r>
            <a:br>
              <a:rPr lang="en-US" dirty="0" smtClean="0"/>
            </a:br>
            <a:r>
              <a:rPr lang="en-US" dirty="0" smtClean="0"/>
              <a:t>re-radiating” – can we omit this component and still have</a:t>
            </a:r>
            <a:br>
              <a:rPr lang="en-US" dirty="0" smtClean="0"/>
            </a:br>
            <a:r>
              <a:rPr lang="en-US" dirty="0" smtClean="0"/>
              <a:t>the device function?</a:t>
            </a:r>
          </a:p>
          <a:p>
            <a:pPr lvl="2">
              <a:buFont typeface="Wingdings" panose="05000000000000000000" pitchFamily="2" charset="2"/>
              <a:buChar char="§"/>
            </a:pPr>
            <a:r>
              <a:rPr lang="en-US" dirty="0" smtClean="0"/>
              <a:t>Lots of literature available for rectennas with the harmonic</a:t>
            </a:r>
            <a:br>
              <a:rPr lang="en-US" dirty="0" smtClean="0"/>
            </a:br>
            <a:r>
              <a:rPr lang="en-US" dirty="0" smtClean="0"/>
              <a:t>reduction; seemingly little without.</a:t>
            </a:r>
          </a:p>
          <a:p>
            <a:pPr lvl="2">
              <a:buFont typeface="Wingdings" panose="05000000000000000000" pitchFamily="2" charset="2"/>
              <a:buChar char="§"/>
            </a:pPr>
            <a:endParaRPr lang="en-US" sz="1800" dirty="0" smtClean="0"/>
          </a:p>
          <a:p>
            <a:pPr lvl="1">
              <a:buFont typeface="Wingdings" panose="05000000000000000000" pitchFamily="2" charset="2"/>
              <a:buChar char="§"/>
            </a:pPr>
            <a:r>
              <a:rPr lang="en-US" dirty="0" smtClean="0"/>
              <a:t>Pulse Inversion Experiments.</a:t>
            </a:r>
            <a:endParaRPr lang="en-US" sz="2800" dirty="0"/>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stretch>
            <a:fillRect/>
          </a:stretch>
        </p:blipFill>
        <p:spPr>
          <a:xfrm>
            <a:off x="7861300" y="2193080"/>
            <a:ext cx="4165600" cy="3966513"/>
          </a:xfrm>
          <a:prstGeom prst="rect">
            <a:avLst/>
          </a:prstGeom>
        </p:spPr>
      </p:pic>
      <p:sp>
        <p:nvSpPr>
          <p:cNvPr id="7" name="TextBox 6"/>
          <p:cNvSpPr txBox="1"/>
          <p:nvPr/>
        </p:nvSpPr>
        <p:spPr>
          <a:xfrm>
            <a:off x="7861300" y="6205835"/>
            <a:ext cx="4165600" cy="461665"/>
          </a:xfrm>
          <a:prstGeom prst="rect">
            <a:avLst/>
          </a:prstGeom>
          <a:noFill/>
        </p:spPr>
        <p:txBody>
          <a:bodyPr wrap="square" rtlCol="0">
            <a:spAutoFit/>
          </a:bodyPr>
          <a:lstStyle/>
          <a:p>
            <a:pPr algn="r"/>
            <a:r>
              <a:rPr lang="en-US" sz="1200" dirty="0" smtClean="0">
                <a:solidFill>
                  <a:schemeClr val="tx1">
                    <a:lumMod val="50000"/>
                    <a:lumOff val="50000"/>
                  </a:schemeClr>
                </a:solidFill>
              </a:rPr>
              <a:t>Image courtesy Octavian Sima, </a:t>
            </a:r>
            <a:r>
              <a:rPr lang="en-US" sz="1200" i="1" dirty="0">
                <a:solidFill>
                  <a:schemeClr val="tx1">
                    <a:lumMod val="50000"/>
                    <a:lumOff val="50000"/>
                  </a:schemeClr>
                </a:solidFill>
              </a:rPr>
              <a:t>Design of a large area rectenna for Energy Harvesting using Ambient RF Energy</a:t>
            </a:r>
          </a:p>
        </p:txBody>
      </p:sp>
    </p:spTree>
    <p:extLst>
      <p:ext uri="{BB962C8B-B14F-4D97-AF65-F5344CB8AC3E}">
        <p14:creationId xmlns:p14="http://schemas.microsoft.com/office/powerpoint/2010/main" val="166277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41300" y="1349"/>
            <a:ext cx="10515600" cy="1325563"/>
          </a:xfrm>
        </p:spPr>
        <p:txBody>
          <a:bodyPr>
            <a:normAutofit fontScale="90000"/>
          </a:bodyPr>
          <a:lstStyle/>
          <a:p>
            <a:r>
              <a:rPr lang="en-US" dirty="0" smtClean="0"/>
              <a:t>Results of Pulse Inversion (“Linear” Component)</a:t>
            </a:r>
            <a:br>
              <a:rPr lang="en-US" dirty="0" smtClean="0"/>
            </a:br>
            <a:endParaRPr lang="en-US" sz="3600"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437" y="571500"/>
            <a:ext cx="12427437" cy="6286500"/>
          </a:xfrm>
        </p:spPr>
      </p:pic>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12" name="Rectangle 11"/>
          <p:cNvSpPr/>
          <p:nvPr/>
        </p:nvSpPr>
        <p:spPr>
          <a:xfrm>
            <a:off x="0" y="0"/>
            <a:ext cx="9144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1857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Nonlinear Response Team</a:t>
            </a:r>
            <a:br>
              <a:rPr lang="en-US" dirty="0" smtClean="0"/>
            </a:br>
            <a:r>
              <a:rPr lang="en-US" sz="2400" dirty="0" smtClean="0"/>
              <a:t>Tim, Frank, Ben</a:t>
            </a:r>
            <a:endParaRPr lang="en-US" sz="3600" dirty="0"/>
          </a:p>
        </p:txBody>
      </p:sp>
      <p:sp>
        <p:nvSpPr>
          <p:cNvPr id="3" name="Content Placeholder 2"/>
          <p:cNvSpPr>
            <a:spLocks noGrp="1"/>
          </p:cNvSpPr>
          <p:nvPr>
            <p:ph idx="1"/>
          </p:nvPr>
        </p:nvSpPr>
        <p:spPr>
          <a:xfrm>
            <a:off x="241300" y="1326912"/>
            <a:ext cx="11785600" cy="5340588"/>
          </a:xfrm>
        </p:spPr>
        <p:txBody>
          <a:bodyPr/>
          <a:lstStyle/>
          <a:p>
            <a:pPr marL="0" lvl="0" indent="0">
              <a:buNone/>
            </a:pPr>
            <a:r>
              <a:rPr lang="en-US" sz="2000" dirty="0">
                <a:solidFill>
                  <a:srgbClr val="ED7D31"/>
                </a:solidFill>
              </a:rPr>
              <a:t>Grand – Develop/build rectenna to both transform input into power and to create a strong nonlinear response.</a:t>
            </a:r>
          </a:p>
          <a:p>
            <a:pPr marL="0" lvl="0" indent="0">
              <a:buNone/>
            </a:pPr>
            <a:r>
              <a:rPr lang="en-US" sz="1800" dirty="0">
                <a:solidFill>
                  <a:srgbClr val="ED7D31"/>
                </a:solidFill>
              </a:rPr>
              <a:t>Mid – Characterize and select elements suited to this goal.       Short – Explore pulse inversion as a “fingerprinting” method</a:t>
            </a:r>
            <a:r>
              <a:rPr lang="en-US" sz="1800" dirty="0" smtClean="0">
                <a:solidFill>
                  <a:srgbClr val="ED7D31"/>
                </a:solidFill>
              </a:rPr>
              <a:t>.</a:t>
            </a:r>
            <a:endParaRPr lang="en-US" dirty="0" smtClean="0"/>
          </a:p>
          <a:p>
            <a:pPr>
              <a:buFont typeface="Wingdings" panose="05000000000000000000" pitchFamily="2" charset="2"/>
              <a:buChar char="§"/>
            </a:pPr>
            <a:r>
              <a:rPr lang="en-US" dirty="0" smtClean="0"/>
              <a:t>Next Week</a:t>
            </a:r>
            <a:endParaRPr lang="en-US" sz="1400" dirty="0"/>
          </a:p>
          <a:p>
            <a:pPr lvl="1">
              <a:buFont typeface="Wingdings" panose="05000000000000000000" pitchFamily="2" charset="2"/>
              <a:buChar char="§"/>
            </a:pPr>
            <a:r>
              <a:rPr lang="en-US" dirty="0" smtClean="0"/>
              <a:t>Need a schedule to avoid conflict with other subgroups.</a:t>
            </a:r>
          </a:p>
          <a:p>
            <a:pPr lvl="1">
              <a:buFont typeface="Wingdings" panose="05000000000000000000" pitchFamily="2" charset="2"/>
              <a:buChar char="§"/>
            </a:pPr>
            <a:r>
              <a:rPr lang="en-US" dirty="0" smtClean="0"/>
              <a:t>Should easily be able to perform the same experiment with a nonlinear instead of a linear antenna, finishing the team’s short term goal.</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Proposed next step: construct real rectenna for actual </a:t>
            </a:r>
            <a:r>
              <a:rPr lang="en-US" smtClean="0"/>
              <a:t>microwave-to-DC conversion.</a:t>
            </a:r>
            <a:endParaRPr lang="en-US" dirty="0" smtClean="0"/>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6377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Antenna Team</a:t>
            </a:r>
            <a:br>
              <a:rPr lang="en-US" dirty="0" smtClean="0"/>
            </a:br>
            <a:r>
              <a:rPr lang="en-US" sz="2400" dirty="0" smtClean="0"/>
              <a:t>Patrick, Alex</a:t>
            </a:r>
            <a:endParaRPr lang="en-US" sz="3600" dirty="0"/>
          </a:p>
        </p:txBody>
      </p:sp>
      <p:sp>
        <p:nvSpPr>
          <p:cNvPr id="3" name="Content Placeholder 2"/>
          <p:cNvSpPr>
            <a:spLocks noGrp="1"/>
          </p:cNvSpPr>
          <p:nvPr>
            <p:ph idx="1"/>
          </p:nvPr>
        </p:nvSpPr>
        <p:spPr>
          <a:xfrm>
            <a:off x="241300" y="1326912"/>
            <a:ext cx="11785600" cy="5340588"/>
          </a:xfrm>
        </p:spPr>
        <p:txBody>
          <a:bodyPr>
            <a:normAutofit fontScale="92500" lnSpcReduction="10000"/>
          </a:bodyPr>
          <a:lstStyle/>
          <a:p>
            <a:pPr marL="0" indent="0">
              <a:buNone/>
            </a:pPr>
            <a:r>
              <a:rPr lang="en-US" sz="2000" dirty="0" smtClean="0">
                <a:solidFill>
                  <a:srgbClr val="FF0000"/>
                </a:solidFill>
              </a:rPr>
              <a:t>Grand – To develop an antenna that operates in desired (legal) frequencies, has sufficiently low reflection at such frequencies, and can most efficiently transmit a signal to a recipient.</a:t>
            </a:r>
          </a:p>
          <a:p>
            <a:pPr marL="0" indent="0">
              <a:buNone/>
            </a:pPr>
            <a:r>
              <a:rPr lang="en-US" sz="2000" dirty="0" smtClean="0">
                <a:solidFill>
                  <a:srgbClr val="FF6600"/>
                </a:solidFill>
              </a:rPr>
              <a:t>Mid – To prototype constructed antennas; to identify patterns in behavior consistent with size, length, and geometry; and to apply foundational knowledge in order to create novel antennas for further testing and experimentation. </a:t>
            </a:r>
          </a:p>
          <a:p>
            <a:pPr marL="0" indent="0">
              <a:buNone/>
            </a:pPr>
            <a:r>
              <a:rPr lang="en-US" sz="2000" dirty="0">
                <a:solidFill>
                  <a:srgbClr val="229600"/>
                </a:solidFill>
              </a:rPr>
              <a:t>Short </a:t>
            </a:r>
            <a:r>
              <a:rPr lang="en-US" sz="2000" dirty="0" smtClean="0">
                <a:solidFill>
                  <a:srgbClr val="229600"/>
                </a:solidFill>
              </a:rPr>
              <a:t>– Ordering supplies from </a:t>
            </a:r>
            <a:r>
              <a:rPr lang="en-US" sz="2000" dirty="0" err="1" smtClean="0">
                <a:solidFill>
                  <a:srgbClr val="229600"/>
                </a:solidFill>
              </a:rPr>
              <a:t>Pasternack</a:t>
            </a:r>
            <a:endParaRPr lang="en-US" sz="2000" dirty="0" smtClean="0">
              <a:solidFill>
                <a:srgbClr val="229600"/>
              </a:solidFill>
            </a:endParaRPr>
          </a:p>
          <a:p>
            <a:pPr marL="0" indent="0">
              <a:buNone/>
            </a:pPr>
            <a:endParaRPr lang="en-US" sz="2400" dirty="0" smtClean="0"/>
          </a:p>
          <a:p>
            <a:pPr marL="457200" indent="-457200">
              <a:buFont typeface="+mj-lt"/>
              <a:buAutoNum type="arabicPeriod"/>
            </a:pPr>
            <a:r>
              <a:rPr lang="en-US" sz="2400" dirty="0" smtClean="0">
                <a:solidFill>
                  <a:srgbClr val="0000FF"/>
                </a:solidFill>
              </a:rPr>
              <a:t>This Week:</a:t>
            </a:r>
            <a:br>
              <a:rPr lang="en-US" sz="2400" dirty="0" smtClean="0">
                <a:solidFill>
                  <a:srgbClr val="0000FF"/>
                </a:solidFill>
              </a:rPr>
            </a:br>
            <a:endParaRPr lang="en-US" sz="2400" dirty="0" smtClean="0">
              <a:solidFill>
                <a:srgbClr val="0000FF"/>
              </a:solidFill>
            </a:endParaRPr>
          </a:p>
          <a:p>
            <a:r>
              <a:rPr lang="en-US" sz="2400" dirty="0" smtClean="0"/>
              <a:t>Four antennas have been constructed for “go-to” use phase in testing.</a:t>
            </a:r>
          </a:p>
          <a:p>
            <a:r>
              <a:rPr lang="en-US" sz="2400" dirty="0" smtClean="0"/>
              <a:t>We acquired the PNA (again).</a:t>
            </a:r>
          </a:p>
          <a:p>
            <a:r>
              <a:rPr lang="en-US" sz="2400" i="1" dirty="0" err="1" smtClean="0"/>
              <a:t>Pasternack</a:t>
            </a:r>
            <a:r>
              <a:rPr lang="en-US" sz="2400" i="1" dirty="0" smtClean="0"/>
              <a:t> Enterprises, Inc. </a:t>
            </a:r>
            <a:r>
              <a:rPr lang="en-US" sz="2400" dirty="0" smtClean="0"/>
              <a:t>2008B Catalog </a:t>
            </a:r>
          </a:p>
          <a:p>
            <a:r>
              <a:rPr lang="en-US" sz="2400" dirty="0" smtClean="0"/>
              <a:t>Characterized the impedance of two antennas (25mm and 35 </a:t>
            </a:r>
            <a:r>
              <a:rPr lang="en-US" sz="2400" smtClean="0"/>
              <a:t>mm).</a:t>
            </a:r>
            <a:endParaRPr lang="en-US" sz="2000" dirty="0" smtClean="0"/>
          </a:p>
          <a:p>
            <a:pPr marL="457200" indent="-457200">
              <a:buFont typeface="+mj-lt"/>
              <a:buAutoNum type="arabicPeriod"/>
            </a:pPr>
            <a:r>
              <a:rPr lang="en-US" sz="2400" dirty="0" smtClean="0">
                <a:solidFill>
                  <a:srgbClr val="0000FF"/>
                </a:solidFill>
              </a:rPr>
              <a:t>Next Week:</a:t>
            </a:r>
          </a:p>
          <a:p>
            <a:r>
              <a:rPr lang="en-US" sz="2400" dirty="0" smtClean="0"/>
              <a:t>Ordering parts</a:t>
            </a:r>
          </a:p>
          <a:p>
            <a:r>
              <a:rPr lang="en-US" sz="2400" dirty="0" err="1" smtClean="0"/>
              <a:t>Gigabox</a:t>
            </a:r>
            <a:r>
              <a:rPr lang="en-US" sz="2400" dirty="0" smtClean="0"/>
              <a:t> testing on other antennas. </a:t>
            </a:r>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05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Antenna Team</a:t>
            </a:r>
            <a:br>
              <a:rPr lang="en-US" dirty="0" smtClean="0"/>
            </a:br>
            <a:r>
              <a:rPr lang="en-US" sz="2400" dirty="0" smtClean="0"/>
              <a:t>Patrick, Alex</a:t>
            </a:r>
            <a:endParaRPr lang="en-US" sz="3600" dirty="0"/>
          </a:p>
        </p:txBody>
      </p:sp>
      <p:sp>
        <p:nvSpPr>
          <p:cNvPr id="3" name="Content Placeholder 2"/>
          <p:cNvSpPr>
            <a:spLocks noGrp="1"/>
          </p:cNvSpPr>
          <p:nvPr>
            <p:ph idx="1"/>
          </p:nvPr>
        </p:nvSpPr>
        <p:spPr>
          <a:xfrm>
            <a:off x="241300" y="1326912"/>
            <a:ext cx="11785600" cy="5340588"/>
          </a:xfrm>
        </p:spPr>
        <p:txBody>
          <a:bodyPr>
            <a:normAutofit/>
          </a:bodyPr>
          <a:lstStyle/>
          <a:p>
            <a:pPr marL="0" indent="0">
              <a:buNone/>
            </a:pPr>
            <a:r>
              <a:rPr lang="en-US" sz="2400" dirty="0" smtClean="0"/>
              <a:t>Results for Impedance Testing:</a:t>
            </a:r>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25mm(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56" y="1998654"/>
            <a:ext cx="6299565" cy="4713425"/>
          </a:xfrm>
          <a:prstGeom prst="rect">
            <a:avLst/>
          </a:prstGeom>
        </p:spPr>
      </p:pic>
      <p:pic>
        <p:nvPicPr>
          <p:cNvPr id="7" name="Picture 6" descr="35mm(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5682" y="2020552"/>
            <a:ext cx="6246318" cy="4673585"/>
          </a:xfrm>
          <a:prstGeom prst="rect">
            <a:avLst/>
          </a:prstGeom>
        </p:spPr>
      </p:pic>
      <p:sp>
        <p:nvSpPr>
          <p:cNvPr id="8" name="TextBox 7"/>
          <p:cNvSpPr txBox="1"/>
          <p:nvPr/>
        </p:nvSpPr>
        <p:spPr>
          <a:xfrm>
            <a:off x="1904936" y="1804847"/>
            <a:ext cx="2723721" cy="467923"/>
          </a:xfrm>
          <a:prstGeom prst="rect">
            <a:avLst/>
          </a:prstGeom>
          <a:noFill/>
        </p:spPr>
        <p:txBody>
          <a:bodyPr wrap="square" rtlCol="0">
            <a:spAutoFit/>
          </a:bodyPr>
          <a:lstStyle/>
          <a:p>
            <a:r>
              <a:rPr lang="en-US" sz="2400" b="1" dirty="0" smtClean="0">
                <a:solidFill>
                  <a:srgbClr val="FF0000"/>
                </a:solidFill>
              </a:rPr>
              <a:t>25 mm Antenna </a:t>
            </a:r>
            <a:endParaRPr lang="en-US" sz="2400" b="1" dirty="0">
              <a:solidFill>
                <a:srgbClr val="FF0000"/>
              </a:solidFill>
            </a:endParaRPr>
          </a:p>
        </p:txBody>
      </p:sp>
      <p:sp>
        <p:nvSpPr>
          <p:cNvPr id="9" name="TextBox 8"/>
          <p:cNvSpPr txBox="1"/>
          <p:nvPr/>
        </p:nvSpPr>
        <p:spPr>
          <a:xfrm>
            <a:off x="8087617" y="1804847"/>
            <a:ext cx="3826579" cy="461665"/>
          </a:xfrm>
          <a:prstGeom prst="rect">
            <a:avLst/>
          </a:prstGeom>
          <a:noFill/>
        </p:spPr>
        <p:txBody>
          <a:bodyPr wrap="square" rtlCol="0">
            <a:spAutoFit/>
          </a:bodyPr>
          <a:lstStyle/>
          <a:p>
            <a:r>
              <a:rPr lang="en-US" sz="2400" b="1" dirty="0" smtClean="0">
                <a:solidFill>
                  <a:srgbClr val="229600"/>
                </a:solidFill>
              </a:rPr>
              <a:t>35 mm Antenna </a:t>
            </a:r>
            <a:endParaRPr lang="en-US" sz="2400" b="1" dirty="0">
              <a:solidFill>
                <a:srgbClr val="229600"/>
              </a:solidFill>
            </a:endParaRPr>
          </a:p>
        </p:txBody>
      </p:sp>
      <p:sp>
        <p:nvSpPr>
          <p:cNvPr id="12" name="Right Arrow 11"/>
          <p:cNvSpPr/>
          <p:nvPr/>
        </p:nvSpPr>
        <p:spPr>
          <a:xfrm>
            <a:off x="8388397" y="5899175"/>
            <a:ext cx="735238" cy="518058"/>
          </a:xfrm>
          <a:prstGeom prst="rightArrow">
            <a:avLst/>
          </a:prstGeom>
          <a:solidFill>
            <a:srgbClr val="ED7D3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6600"/>
              </a:solidFill>
            </a:endParaRPr>
          </a:p>
        </p:txBody>
      </p:sp>
    </p:spTree>
    <p:extLst>
      <p:ext uri="{BB962C8B-B14F-4D97-AF65-F5344CB8AC3E}">
        <p14:creationId xmlns:p14="http://schemas.microsoft.com/office/powerpoint/2010/main" val="962402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Antenna Team</a:t>
            </a:r>
            <a:br>
              <a:rPr lang="en-US" dirty="0" smtClean="0"/>
            </a:br>
            <a:r>
              <a:rPr lang="en-US" sz="2400" dirty="0" smtClean="0"/>
              <a:t>Patrick, Alex</a:t>
            </a:r>
            <a:endParaRPr lang="en-US" sz="3600" dirty="0"/>
          </a:p>
        </p:txBody>
      </p:sp>
      <p:sp>
        <p:nvSpPr>
          <p:cNvPr id="3" name="Content Placeholder 2"/>
          <p:cNvSpPr>
            <a:spLocks noGrp="1"/>
          </p:cNvSpPr>
          <p:nvPr>
            <p:ph idx="1"/>
          </p:nvPr>
        </p:nvSpPr>
        <p:spPr>
          <a:xfrm>
            <a:off x="241300" y="1326912"/>
            <a:ext cx="11785600" cy="5340588"/>
          </a:xfrm>
        </p:spPr>
        <p:txBody>
          <a:bodyPr>
            <a:normAutofit/>
          </a:bodyPr>
          <a:lstStyle/>
          <a:p>
            <a:pPr marL="0" indent="0">
              <a:buNone/>
            </a:pPr>
            <a:r>
              <a:rPr lang="en-US" sz="2400" dirty="0" smtClean="0"/>
              <a:t>Results for Impedance Testing:</a:t>
            </a:r>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189003" y="1938539"/>
            <a:ext cx="3826579" cy="461665"/>
          </a:xfrm>
          <a:prstGeom prst="rect">
            <a:avLst/>
          </a:prstGeom>
          <a:noFill/>
        </p:spPr>
        <p:txBody>
          <a:bodyPr wrap="square" rtlCol="0">
            <a:spAutoFit/>
          </a:bodyPr>
          <a:lstStyle/>
          <a:p>
            <a:r>
              <a:rPr lang="en-US" sz="2400" b="1" dirty="0" smtClean="0">
                <a:solidFill>
                  <a:srgbClr val="229600"/>
                </a:solidFill>
              </a:rPr>
              <a:t>35 mm Antenna </a:t>
            </a:r>
            <a:endParaRPr lang="en-US" sz="2400" b="1" dirty="0">
              <a:solidFill>
                <a:srgbClr val="229600"/>
              </a:solidFill>
            </a:endParaRPr>
          </a:p>
        </p:txBody>
      </p:sp>
      <p:pic>
        <p:nvPicPr>
          <p:cNvPr id="10" name="Picture 9" descr="Screen Shot 2014-03-07 at 2.26.2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410" y="2509683"/>
            <a:ext cx="7331649" cy="4348317"/>
          </a:xfrm>
          <a:prstGeom prst="rect">
            <a:avLst/>
          </a:prstGeom>
        </p:spPr>
      </p:pic>
      <p:sp>
        <p:nvSpPr>
          <p:cNvPr id="11" name="TextBox 10"/>
          <p:cNvSpPr txBox="1"/>
          <p:nvPr/>
        </p:nvSpPr>
        <p:spPr>
          <a:xfrm>
            <a:off x="7619739" y="2456597"/>
            <a:ext cx="4110649" cy="3970318"/>
          </a:xfrm>
          <a:prstGeom prst="rect">
            <a:avLst/>
          </a:prstGeom>
          <a:noFill/>
        </p:spPr>
        <p:txBody>
          <a:bodyPr wrap="square" rtlCol="0">
            <a:spAutoFit/>
          </a:bodyPr>
          <a:lstStyle/>
          <a:p>
            <a:r>
              <a:rPr lang="en-US" dirty="0" smtClean="0"/>
              <a:t>Seems to indicate: </a:t>
            </a:r>
          </a:p>
          <a:p>
            <a:endParaRPr lang="en-US" dirty="0"/>
          </a:p>
          <a:p>
            <a:pPr marL="342900" indent="-342900">
              <a:buAutoNum type="arabicPeriod"/>
            </a:pPr>
            <a:r>
              <a:rPr lang="en-US" dirty="0" smtClean="0"/>
              <a:t>MIN of approx. 1/1000  (units?)</a:t>
            </a:r>
          </a:p>
          <a:p>
            <a:pPr marL="342900" indent="-342900">
              <a:buAutoNum type="arabicPeriod"/>
            </a:pPr>
            <a:endParaRPr lang="en-US" dirty="0"/>
          </a:p>
          <a:p>
            <a:pPr marL="342900" indent="-342900">
              <a:buAutoNum type="arabicPeriod"/>
            </a:pPr>
            <a:r>
              <a:rPr lang="en-US" dirty="0" smtClean="0"/>
              <a:t>Works best around 10.22 GHz</a:t>
            </a:r>
          </a:p>
          <a:p>
            <a:pPr marL="342900" indent="-342900">
              <a:buAutoNum type="arabicPeriod"/>
            </a:pPr>
            <a:endParaRPr lang="en-US" dirty="0"/>
          </a:p>
          <a:p>
            <a:pPr marL="342900" indent="-342900">
              <a:buAutoNum type="arabicPeriod"/>
            </a:pPr>
            <a:r>
              <a:rPr lang="en-US" dirty="0" smtClean="0"/>
              <a:t>Narrow Bandwidth </a:t>
            </a:r>
          </a:p>
          <a:p>
            <a:pPr marL="342900" indent="-342900">
              <a:buAutoNum type="arabicPeriod"/>
            </a:pPr>
            <a:endParaRPr lang="en-US" dirty="0"/>
          </a:p>
          <a:p>
            <a:pPr marL="342900" indent="-342900">
              <a:buAutoNum type="arabicPeriod"/>
            </a:pPr>
            <a:r>
              <a:rPr lang="en-US" dirty="0" smtClean="0"/>
              <a:t>FCC Rules (Next Page)</a:t>
            </a:r>
          </a:p>
          <a:p>
            <a:pPr marL="342900" indent="-342900">
              <a:buAutoNum type="arabicPeriod"/>
            </a:pPr>
            <a:endParaRPr lang="en-US" dirty="0"/>
          </a:p>
          <a:p>
            <a:r>
              <a:rPr lang="en-US" dirty="0" smtClean="0">
                <a:solidFill>
                  <a:srgbClr val="0000FF"/>
                </a:solidFill>
              </a:rPr>
              <a:t>If anyone wants to further investigate FCC Rules and Regulations:</a:t>
            </a:r>
          </a:p>
          <a:p>
            <a:endParaRPr lang="en-US" dirty="0">
              <a:solidFill>
                <a:srgbClr val="0000FF"/>
              </a:solidFill>
            </a:endParaRPr>
          </a:p>
          <a:p>
            <a:r>
              <a:rPr lang="en-US" dirty="0" smtClean="0">
                <a:solidFill>
                  <a:srgbClr val="229600"/>
                </a:solidFill>
              </a:rPr>
              <a:t>http://tinyurl.com/m85awno </a:t>
            </a:r>
            <a:endParaRPr lang="en-US" dirty="0">
              <a:solidFill>
                <a:srgbClr val="229600"/>
              </a:solidFill>
            </a:endParaRPr>
          </a:p>
        </p:txBody>
      </p:sp>
    </p:spTree>
    <p:extLst>
      <p:ext uri="{BB962C8B-B14F-4D97-AF65-F5344CB8AC3E}">
        <p14:creationId xmlns:p14="http://schemas.microsoft.com/office/powerpoint/2010/main" val="2050282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349"/>
            <a:ext cx="10515600" cy="1325563"/>
          </a:xfrm>
        </p:spPr>
        <p:txBody>
          <a:bodyPr/>
          <a:lstStyle/>
          <a:p>
            <a:r>
              <a:rPr lang="en-US" dirty="0" smtClean="0"/>
              <a:t>Antenna Team</a:t>
            </a:r>
            <a:br>
              <a:rPr lang="en-US" dirty="0" smtClean="0"/>
            </a:br>
            <a:r>
              <a:rPr lang="en-US" sz="2400" dirty="0" smtClean="0"/>
              <a:t>Patrick, Alex</a:t>
            </a:r>
            <a:endParaRPr lang="en-US" sz="3600" dirty="0"/>
          </a:p>
        </p:txBody>
      </p:sp>
      <p:sp>
        <p:nvSpPr>
          <p:cNvPr id="3" name="Content Placeholder 2"/>
          <p:cNvSpPr>
            <a:spLocks noGrp="1"/>
          </p:cNvSpPr>
          <p:nvPr>
            <p:ph idx="1"/>
          </p:nvPr>
        </p:nvSpPr>
        <p:spPr>
          <a:xfrm>
            <a:off x="241300" y="1326912"/>
            <a:ext cx="11785600" cy="5340588"/>
          </a:xfrm>
        </p:spPr>
        <p:txBody>
          <a:bodyPr>
            <a:normAutofit/>
          </a:bodyPr>
          <a:lstStyle/>
          <a:p>
            <a:pPr marL="0" indent="0">
              <a:buNone/>
            </a:pPr>
            <a:r>
              <a:rPr lang="en-US" sz="2400" dirty="0" smtClean="0"/>
              <a:t>Results for Impedance Testing:</a:t>
            </a:r>
          </a:p>
        </p:txBody>
      </p:sp>
      <p:sp>
        <p:nvSpPr>
          <p:cNvPr id="4" name="TextBox 3"/>
          <p:cNvSpPr txBox="1"/>
          <p:nvPr/>
        </p:nvSpPr>
        <p:spPr>
          <a:xfrm>
            <a:off x="9131300" y="294798"/>
            <a:ext cx="2895600" cy="369332"/>
          </a:xfrm>
          <a:prstGeom prst="rect">
            <a:avLst/>
          </a:prstGeom>
          <a:noFill/>
        </p:spPr>
        <p:txBody>
          <a:bodyPr wrap="square" rtlCol="0">
            <a:spAutoFit/>
          </a:bodyPr>
          <a:lstStyle/>
          <a:p>
            <a:pPr algn="r"/>
            <a:r>
              <a:rPr lang="en-US" dirty="0"/>
              <a:t>7</a:t>
            </a:r>
            <a:r>
              <a:rPr lang="en-US" dirty="0" smtClean="0"/>
              <a:t> March 2014</a:t>
            </a:r>
            <a:endParaRPr lang="en-US" dirty="0"/>
          </a:p>
        </p:txBody>
      </p:sp>
      <p:sp>
        <p:nvSpPr>
          <p:cNvPr id="5" name="Rectangle 4"/>
          <p:cNvSpPr/>
          <p:nvPr/>
        </p:nvSpPr>
        <p:spPr>
          <a:xfrm>
            <a:off x="0" y="0"/>
            <a:ext cx="914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189003" y="1938539"/>
            <a:ext cx="3826579" cy="461665"/>
          </a:xfrm>
          <a:prstGeom prst="rect">
            <a:avLst/>
          </a:prstGeom>
          <a:noFill/>
        </p:spPr>
        <p:txBody>
          <a:bodyPr wrap="square" rtlCol="0">
            <a:spAutoFit/>
          </a:bodyPr>
          <a:lstStyle/>
          <a:p>
            <a:r>
              <a:rPr lang="en-US" sz="2400" b="1" dirty="0" smtClean="0">
                <a:solidFill>
                  <a:srgbClr val="229600"/>
                </a:solidFill>
              </a:rPr>
              <a:t>35 mm Antenna </a:t>
            </a:r>
            <a:endParaRPr lang="en-US" sz="2400" b="1" dirty="0">
              <a:solidFill>
                <a:srgbClr val="229600"/>
              </a:solidFill>
            </a:endParaRPr>
          </a:p>
        </p:txBody>
      </p:sp>
      <p:pic>
        <p:nvPicPr>
          <p:cNvPr id="7" name="Picture 6" descr="Screen Shot 2014-03-07 at 3.02.3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24" y="1776575"/>
            <a:ext cx="6540887" cy="4784755"/>
          </a:xfrm>
          <a:prstGeom prst="rect">
            <a:avLst/>
          </a:prstGeom>
        </p:spPr>
      </p:pic>
      <p:sp>
        <p:nvSpPr>
          <p:cNvPr id="8" name="TextBox 7"/>
          <p:cNvSpPr txBox="1"/>
          <p:nvPr/>
        </p:nvSpPr>
        <p:spPr>
          <a:xfrm>
            <a:off x="6777975" y="518057"/>
            <a:ext cx="5530995" cy="7017307"/>
          </a:xfrm>
          <a:prstGeom prst="rect">
            <a:avLst/>
          </a:prstGeom>
          <a:noFill/>
        </p:spPr>
        <p:txBody>
          <a:bodyPr wrap="square" rtlCol="0">
            <a:spAutoFit/>
          </a:bodyPr>
          <a:lstStyle/>
          <a:p>
            <a:r>
              <a:rPr lang="en-US" dirty="0" smtClean="0"/>
              <a:t>International Table: </a:t>
            </a:r>
            <a:br>
              <a:rPr lang="en-US" dirty="0" smtClean="0"/>
            </a:br>
            <a:r>
              <a:rPr lang="en-US" dirty="0" smtClean="0"/>
              <a:t/>
            </a:r>
            <a:br>
              <a:rPr lang="en-US" dirty="0" smtClean="0"/>
            </a:br>
            <a:r>
              <a:rPr lang="en-US" dirty="0" smtClean="0"/>
              <a:t>(Region 2 Table): 10-10.45 GHz</a:t>
            </a:r>
            <a:br>
              <a:rPr lang="en-US" dirty="0" smtClean="0"/>
            </a:br>
            <a:r>
              <a:rPr lang="en-US" dirty="0" smtClean="0"/>
              <a:t>	RADIOLOCATION </a:t>
            </a:r>
            <a:br>
              <a:rPr lang="en-US" dirty="0" smtClean="0"/>
            </a:br>
            <a:r>
              <a:rPr lang="en-US" dirty="0" smtClean="0"/>
              <a:t>	Amateur</a:t>
            </a:r>
          </a:p>
          <a:p>
            <a:r>
              <a:rPr lang="en-US" dirty="0"/>
              <a:t>	</a:t>
            </a:r>
            <a:r>
              <a:rPr lang="en-US" dirty="0" smtClean="0"/>
              <a:t>5.479 5.480</a:t>
            </a:r>
          </a:p>
          <a:p>
            <a:endParaRPr lang="en-US" dirty="0"/>
          </a:p>
          <a:p>
            <a:r>
              <a:rPr lang="en-US" dirty="0" smtClean="0"/>
              <a:t>United States Table:</a:t>
            </a:r>
          </a:p>
          <a:p>
            <a:endParaRPr lang="en-US" dirty="0"/>
          </a:p>
          <a:p>
            <a:r>
              <a:rPr lang="en-US" dirty="0" smtClean="0"/>
              <a:t>(Federal Table): 10-10.5 GHz</a:t>
            </a:r>
          </a:p>
          <a:p>
            <a:r>
              <a:rPr lang="en-US" dirty="0" smtClean="0"/>
              <a:t>	RADIOLOCATION US108 G32</a:t>
            </a:r>
          </a:p>
          <a:p>
            <a:r>
              <a:rPr lang="en-US" dirty="0"/>
              <a:t>	</a:t>
            </a:r>
            <a:r>
              <a:rPr lang="en-US" dirty="0" smtClean="0"/>
              <a:t>5.479 US128</a:t>
            </a:r>
          </a:p>
          <a:p>
            <a:endParaRPr lang="en-US" dirty="0"/>
          </a:p>
          <a:p>
            <a:r>
              <a:rPr lang="en-US" dirty="0" smtClean="0"/>
              <a:t>(Non-Federal Table): 10-10.45 GHz</a:t>
            </a:r>
          </a:p>
          <a:p>
            <a:r>
              <a:rPr lang="en-US" dirty="0"/>
              <a:t>	</a:t>
            </a:r>
            <a:r>
              <a:rPr lang="en-US" dirty="0" smtClean="0"/>
              <a:t>Amateur, Radiolocation US108</a:t>
            </a:r>
          </a:p>
          <a:p>
            <a:r>
              <a:rPr lang="en-US" dirty="0"/>
              <a:t>	</a:t>
            </a:r>
            <a:r>
              <a:rPr lang="en-US" dirty="0" smtClean="0"/>
              <a:t>5.479 US129 NG50</a:t>
            </a:r>
          </a:p>
          <a:p>
            <a:endParaRPr lang="en-US" dirty="0"/>
          </a:p>
          <a:p>
            <a:r>
              <a:rPr lang="en-US" dirty="0" smtClean="0"/>
              <a:t>FCC Rule Part(s)</a:t>
            </a:r>
          </a:p>
          <a:p>
            <a:r>
              <a:rPr lang="en-US" dirty="0"/>
              <a:t>	</a:t>
            </a:r>
            <a:r>
              <a:rPr lang="en-US" dirty="0" smtClean="0">
                <a:solidFill>
                  <a:srgbClr val="229600"/>
                </a:solidFill>
              </a:rPr>
              <a:t>Private Land Mobile (90)</a:t>
            </a:r>
          </a:p>
          <a:p>
            <a:r>
              <a:rPr lang="en-US" dirty="0">
                <a:solidFill>
                  <a:srgbClr val="229600"/>
                </a:solidFill>
              </a:rPr>
              <a:t>	</a:t>
            </a:r>
            <a:r>
              <a:rPr lang="en-US" dirty="0" smtClean="0">
                <a:solidFill>
                  <a:srgbClr val="229600"/>
                </a:solidFill>
              </a:rPr>
              <a:t>Amateur Radio (97)</a:t>
            </a:r>
          </a:p>
          <a:p>
            <a:endParaRPr lang="en-US" dirty="0" smtClean="0"/>
          </a:p>
          <a:p>
            <a:r>
              <a:rPr lang="en-US" b="1" dirty="0" smtClean="0">
                <a:solidFill>
                  <a:srgbClr val="FF6600"/>
                </a:solidFill>
              </a:rPr>
              <a:t>We may need to register/verify with the FCC eventually.</a:t>
            </a:r>
            <a:endParaRPr lang="en-US" b="1" dirty="0">
              <a:solidFill>
                <a:srgbClr val="FF6600"/>
              </a:solidFill>
            </a:endParaRPr>
          </a:p>
          <a:p>
            <a:endParaRPr lang="en-US" dirty="0" smtClean="0"/>
          </a:p>
          <a:p>
            <a:endParaRPr lang="en-US" dirty="0" smtClean="0"/>
          </a:p>
          <a:p>
            <a:r>
              <a:rPr lang="en-US" dirty="0"/>
              <a:t>	</a:t>
            </a:r>
          </a:p>
        </p:txBody>
      </p:sp>
    </p:spTree>
    <p:extLst>
      <p:ext uri="{BB962C8B-B14F-4D97-AF65-F5344CB8AC3E}">
        <p14:creationId xmlns:p14="http://schemas.microsoft.com/office/powerpoint/2010/main" val="71104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861</Words>
  <Application>Microsoft Office PowerPoint</Application>
  <PresentationFormat>Custom</PresentationFormat>
  <Paragraphs>188</Paragraphs>
  <Slides>13</Slides>
  <Notes>6</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TESLA Subgroup Reports</vt:lpstr>
      <vt:lpstr>Nonlinear Response Team Tim, Frank, Ben</vt:lpstr>
      <vt:lpstr>Results of Pulse Inversion (“Linear” Component) </vt:lpstr>
      <vt:lpstr>Nonlinear Response Team Tim, Frank, Ben</vt:lpstr>
      <vt:lpstr>Antenna Team Patrick, Alex</vt:lpstr>
      <vt:lpstr>Antenna Team Patrick, Alex</vt:lpstr>
      <vt:lpstr>Antenna Team Patrick, Alex</vt:lpstr>
      <vt:lpstr>Antenna Team Patrick, Alex</vt:lpstr>
      <vt:lpstr>Antenna Team Patrick, Alex</vt:lpstr>
      <vt:lpstr>Lossy Events Andrew, Brett, Anu, and Dan</vt:lpstr>
      <vt:lpstr>Lossy Events Andrew, Brett, Anu, and Dan</vt:lpstr>
      <vt:lpstr>Modeling Team Scott, Tyler, and LC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Fim Turman</dc:creator>
  <cp:lastModifiedBy>Scott</cp:lastModifiedBy>
  <cp:revision>27</cp:revision>
  <dcterms:created xsi:type="dcterms:W3CDTF">2014-03-06T21:10:17Z</dcterms:created>
  <dcterms:modified xsi:type="dcterms:W3CDTF">2014-03-07T20:57:41Z</dcterms:modified>
</cp:coreProperties>
</file>